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127" r:id="rId2"/>
    <p:sldMasterId id="2147484136" r:id="rId3"/>
    <p:sldMasterId id="2147484149" r:id="rId4"/>
    <p:sldMasterId id="2147484162" r:id="rId5"/>
  </p:sldMasterIdLst>
  <p:notesMasterIdLst>
    <p:notesMasterId r:id="rId62"/>
  </p:notesMasterIdLst>
  <p:handoutMasterIdLst>
    <p:handoutMasterId r:id="rId63"/>
  </p:handoutMasterIdLst>
  <p:sldIdLst>
    <p:sldId id="257" r:id="rId6"/>
    <p:sldId id="526" r:id="rId7"/>
    <p:sldId id="528" r:id="rId8"/>
    <p:sldId id="527" r:id="rId9"/>
    <p:sldId id="366" r:id="rId10"/>
    <p:sldId id="529" r:id="rId11"/>
    <p:sldId id="530" r:id="rId12"/>
    <p:sldId id="370" r:id="rId13"/>
    <p:sldId id="475" r:id="rId14"/>
    <p:sldId id="373" r:id="rId15"/>
    <p:sldId id="503" r:id="rId16"/>
    <p:sldId id="501" r:id="rId17"/>
    <p:sldId id="502" r:id="rId18"/>
    <p:sldId id="435" r:id="rId19"/>
    <p:sldId id="436" r:id="rId20"/>
    <p:sldId id="492" r:id="rId21"/>
    <p:sldId id="531" r:id="rId22"/>
    <p:sldId id="536" r:id="rId23"/>
    <p:sldId id="532" r:id="rId24"/>
    <p:sldId id="533" r:id="rId25"/>
    <p:sldId id="534" r:id="rId26"/>
    <p:sldId id="535"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61" r:id="rId42"/>
    <p:sldId id="562" r:id="rId43"/>
    <p:sldId id="560" r:id="rId44"/>
    <p:sldId id="558" r:id="rId45"/>
    <p:sldId id="559" r:id="rId46"/>
    <p:sldId id="563" r:id="rId47"/>
    <p:sldId id="567" r:id="rId48"/>
    <p:sldId id="568" r:id="rId49"/>
    <p:sldId id="569" r:id="rId50"/>
    <p:sldId id="570" r:id="rId51"/>
    <p:sldId id="571" r:id="rId52"/>
    <p:sldId id="572" r:id="rId53"/>
    <p:sldId id="575" r:id="rId54"/>
    <p:sldId id="577" r:id="rId55"/>
    <p:sldId id="576" r:id="rId56"/>
    <p:sldId id="564" r:id="rId57"/>
    <p:sldId id="565" r:id="rId58"/>
    <p:sldId id="574" r:id="rId59"/>
    <p:sldId id="578" r:id="rId60"/>
    <p:sldId id="579" r:id="rId61"/>
  </p:sldIdLst>
  <p:sldSz cx="9144000" cy="6858000" type="screen4x3"/>
  <p:notesSz cx="6735763" cy="9866313"/>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0000"/>
    <a:srgbClr val="FF3300"/>
    <a:srgbClr val="FFBF09"/>
    <a:srgbClr val="000099"/>
    <a:srgbClr val="FDFBFB"/>
    <a:srgbClr val="3333FF"/>
    <a:srgbClr val="F0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98" autoAdjust="0"/>
  </p:normalViewPr>
  <p:slideViewPr>
    <p:cSldViewPr>
      <p:cViewPr varScale="1">
        <p:scale>
          <a:sx n="82" d="100"/>
          <a:sy n="82" d="100"/>
        </p:scale>
        <p:origin x="1896"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728"/>
    </p:cViewPr>
  </p:sorterViewPr>
  <p:notesViewPr>
    <p:cSldViewPr>
      <p:cViewPr varScale="1">
        <p:scale>
          <a:sx n="34" d="100"/>
          <a:sy n="34" d="100"/>
        </p:scale>
        <p:origin x="-1142" y="-82"/>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19413" cy="493713"/>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l" eaLnBrk="1" hangingPunct="1">
              <a:defRPr sz="1200">
                <a:latin typeface="Times New Roman" charset="0"/>
                <a:ea typeface="宋体" charset="0"/>
                <a:cs typeface="宋体" charset="0"/>
              </a:defRPr>
            </a:lvl1pPr>
          </a:lstStyle>
          <a:p>
            <a:pPr>
              <a:defRPr/>
            </a:pPr>
            <a:endParaRPr lang="zh-CN" altLang="en-US"/>
          </a:p>
        </p:txBody>
      </p:sp>
      <p:sp>
        <p:nvSpPr>
          <p:cNvPr id="5123" name="Rectangle 3"/>
          <p:cNvSpPr>
            <a:spLocks noGrp="1" noChangeArrowheads="1"/>
          </p:cNvSpPr>
          <p:nvPr>
            <p:ph type="dt" sz="quarter" idx="1"/>
          </p:nvPr>
        </p:nvSpPr>
        <p:spPr bwMode="auto">
          <a:xfrm>
            <a:off x="3816350" y="0"/>
            <a:ext cx="2919413" cy="493713"/>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宋体" charset="0"/>
                <a:cs typeface="宋体"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9372600"/>
            <a:ext cx="2919413" cy="493713"/>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l" eaLnBrk="1" hangingPunct="1">
              <a:defRPr sz="1200">
                <a:latin typeface="Times New Roman" charset="0"/>
                <a:ea typeface="宋体" charset="0"/>
                <a:cs typeface="宋体"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16350" y="9372600"/>
            <a:ext cx="2919413" cy="493713"/>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6BA8FD2-E5DE-4E26-B033-D0E6D4BF2C6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18-04-11T05:36:28.609"/>
    </inkml:context>
    <inkml:brush xml:id="br0">
      <inkml:brushProperty name="width" value="0.05292" units="cm"/>
      <inkml:brushProperty name="height" value="0.05292" units="cm"/>
      <inkml:brushProperty name="color" value="#FF0000"/>
    </inkml:brush>
  </inkml:definitions>
  <inkml:trace contextRef="#ctx0" brushRef="#br0">23830 14093 0,'0'-17'78,"-17"17"-78,17 17 0,-36 1 15,19 0 1,17 17-16,0 0 15,-18-35-15,0 36 16,-17 17-16,35-53 16,-18 35-1,1-18-15,17 1 0,-18 17 16,0-17-1,18 0-15,0-18 0,0 35 16,-17-17-16,-1-18 16,18 17-1,0 1-15,0-1 0,-17 1 31,17 17-31,-18-35 16,18 18 0,-18-18-1,18 35 1,0-35-1</inkml:trace>
  <inkml:trace contextRef="#ctx0" brushRef="#br0" timeOffset="1460.0021">23865 14182 0,'0'0'93,"0"35"-77,0-35-16,0 18 16,0-1-16,0 1 15,0 0-15,0 17 16,0-18-1,18-17-15,-18 36 0,0-19 16,0-17 0,0 36-16,0-36 0,0 17 15,0-17-15,0 36 31,18-19-15,-18 1 0,0 17-16,0-35 31,0 18-16,35-1-15,-35 1 16,0-18-16,0 18 16,0-1-16,0 1 0,0-18 31,18 18-16,-18-1-15,0 1 16,0-18 15,17 17-31,-17 1 31,0 0-15,0-18 15,18 17-31</inkml:trace>
  <inkml:trace contextRef="#ctx0" brushRef="#br0" timeOffset="2680.0038">23618 14499 0,'18'0'109,"-18"0"-109,35 0 16,-17 0-16,0 0 0,-18 0 16,17 0-1,1 0 1,0 0-16,-18 0 15,17 0 1,1 0 78,0 0-79,-18 0 1,17 0 187,1 0-188</inkml:trace>
  <inkml:trace contextRef="#ctx0" brushRef="#br0" timeOffset="4930.0069">23813 13705 0,'0'0'624,"0"36"-609,0-19-15,0 1 0,0 17 16,17 1 0,1-1-16,-1-18 15,-17-17 16,18 0 1,0 0-17,-1-17 1,19-1-16,-19-17 15,1 35-15,-18-18 16,0 1 15,0-1-31,0 18 31,0-18-31,0 1 16,-18-19 0,-17 36-1,35 0-15,-35 0 16,17 0-1,0 0-15,18 0 16,-17 0 0,-18 0-16,17 0 15,18 18-15,-18 17 16,18-17-1,0 17-15,0-17 0,0 0 16,0-18 0,0 17-16,0-34 109,0-19-94,0 1 1,0 17-16,0-35 0,0 53 16,0-17-1,0-1-15,0 18 125,0 18-109,0-1-16,0 1 15,0 0-15,0-18 0,0 35 16</inkml:trace>
  <inkml:trace contextRef="#ctx0" brushRef="#br0" timeOffset="5270.0072">23777 13864 0</inkml:trace>
  <inkml:trace contextRef="#ctx0" brushRef="#br0" timeOffset="5720.008">23813 13882 0</inkml:trace>
  <inkml:trace contextRef="#ctx0" brushRef="#br0" timeOffset="6120.0086">23848 13935 0</inkml:trace>
  <inkml:trace contextRef="#ctx0" brushRef="#br0" timeOffset="6510.0091">23777 13935 0,'-17'0'16</inkml:trace>
  <inkml:trace contextRef="#ctx0" brushRef="#br0" timeOffset="6810.0095">23760 13829 0</inkml:trace>
  <inkml:trace contextRef="#ctx0" brushRef="#br0" timeOffset="7280.0102">23777 13582 0</inkml:trace>
  <inkml:trace contextRef="#ctx0" brushRef="#br0" timeOffset="7590.0106">23777 13688 0,'0'17'78</inkml:trace>
  <inkml:trace contextRef="#ctx0" brushRef="#br0" timeOffset="7800.0109">24095 13758 0</inkml:trace>
  <inkml:trace contextRef="#ctx0" brushRef="#br0" timeOffset="8200.0115">23901 13952 0</inkml:trace>
  <inkml:trace contextRef="#ctx0" brushRef="#br0" timeOffset="8440.0118">23830 14076 0</inkml:trace>
  <inkml:trace contextRef="#ctx0" brushRef="#br0" timeOffset="8870.0124">23795 13952 0</inkml:trace>
  <inkml:trace contextRef="#ctx0" brushRef="#br0" timeOffset="9070.0127">23795 13899 0</inkml:trace>
  <inkml:trace contextRef="#ctx0" brushRef="#br0" timeOffset="9280.013">23795 13776 0</inkml:trace>
  <inkml:trace contextRef="#ctx0" brushRef="#br0" timeOffset="9480.0133">23795 13758 0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19413" cy="493713"/>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l" eaLnBrk="1" hangingPunct="1">
              <a:defRPr sz="1200">
                <a:latin typeface="Times New Roman" charset="0"/>
                <a:ea typeface="宋体" charset="0"/>
                <a:cs typeface="宋体" charset="0"/>
              </a:defRPr>
            </a:lvl1pPr>
          </a:lstStyle>
          <a:p>
            <a:pPr>
              <a:defRPr/>
            </a:pPr>
            <a:endParaRPr lang="zh-CN" altLang="en-US"/>
          </a:p>
        </p:txBody>
      </p:sp>
      <p:sp>
        <p:nvSpPr>
          <p:cNvPr id="4099" name="Rectangle 3"/>
          <p:cNvSpPr>
            <a:spLocks noGrp="1" noChangeArrowheads="1"/>
          </p:cNvSpPr>
          <p:nvPr>
            <p:ph type="dt" idx="1"/>
          </p:nvPr>
        </p:nvSpPr>
        <p:spPr bwMode="auto">
          <a:xfrm>
            <a:off x="3816350" y="0"/>
            <a:ext cx="2919413" cy="493713"/>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宋体" charset="0"/>
                <a:cs typeface="宋体" charset="0"/>
              </a:defRPr>
            </a:lvl1pPr>
          </a:lstStyle>
          <a:p>
            <a:pPr>
              <a:defRPr/>
            </a:pPr>
            <a:endParaRPr lang="en-US" altLang="zh-CN"/>
          </a:p>
        </p:txBody>
      </p:sp>
      <p:sp>
        <p:nvSpPr>
          <p:cNvPr id="3076" name="Rectangle 4"/>
          <p:cNvSpPr>
            <a:spLocks noGrp="1" noRot="1" noChangeAspect="1" noChangeArrowheads="1"/>
          </p:cNvSpPr>
          <p:nvPr>
            <p:ph type="sldImg" idx="2"/>
          </p:nvPr>
        </p:nvSpPr>
        <p:spPr bwMode="auto">
          <a:xfrm>
            <a:off x="901700" y="739775"/>
            <a:ext cx="4932363"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898525" y="4686300"/>
            <a:ext cx="4938713" cy="4440238"/>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9372600"/>
            <a:ext cx="2919413" cy="493713"/>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l" eaLnBrk="1" hangingPunct="1">
              <a:defRPr sz="1200">
                <a:latin typeface="Times New Roman" charset="0"/>
                <a:ea typeface="宋体" charset="0"/>
                <a:cs typeface="宋体"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16350" y="9372600"/>
            <a:ext cx="2919413" cy="493713"/>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556CB31-F880-49BD-90B7-C29BE40ADC7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宋体" charset="0"/>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1</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Times New Roman" panose="02020603050405020304" pitchFamily="18" charset="0"/>
                <a:ea typeface="宋体" panose="02010600030101010101" pitchFamily="2" charset="-122"/>
              </a:rPr>
              <a:t>注意：</a:t>
            </a:r>
            <a:endParaRPr lang="en-US" altLang="zh-CN" dirty="0" smtClean="0">
              <a:latin typeface="Times New Roman" panose="02020603050405020304" pitchFamily="18" charset="0"/>
              <a:ea typeface="宋体" panose="02010600030101010101" pitchFamily="2" charset="-122"/>
            </a:endParaRPr>
          </a:p>
          <a:p>
            <a:r>
              <a:rPr lang="en-US" altLang="zh-CN" dirty="0" smtClean="0">
                <a:latin typeface="Times New Roman" panose="02020603050405020304" pitchFamily="18" charset="0"/>
                <a:ea typeface="宋体" panose="02010600030101010101" pitchFamily="2" charset="-122"/>
              </a:rPr>
              <a:t>1</a:t>
            </a:r>
            <a:r>
              <a:rPr lang="zh-CN" altLang="en-US" dirty="0" smtClean="0">
                <a:latin typeface="Times New Roman" panose="02020603050405020304" pitchFamily="18" charset="0"/>
                <a:ea typeface="宋体" panose="02010600030101010101" pitchFamily="2" charset="-122"/>
              </a:rPr>
              <a:t>、阶码偏移在</a:t>
            </a:r>
            <a:r>
              <a:rPr lang="en-US" altLang="zh-CN" dirty="0" smtClean="0">
                <a:latin typeface="Times New Roman" panose="02020603050405020304" pitchFamily="18" charset="0"/>
                <a:ea typeface="宋体" panose="02010600030101010101" pitchFamily="2" charset="-122"/>
              </a:rPr>
              <a:t>754</a:t>
            </a:r>
            <a:r>
              <a:rPr lang="zh-CN" altLang="en-US" dirty="0" smtClean="0">
                <a:latin typeface="Times New Roman" panose="02020603050405020304" pitchFamily="18" charset="0"/>
                <a:ea typeface="宋体" panose="02010600030101010101" pitchFamily="2" charset="-122"/>
              </a:rPr>
              <a:t>标准中只</a:t>
            </a:r>
            <a:r>
              <a:rPr lang="zh-CN" altLang="en-US" dirty="0" smtClean="0">
                <a:latin typeface="宋体" panose="02010600030101010101" pitchFamily="2" charset="-122"/>
                <a:ea typeface="宋体" panose="02010600030101010101" pitchFamily="2" charset="-122"/>
              </a:rPr>
              <a:t>偏移</a:t>
            </a:r>
            <a:r>
              <a:rPr lang="en-US" altLang="zh-CN" sz="1400" dirty="0" smtClean="0">
                <a:solidFill>
                  <a:srgbClr val="FFBF09"/>
                </a:solidFill>
                <a:latin typeface="宋体" panose="02010600030101010101" pitchFamily="2" charset="-122"/>
                <a:ea typeface="宋体" panose="02010600030101010101" pitchFamily="2" charset="-122"/>
              </a:rPr>
              <a:t>2</a:t>
            </a:r>
            <a:r>
              <a:rPr lang="en-US" altLang="zh-CN" sz="1400" baseline="30000" dirty="0" smtClean="0">
                <a:solidFill>
                  <a:srgbClr val="FFBF09"/>
                </a:solidFill>
                <a:latin typeface="宋体" panose="02010600030101010101" pitchFamily="2" charset="-122"/>
                <a:ea typeface="宋体" panose="02010600030101010101" pitchFamily="2" charset="-122"/>
              </a:rPr>
              <a:t>n</a:t>
            </a:r>
            <a:r>
              <a:rPr lang="en-US" altLang="zh-CN" sz="1400" dirty="0" smtClean="0">
                <a:solidFill>
                  <a:srgbClr val="FFBF09"/>
                </a:solidFill>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 所以是加</a:t>
            </a:r>
            <a:r>
              <a:rPr lang="en-US" altLang="zh-CN" dirty="0" smtClean="0">
                <a:latin typeface="宋体" panose="02010600030101010101" pitchFamily="2" charset="-122"/>
                <a:ea typeface="宋体" panose="02010600030101010101" pitchFamily="2" charset="-122"/>
              </a:rPr>
              <a:t>127</a:t>
            </a:r>
            <a:r>
              <a:rPr lang="zh-CN" altLang="en-US" dirty="0" smtClean="0">
                <a:latin typeface="宋体" panose="02010600030101010101" pitchFamily="2" charset="-122"/>
                <a:ea typeface="宋体" panose="02010600030101010101" pitchFamily="2" charset="-122"/>
              </a:rPr>
              <a:t>！！！移码定义本身是</a:t>
            </a:r>
            <a:r>
              <a:rPr lang="en-US" altLang="zh-CN" dirty="0" smtClean="0">
                <a:latin typeface="宋体" panose="02010600030101010101" pitchFamily="2" charset="-122"/>
                <a:ea typeface="宋体" panose="02010600030101010101" pitchFamily="2" charset="-122"/>
              </a:rPr>
              <a:t>+</a:t>
            </a:r>
            <a:r>
              <a:rPr lang="en-US" altLang="zh-CN" dirty="0" smtClean="0">
                <a:solidFill>
                  <a:srgbClr val="FFBF09"/>
                </a:solidFill>
                <a:latin typeface="宋体" panose="02010600030101010101" pitchFamily="2" charset="-122"/>
                <a:ea typeface="宋体" panose="02010600030101010101" pitchFamily="2" charset="-122"/>
              </a:rPr>
              <a:t>2</a:t>
            </a:r>
            <a:r>
              <a:rPr lang="en-US" altLang="zh-CN" baseline="30000" dirty="0" smtClean="0">
                <a:solidFill>
                  <a:srgbClr val="FFBF09"/>
                </a:solidFill>
                <a:latin typeface="宋体" panose="02010600030101010101" pitchFamily="2" charset="-122"/>
                <a:ea typeface="宋体" panose="02010600030101010101" pitchFamily="2" charset="-122"/>
              </a:rPr>
              <a:t>n</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、尾数要转换为</a:t>
            </a:r>
            <a:r>
              <a:rPr lang="en-US" altLang="zh-CN" dirty="0" smtClean="0">
                <a:latin typeface="宋体" panose="02010600030101010101" pitchFamily="2" charset="-122"/>
                <a:ea typeface="宋体" panose="02010600030101010101" pitchFamily="2" charset="-122"/>
              </a:rPr>
              <a:t>1.M</a:t>
            </a:r>
            <a:r>
              <a:rPr lang="zh-CN" altLang="en-US" dirty="0" smtClean="0">
                <a:latin typeface="宋体" panose="02010600030101010101" pitchFamily="2" charset="-122"/>
                <a:ea typeface="宋体" panose="02010600030101010101" pitchFamily="2" charset="-122"/>
              </a:rPr>
              <a:t>的形式，所以要移动小数点到最高</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的后面。前面的</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并不包含在尾数</a:t>
            </a:r>
            <a:r>
              <a:rPr lang="en-US" altLang="zh-CN" dirty="0" smtClean="0">
                <a:latin typeface="宋体" panose="02010600030101010101" pitchFamily="2" charset="-122"/>
                <a:ea typeface="宋体" panose="02010600030101010101" pitchFamily="2" charset="-122"/>
              </a:rPr>
              <a:t>M</a:t>
            </a:r>
            <a:r>
              <a:rPr lang="zh-CN" altLang="en-US" dirty="0" smtClean="0">
                <a:latin typeface="宋体" panose="02010600030101010101" pitchFamily="2" charset="-122"/>
                <a:ea typeface="宋体" panose="02010600030101010101" pitchFamily="2" charset="-122"/>
              </a:rPr>
              <a:t>中。</a:t>
            </a:r>
            <a:endParaRPr lang="en-US" altLang="zh-CN" dirty="0" smtClean="0">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smtClean="0">
                <a:solidFill>
                  <a:srgbClr val="FFFF00"/>
                </a:solidFill>
                <a:effectLst>
                  <a:outerShdw blurRad="38100" dist="38100" dir="2700000" algn="tl">
                    <a:srgbClr val="000000"/>
                  </a:outerShdw>
                </a:effectLst>
                <a:ea typeface="黑体" pitchFamily="2" charset="-122"/>
              </a:rPr>
              <a:t>F</a:t>
            </a:r>
            <a:r>
              <a:rPr lang="zh-CN" altLang="en-US" sz="1200" b="1" baseline="-25000" dirty="0" smtClean="0">
                <a:solidFill>
                  <a:srgbClr val="FFFF00"/>
                </a:solidFill>
                <a:effectLst>
                  <a:outerShdw blurRad="38100" dist="38100" dir="2700000" algn="tl">
                    <a:srgbClr val="000000"/>
                  </a:outerShdw>
                </a:effectLst>
                <a:ea typeface="黑体" pitchFamily="2" charset="-122"/>
              </a:rPr>
              <a:t>真</a:t>
            </a:r>
            <a:r>
              <a:rPr lang="en-US" altLang="zh-CN" sz="1200" b="1" dirty="0" smtClean="0">
                <a:solidFill>
                  <a:srgbClr val="FFFF00"/>
                </a:solidFill>
                <a:effectLst>
                  <a:outerShdw blurRad="38100" dist="38100" dir="2700000" algn="tl">
                    <a:srgbClr val="000000"/>
                  </a:outerShdw>
                </a:effectLst>
                <a:ea typeface="黑体" pitchFamily="2" charset="-122"/>
              </a:rPr>
              <a:t>=(-1)</a:t>
            </a:r>
            <a:r>
              <a:rPr lang="en-US" altLang="zh-CN" sz="1200" b="1" baseline="30000" dirty="0" smtClean="0">
                <a:solidFill>
                  <a:srgbClr val="FFFF00"/>
                </a:solidFill>
                <a:effectLst>
                  <a:outerShdw blurRad="38100" dist="38100" dir="2700000" algn="tl">
                    <a:srgbClr val="000000"/>
                  </a:outerShdw>
                </a:effectLst>
                <a:ea typeface="黑体" pitchFamily="2" charset="-122"/>
              </a:rPr>
              <a:t>S</a:t>
            </a:r>
            <a:r>
              <a:rPr lang="en-US" altLang="zh-CN" sz="1200" b="1" dirty="0" smtClean="0">
                <a:solidFill>
                  <a:srgbClr val="FFFF00"/>
                </a:solidFill>
                <a:effectLst>
                  <a:outerShdw blurRad="38100" dist="38100" dir="2700000" algn="tl">
                    <a:srgbClr val="000000"/>
                  </a:outerShdw>
                </a:effectLst>
                <a:ea typeface="黑体" pitchFamily="2" charset="-122"/>
              </a:rPr>
              <a:t>×(1+M)×2</a:t>
            </a:r>
            <a:r>
              <a:rPr lang="en-US" altLang="zh-CN" sz="1200" b="1" baseline="30000" dirty="0" smtClean="0">
                <a:solidFill>
                  <a:srgbClr val="FFFF00"/>
                </a:solidFill>
                <a:effectLst>
                  <a:outerShdw blurRad="38100" dist="38100" dir="2700000" algn="tl">
                    <a:srgbClr val="000000"/>
                  </a:outerShdw>
                </a:effectLst>
                <a:ea typeface="黑体" pitchFamily="2" charset="-122"/>
              </a:rPr>
              <a:t>E-127</a:t>
            </a:r>
            <a:endParaRPr lang="en-US" altLang="zh-CN" dirty="0" smtClean="0">
              <a:latin typeface="宋体" panose="02010600030101010101" pitchFamily="2" charset="-122"/>
              <a:ea typeface="宋体" panose="02010600030101010101"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2E9B2EB-8182-49A4-BC4A-67A368B7DE8C}" type="slidenum">
              <a:rPr lang="zh-CN" altLang="en-US" sz="1200" smtClean="0"/>
              <a:pPr/>
              <a:t>10</a:t>
            </a:fld>
            <a:endParaRPr lang="en-US" altLang="zh-CN"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宋体" panose="02010600030101010101" pitchFamily="2" charset="-122"/>
                <a:ea typeface="宋体" panose="02010600030101010101" pitchFamily="2" charset="-122"/>
              </a:rPr>
              <a:t>754</a:t>
            </a:r>
            <a:r>
              <a:rPr lang="zh-CN" altLang="en-US" dirty="0" smtClean="0">
                <a:latin typeface="宋体" panose="02010600030101010101" pitchFamily="2" charset="-122"/>
                <a:ea typeface="宋体" panose="02010600030101010101" pitchFamily="2" charset="-122"/>
              </a:rPr>
              <a:t>标准的单精度浮点数的二进制值为，</a:t>
            </a:r>
            <a:r>
              <a:rPr lang="en-US" altLang="zh-CN" dirty="0" smtClean="0">
                <a:latin typeface="宋体" panose="02010600030101010101" pitchFamily="2" charset="-122"/>
                <a:ea typeface="宋体" panose="02010600030101010101" pitchFamily="2" charset="-122"/>
              </a:rPr>
              <a:t>C0A00000</a:t>
            </a:r>
            <a:r>
              <a:rPr lang="en-US" altLang="zh-CN" baseline="0" dirty="0" smtClean="0">
                <a:latin typeface="宋体" panose="02010600030101010101" pitchFamily="2" charset="-122"/>
                <a:ea typeface="宋体" panose="02010600030101010101" pitchFamily="2" charset="-122"/>
              </a:rPr>
              <a:t> </a:t>
            </a:r>
            <a:r>
              <a:rPr lang="zh-CN" altLang="en-US" baseline="0" dirty="0" smtClean="0">
                <a:latin typeface="宋体" panose="02010600030101010101" pitchFamily="2" charset="-122"/>
                <a:ea typeface="宋体" panose="02010600030101010101" pitchFamily="2" charset="-122"/>
              </a:rPr>
              <a:t>，请写出其十进制浮点数的值。先写成二进制，</a:t>
            </a:r>
            <a:r>
              <a:rPr lang="en-US" altLang="zh-CN" baseline="0" dirty="0" smtClean="0">
                <a:latin typeface="宋体" panose="02010600030101010101" pitchFamily="2" charset="-122"/>
                <a:ea typeface="宋体" panose="02010600030101010101" pitchFamily="2" charset="-122"/>
              </a:rPr>
              <a:t>1100 0000 1   010 0000 0000 0000 0000 0000</a:t>
            </a:r>
          </a:p>
          <a:p>
            <a:r>
              <a:rPr lang="zh-CN" altLang="en-US" baseline="0" dirty="0" smtClean="0">
                <a:latin typeface="宋体" panose="02010600030101010101" pitchFamily="2" charset="-122"/>
                <a:ea typeface="宋体" panose="02010600030101010101" pitchFamily="2" charset="-122"/>
              </a:rPr>
              <a:t>数符</a:t>
            </a:r>
            <a:r>
              <a:rPr lang="en-US" altLang="zh-CN" baseline="0" dirty="0" smtClean="0">
                <a:latin typeface="宋体" panose="02010600030101010101" pitchFamily="2" charset="-122"/>
                <a:ea typeface="宋体" panose="02010600030101010101" pitchFamily="2" charset="-122"/>
              </a:rPr>
              <a:t>S=1</a:t>
            </a:r>
            <a:r>
              <a:rPr lang="zh-CN" altLang="en-US" baseline="0" dirty="0" smtClean="0">
                <a:latin typeface="宋体" panose="02010600030101010101" pitchFamily="2" charset="-122"/>
                <a:ea typeface="宋体" panose="02010600030101010101" pitchFamily="2" charset="-122"/>
              </a:rPr>
              <a:t>，负数。阶码字段值</a:t>
            </a:r>
            <a:r>
              <a:rPr lang="en-US" altLang="zh-CN" baseline="0" dirty="0" smtClean="0">
                <a:latin typeface="宋体" panose="02010600030101010101" pitchFamily="2" charset="-122"/>
                <a:ea typeface="宋体" panose="02010600030101010101" pitchFamily="2" charset="-122"/>
              </a:rPr>
              <a:t>E</a:t>
            </a:r>
            <a:r>
              <a:rPr lang="zh-CN" altLang="en-US" baseline="0" dirty="0" smtClean="0">
                <a:latin typeface="宋体" panose="02010600030101010101" pitchFamily="2" charset="-122"/>
                <a:ea typeface="宋体" panose="02010600030101010101" pitchFamily="2" charset="-122"/>
              </a:rPr>
              <a:t>为 </a:t>
            </a:r>
            <a:r>
              <a:rPr lang="en-US" altLang="zh-CN" baseline="0" dirty="0" smtClean="0">
                <a:latin typeface="宋体" panose="02010600030101010101" pitchFamily="2" charset="-122"/>
                <a:ea typeface="宋体" panose="02010600030101010101" pitchFamily="2" charset="-122"/>
              </a:rPr>
              <a:t>100 0000 1 </a:t>
            </a:r>
            <a:r>
              <a:rPr lang="zh-CN" altLang="en-US" baseline="0" dirty="0" smtClean="0">
                <a:latin typeface="宋体" panose="02010600030101010101" pitchFamily="2" charset="-122"/>
                <a:ea typeface="宋体" panose="02010600030101010101" pitchFamily="2" charset="-122"/>
              </a:rPr>
              <a:t>，十进制为</a:t>
            </a:r>
            <a:r>
              <a:rPr lang="en-US" altLang="zh-CN" baseline="0" dirty="0" smtClean="0">
                <a:latin typeface="宋体" panose="02010600030101010101" pitchFamily="2" charset="-122"/>
                <a:ea typeface="宋体" panose="02010600030101010101" pitchFamily="2" charset="-122"/>
              </a:rPr>
              <a:t>129</a:t>
            </a:r>
            <a:r>
              <a:rPr lang="zh-CN" altLang="en-US" baseline="0" dirty="0" smtClean="0">
                <a:latin typeface="宋体" panose="02010600030101010101" pitchFamily="2" charset="-122"/>
                <a:ea typeface="宋体" panose="02010600030101010101" pitchFamily="2" charset="-122"/>
              </a:rPr>
              <a:t>，则阶码的原码为</a:t>
            </a:r>
            <a:r>
              <a:rPr lang="en-US" altLang="zh-CN" baseline="0" dirty="0" smtClean="0">
                <a:latin typeface="宋体" panose="02010600030101010101" pitchFamily="2" charset="-122"/>
                <a:ea typeface="宋体" panose="02010600030101010101" pitchFamily="2" charset="-122"/>
              </a:rPr>
              <a:t>129-127=2</a:t>
            </a:r>
            <a:r>
              <a:rPr lang="zh-CN" altLang="en-US" baseline="0" dirty="0" smtClean="0">
                <a:latin typeface="宋体" panose="02010600030101010101" pitchFamily="2" charset="-122"/>
                <a:ea typeface="宋体" panose="02010600030101010101" pitchFamily="2" charset="-122"/>
              </a:rPr>
              <a:t>，尾数为原码的</a:t>
            </a:r>
            <a:r>
              <a:rPr lang="en-US" altLang="zh-CN" baseline="0" dirty="0" smtClean="0">
                <a:latin typeface="宋体" panose="02010600030101010101" pitchFamily="2" charset="-122"/>
                <a:ea typeface="宋体" panose="02010600030101010101" pitchFamily="2" charset="-122"/>
              </a:rPr>
              <a:t>010 0000 0000 0000 0000 0000</a:t>
            </a:r>
            <a:r>
              <a:rPr lang="zh-CN" altLang="en-US" baseline="0" dirty="0" smtClean="0">
                <a:latin typeface="宋体" panose="02010600030101010101" pitchFamily="2" charset="-122"/>
                <a:ea typeface="宋体" panose="02010600030101010101" pitchFamily="2" charset="-122"/>
              </a:rPr>
              <a:t>，十进制为</a:t>
            </a:r>
            <a:r>
              <a:rPr lang="en-US" altLang="zh-CN" baseline="0" dirty="0" smtClean="0">
                <a:latin typeface="宋体" panose="02010600030101010101" pitchFamily="2" charset="-122"/>
                <a:ea typeface="宋体" panose="02010600030101010101" pitchFamily="2" charset="-122"/>
              </a:rPr>
              <a:t>0.25</a:t>
            </a:r>
            <a:r>
              <a:rPr lang="zh-CN" altLang="en-US" baseline="0" dirty="0" smtClean="0">
                <a:latin typeface="宋体" panose="02010600030101010101" pitchFamily="2" charset="-122"/>
                <a:ea typeface="宋体" panose="02010600030101010101" pitchFamily="2" charset="-122"/>
              </a:rPr>
              <a:t>，</a:t>
            </a:r>
            <a:endParaRPr lang="en-US" altLang="zh-CN" baseline="0" dirty="0" smtClean="0">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smtClean="0">
                <a:latin typeface="宋体" panose="02010600030101010101" pitchFamily="2" charset="-122"/>
                <a:ea typeface="宋体" panose="02010600030101010101" pitchFamily="2" charset="-122"/>
              </a:rPr>
              <a:t>实际的值为</a:t>
            </a:r>
            <a:r>
              <a:rPr lang="en-US" altLang="zh-CN" baseline="0" dirty="0" smtClean="0">
                <a:latin typeface="宋体" panose="02010600030101010101" pitchFamily="2" charset="-122"/>
                <a:ea typeface="宋体" panose="02010600030101010101" pitchFamily="2" charset="-122"/>
              </a:rPr>
              <a:t>1+M=1.25</a:t>
            </a:r>
            <a:r>
              <a:rPr lang="zh-CN" altLang="en-US" baseline="0" dirty="0" smtClean="0">
                <a:latin typeface="宋体" panose="02010600030101010101" pitchFamily="2" charset="-122"/>
                <a:ea typeface="宋体" panose="02010600030101010101" pitchFamily="2" charset="-122"/>
              </a:rPr>
              <a:t>，</a:t>
            </a:r>
            <a:r>
              <a:rPr lang="en-US" altLang="zh-CN" sz="1200" b="0" dirty="0" smtClean="0">
                <a:solidFill>
                  <a:srgbClr val="FFFF00"/>
                </a:solidFill>
                <a:effectLst>
                  <a:outerShdw blurRad="38100" dist="38100" dir="2700000" algn="tl">
                    <a:srgbClr val="000000"/>
                  </a:outerShdw>
                </a:effectLst>
                <a:ea typeface="黑体" pitchFamily="2" charset="-122"/>
              </a:rPr>
              <a:t>F</a:t>
            </a:r>
            <a:r>
              <a:rPr lang="zh-CN" altLang="en-US" sz="1200" b="0" baseline="-25000" dirty="0" smtClean="0">
                <a:solidFill>
                  <a:srgbClr val="FFFF00"/>
                </a:solidFill>
                <a:effectLst>
                  <a:outerShdw blurRad="38100" dist="38100" dir="2700000" algn="tl">
                    <a:srgbClr val="000000"/>
                  </a:outerShdw>
                </a:effectLst>
                <a:ea typeface="黑体" pitchFamily="2" charset="-122"/>
              </a:rPr>
              <a:t>真</a:t>
            </a:r>
            <a:r>
              <a:rPr lang="en-US" altLang="zh-CN" sz="1200" b="0" dirty="0" smtClean="0">
                <a:solidFill>
                  <a:srgbClr val="FFFF00"/>
                </a:solidFill>
                <a:effectLst>
                  <a:outerShdw blurRad="38100" dist="38100" dir="2700000" algn="tl">
                    <a:srgbClr val="000000"/>
                  </a:outerShdw>
                </a:effectLst>
                <a:ea typeface="黑体" pitchFamily="2" charset="-122"/>
              </a:rPr>
              <a:t>=(-1)</a:t>
            </a:r>
            <a:r>
              <a:rPr lang="en-US" altLang="zh-CN" sz="1200" b="0" baseline="30000" dirty="0" smtClean="0">
                <a:solidFill>
                  <a:srgbClr val="FFFF00"/>
                </a:solidFill>
                <a:effectLst>
                  <a:outerShdw blurRad="38100" dist="38100" dir="2700000" algn="tl">
                    <a:srgbClr val="000000"/>
                  </a:outerShdw>
                </a:effectLst>
                <a:ea typeface="黑体" pitchFamily="2" charset="-122"/>
              </a:rPr>
              <a:t>S</a:t>
            </a:r>
            <a:r>
              <a:rPr lang="en-US" altLang="zh-CN" sz="1200" b="0" dirty="0" smtClean="0">
                <a:solidFill>
                  <a:srgbClr val="FFFF00"/>
                </a:solidFill>
                <a:effectLst>
                  <a:outerShdw blurRad="38100" dist="38100" dir="2700000" algn="tl">
                    <a:srgbClr val="000000"/>
                  </a:outerShdw>
                </a:effectLst>
                <a:ea typeface="黑体" pitchFamily="2" charset="-122"/>
              </a:rPr>
              <a:t>×(1+M)×2</a:t>
            </a:r>
            <a:r>
              <a:rPr lang="en-US" altLang="zh-CN" sz="1200" b="0" baseline="30000" dirty="0" smtClean="0">
                <a:solidFill>
                  <a:srgbClr val="FFFF00"/>
                </a:solidFill>
                <a:effectLst>
                  <a:outerShdw blurRad="38100" dist="38100" dir="2700000" algn="tl">
                    <a:srgbClr val="000000"/>
                  </a:outerShdw>
                </a:effectLst>
                <a:ea typeface="黑体" pitchFamily="2" charset="-122"/>
              </a:rPr>
              <a:t>E-127</a:t>
            </a:r>
            <a:r>
              <a:rPr lang="en-US" altLang="zh-CN" sz="1200" b="0" baseline="0" dirty="0" smtClean="0">
                <a:solidFill>
                  <a:srgbClr val="FFFF00"/>
                </a:solidFill>
                <a:effectLst>
                  <a:outerShdw blurRad="38100" dist="38100" dir="2700000" algn="tl">
                    <a:srgbClr val="000000"/>
                  </a:outerShdw>
                </a:effectLst>
                <a:ea typeface="黑体" pitchFamily="2" charset="-122"/>
              </a:rPr>
              <a:t>=</a:t>
            </a:r>
            <a:r>
              <a:rPr lang="en-US" altLang="zh-CN" b="0" baseline="0" dirty="0" smtClean="0">
                <a:latin typeface="宋体" panose="02010600030101010101" pitchFamily="2" charset="-122"/>
                <a:ea typeface="宋体" panose="02010600030101010101" pitchFamily="2" charset="-122"/>
              </a:rPr>
              <a:t>-</a:t>
            </a:r>
            <a:r>
              <a:rPr lang="zh-CN" altLang="en-US" baseline="0" dirty="0" smtClean="0">
                <a:latin typeface="宋体" panose="02010600030101010101" pitchFamily="2" charset="-122"/>
                <a:ea typeface="宋体" panose="02010600030101010101" pitchFamily="2" charset="-122"/>
              </a:rPr>
              <a:t>（</a:t>
            </a:r>
            <a:r>
              <a:rPr lang="en-US" altLang="zh-CN" baseline="0" dirty="0" smtClean="0">
                <a:latin typeface="宋体" panose="02010600030101010101" pitchFamily="2" charset="-122"/>
                <a:ea typeface="宋体" panose="02010600030101010101" pitchFamily="2" charset="-122"/>
              </a:rPr>
              <a:t>1.25</a:t>
            </a:r>
            <a:r>
              <a:rPr lang="zh-CN" altLang="en-US" baseline="0" dirty="0" smtClean="0">
                <a:latin typeface="宋体" panose="02010600030101010101" pitchFamily="2" charset="-122"/>
                <a:ea typeface="宋体" panose="02010600030101010101" pitchFamily="2" charset="-122"/>
              </a:rPr>
              <a:t>）*</a:t>
            </a:r>
            <a:r>
              <a:rPr lang="en-US" altLang="zh-CN" baseline="0" dirty="0" smtClean="0">
                <a:latin typeface="宋体" panose="02010600030101010101" pitchFamily="2" charset="-122"/>
                <a:ea typeface="宋体" panose="02010600030101010101" pitchFamily="2" charset="-122"/>
              </a:rPr>
              <a:t>2</a:t>
            </a:r>
            <a:r>
              <a:rPr lang="en-US" altLang="zh-CN" baseline="30000" dirty="0" smtClean="0">
                <a:latin typeface="宋体" panose="02010600030101010101" pitchFamily="2" charset="-122"/>
                <a:ea typeface="宋体" panose="02010600030101010101" pitchFamily="2" charset="-122"/>
              </a:rPr>
              <a:t>2</a:t>
            </a:r>
            <a:r>
              <a:rPr lang="en-US" altLang="zh-CN" baseline="0" dirty="0" smtClean="0">
                <a:latin typeface="宋体" panose="02010600030101010101" pitchFamily="2" charset="-122"/>
                <a:ea typeface="宋体" panose="02010600030101010101" pitchFamily="2" charset="-122"/>
              </a:rPr>
              <a:t>=-5.0</a:t>
            </a:r>
            <a:endParaRPr lang="en-US" altLang="zh-CN" dirty="0" smtClean="0">
              <a:latin typeface="宋体" panose="02010600030101010101" pitchFamily="2" charset="-122"/>
              <a:ea typeface="宋体" panose="02010600030101010101" pitchFamily="2" charset="-122"/>
            </a:endParaRPr>
          </a:p>
          <a:p>
            <a:endParaRPr lang="zh-CN" altLang="en-US" dirty="0" smtClean="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11</a:t>
            </a:fld>
            <a:endParaRPr lang="en-US" altLang="zh-CN"/>
          </a:p>
        </p:txBody>
      </p:sp>
    </p:spTree>
    <p:extLst>
      <p:ext uri="{BB962C8B-B14F-4D97-AF65-F5344CB8AC3E}">
        <p14:creationId xmlns:p14="http://schemas.microsoft.com/office/powerpoint/2010/main" val="1175509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12</a:t>
            </a:fld>
            <a:endParaRPr lang="en-US" altLang="zh-CN"/>
          </a:p>
        </p:txBody>
      </p:sp>
    </p:spTree>
    <p:extLst>
      <p:ext uri="{BB962C8B-B14F-4D97-AF65-F5344CB8AC3E}">
        <p14:creationId xmlns:p14="http://schemas.microsoft.com/office/powerpoint/2010/main" val="1325278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smtClean="0">
                <a:solidFill>
                  <a:schemeClr val="tx1"/>
                </a:solidFill>
                <a:effectLst/>
                <a:latin typeface="Times New Roman" charset="0"/>
                <a:ea typeface="宋体" charset="0"/>
                <a:cs typeface="宋体" charset="0"/>
              </a:rPr>
              <a:t>1</a:t>
            </a:r>
            <a:r>
              <a:rPr kumimoji="1" lang="zh-CN" altLang="en-US" sz="1200" b="0" i="0" kern="1200" dirty="0" smtClean="0">
                <a:solidFill>
                  <a:schemeClr val="tx1"/>
                </a:solidFill>
                <a:effectLst/>
                <a:latin typeface="Times New Roman" charset="0"/>
                <a:ea typeface="宋体" charset="0"/>
                <a:cs typeface="宋体" charset="0"/>
              </a:rPr>
              <a:t>）两个码字的码距就是指有多少个</a:t>
            </a:r>
            <a:r>
              <a:rPr kumimoji="1" lang="en-US" altLang="zh-CN" sz="1200" b="0" i="0" kern="1200" dirty="0" smtClean="0">
                <a:solidFill>
                  <a:schemeClr val="tx1"/>
                </a:solidFill>
                <a:effectLst/>
                <a:latin typeface="Times New Roman" charset="0"/>
                <a:ea typeface="宋体" charset="0"/>
                <a:cs typeface="宋体" charset="0"/>
              </a:rPr>
              <a:t>bit</a:t>
            </a:r>
            <a:r>
              <a:rPr kumimoji="1" lang="zh-CN" altLang="en-US" sz="1200" b="0" i="0" kern="1200" dirty="0" smtClean="0">
                <a:solidFill>
                  <a:schemeClr val="tx1"/>
                </a:solidFill>
                <a:effectLst/>
                <a:latin typeface="Times New Roman" charset="0"/>
                <a:ea typeface="宋体" charset="0"/>
                <a:cs typeface="宋体" charset="0"/>
              </a:rPr>
              <a:t>的不同</a:t>
            </a:r>
            <a:endParaRPr kumimoji="1" lang="en-US" altLang="zh-CN" sz="1200" b="0" i="0" kern="1200" dirty="0" smtClean="0">
              <a:solidFill>
                <a:schemeClr val="tx1"/>
              </a:solidFill>
              <a:effectLst/>
              <a:latin typeface="Times New Roman" charset="0"/>
              <a:ea typeface="宋体" charset="0"/>
              <a:cs typeface="宋体" charset="0"/>
            </a:endParaRPr>
          </a:p>
          <a:p>
            <a:r>
              <a:rPr kumimoji="1" lang="en-US" altLang="zh-CN" sz="1200" b="0" i="0" kern="1200" dirty="0" smtClean="0">
                <a:solidFill>
                  <a:schemeClr val="tx1"/>
                </a:solidFill>
                <a:effectLst/>
                <a:latin typeface="Times New Roman" charset="0"/>
                <a:ea typeface="宋体" charset="0"/>
                <a:cs typeface="宋体" charset="0"/>
              </a:rPr>
              <a:t>2</a:t>
            </a:r>
            <a:r>
              <a:rPr kumimoji="1" lang="zh-CN" altLang="en-US" sz="1200" b="0" i="0" kern="1200" dirty="0" smtClean="0">
                <a:solidFill>
                  <a:schemeClr val="tx1"/>
                </a:solidFill>
                <a:effectLst/>
                <a:latin typeface="Times New Roman" charset="0"/>
                <a:ea typeface="宋体" charset="0"/>
                <a:cs typeface="宋体" charset="0"/>
              </a:rPr>
              <a:t>）在一个编码系统中的码距就是指任意两个编码最小的</a:t>
            </a:r>
            <a:r>
              <a:rPr kumimoji="1" lang="en-US" altLang="zh-CN" sz="1200" b="0" i="0" kern="1200" dirty="0" smtClean="0">
                <a:solidFill>
                  <a:schemeClr val="tx1"/>
                </a:solidFill>
                <a:effectLst/>
                <a:latin typeface="Times New Roman" charset="0"/>
                <a:ea typeface="宋体" charset="0"/>
                <a:cs typeface="宋体" charset="0"/>
              </a:rPr>
              <a:t>bit</a:t>
            </a:r>
            <a:r>
              <a:rPr kumimoji="1" lang="zh-CN" altLang="en-US" sz="1200" b="0" i="0" kern="1200" dirty="0" smtClean="0">
                <a:solidFill>
                  <a:schemeClr val="tx1"/>
                </a:solidFill>
                <a:effectLst/>
                <a:latin typeface="Times New Roman" charset="0"/>
                <a:ea typeface="宋体" charset="0"/>
                <a:cs typeface="宋体" charset="0"/>
              </a:rPr>
              <a:t>不同个数</a:t>
            </a:r>
            <a:endParaRPr kumimoji="1" lang="en-US" altLang="zh-CN" sz="1200" b="0" i="0" kern="1200" dirty="0" smtClean="0">
              <a:solidFill>
                <a:schemeClr val="tx1"/>
              </a:solidFill>
              <a:effectLst/>
              <a:latin typeface="Times New Roman" charset="0"/>
              <a:ea typeface="宋体" charset="0"/>
              <a:cs typeface="宋体" charset="0"/>
            </a:endParaRPr>
          </a:p>
          <a:p>
            <a:endParaRPr lang="zh-CN" altLang="en-US" dirty="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15</a:t>
            </a:fld>
            <a:endParaRPr lang="en-US" altLang="zh-CN"/>
          </a:p>
        </p:txBody>
      </p:sp>
    </p:spTree>
    <p:extLst>
      <p:ext uri="{BB962C8B-B14F-4D97-AF65-F5344CB8AC3E}">
        <p14:creationId xmlns:p14="http://schemas.microsoft.com/office/powerpoint/2010/main" val="16036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校验：有效信息位</a:t>
            </a:r>
            <a:r>
              <a:rPr lang="en-US" altLang="zh-CN" dirty="0" smtClean="0"/>
              <a:t>K</a:t>
            </a:r>
            <a:r>
              <a:rPr lang="zh-CN" altLang="en-US" dirty="0" smtClean="0"/>
              <a:t>位，校验信息</a:t>
            </a:r>
            <a:r>
              <a:rPr lang="en-US" altLang="zh-CN" dirty="0" smtClean="0"/>
              <a:t>R</a:t>
            </a:r>
            <a:r>
              <a:rPr lang="zh-CN" altLang="en-US" dirty="0" smtClean="0"/>
              <a:t>位</a:t>
            </a:r>
            <a:r>
              <a:rPr lang="zh-CN" altLang="en-US" baseline="0" dirty="0" smtClean="0"/>
              <a:t>     都是在有效信息后增加冗余位，使之具有检错</a:t>
            </a:r>
            <a:r>
              <a:rPr lang="en-US" altLang="zh-CN" baseline="0" dirty="0" smtClean="0"/>
              <a:t>/</a:t>
            </a:r>
            <a:r>
              <a:rPr lang="zh-CN" altLang="en-US" baseline="0" dirty="0" smtClean="0"/>
              <a:t>纠错能力。</a:t>
            </a:r>
            <a:endParaRPr lang="en-US" altLang="zh-CN" dirty="0" smtClean="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16</a:t>
            </a:fld>
            <a:endParaRPr lang="en-US" altLang="zh-CN"/>
          </a:p>
        </p:txBody>
      </p:sp>
    </p:spTree>
    <p:extLst>
      <p:ext uri="{BB962C8B-B14F-4D97-AF65-F5344CB8AC3E}">
        <p14:creationId xmlns:p14="http://schemas.microsoft.com/office/powerpoint/2010/main" val="421796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17</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6709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每次扩展增加</a:t>
            </a:r>
            <a:r>
              <a:rPr lang="en-US" altLang="zh-CN" dirty="0" smtClean="0"/>
              <a:t>2</a:t>
            </a:r>
            <a:r>
              <a:rPr lang="zh-CN" altLang="en-US" dirty="0" smtClean="0"/>
              <a:t>位。如果不用于后续扩展，也可以把四位编码所有可能用完</a:t>
            </a:r>
            <a:endParaRPr lang="zh-CN" altLang="en-US" dirty="0"/>
          </a:p>
        </p:txBody>
      </p:sp>
      <p:sp>
        <p:nvSpPr>
          <p:cNvPr id="4" name="灯片编号占位符 3"/>
          <p:cNvSpPr>
            <a:spLocks noGrp="1"/>
          </p:cNvSpPr>
          <p:nvPr>
            <p:ph type="sldNum" sz="quarter" idx="10"/>
          </p:nvPr>
        </p:nvSpPr>
        <p:spPr/>
        <p:txBody>
          <a:bodyPr/>
          <a:lstStyle/>
          <a:p>
            <a:pPr>
              <a:defRPr/>
            </a:pPr>
            <a:fld id="{D81765BA-7588-4D7A-83F0-600A412DA3E4}" type="slidenum">
              <a:rPr lang="zh-CN" altLang="en-US" smtClean="0"/>
              <a:pPr>
                <a:defRPr/>
              </a:pPr>
              <a:t>18</a:t>
            </a:fld>
            <a:endParaRPr lang="en-US" altLang="zh-CN"/>
          </a:p>
        </p:txBody>
      </p:sp>
    </p:spTree>
    <p:extLst>
      <p:ext uri="{BB962C8B-B14F-4D97-AF65-F5344CB8AC3E}">
        <p14:creationId xmlns:p14="http://schemas.microsoft.com/office/powerpoint/2010/main" val="4058599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A901E7-0875-4855-83B7-5E26E3764F83}" type="slidenum">
              <a:rPr lang="zh-CN" altLang="en-US" smtClean="0"/>
              <a:pPr/>
              <a:t>19</a:t>
            </a:fld>
            <a:endParaRPr lang="en-US" altLang="zh-CN"/>
          </a:p>
        </p:txBody>
      </p:sp>
    </p:spTree>
    <p:extLst>
      <p:ext uri="{BB962C8B-B14F-4D97-AF65-F5344CB8AC3E}">
        <p14:creationId xmlns:p14="http://schemas.microsoft.com/office/powerpoint/2010/main" val="1091905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p:spPr>
        <p:txBody>
          <a:bodyPr/>
          <a:lstStyle/>
          <a:p>
            <a:r>
              <a:rPr lang="zh-CN" altLang="en-US" dirty="0" smtClean="0"/>
              <a:t>途中数码：路径上按顺序的</a:t>
            </a:r>
            <a:r>
              <a:rPr lang="en-US" altLang="zh-CN" dirty="0" smtClean="0"/>
              <a:t>0</a:t>
            </a:r>
            <a:r>
              <a:rPr lang="zh-CN" altLang="en-US" dirty="0" smtClean="0"/>
              <a:t>和</a:t>
            </a:r>
            <a:r>
              <a:rPr lang="en-US" altLang="zh-CN" dirty="0" smtClean="0"/>
              <a:t>1</a:t>
            </a:r>
            <a:r>
              <a:rPr lang="zh-CN" altLang="en-US" dirty="0" smtClean="0"/>
              <a:t>的组合，如上一页中</a:t>
            </a:r>
            <a:r>
              <a:rPr lang="en-US" altLang="zh-CN" dirty="0" smtClean="0"/>
              <a:t>I1</a:t>
            </a:r>
            <a:r>
              <a:rPr lang="zh-CN" altLang="en-US" dirty="0" smtClean="0"/>
              <a:t>的编码就是</a:t>
            </a:r>
            <a:r>
              <a:rPr lang="en-US" altLang="zh-CN" dirty="0" smtClean="0"/>
              <a:t>0</a:t>
            </a:r>
            <a:r>
              <a:rPr lang="zh-CN" altLang="en-US" dirty="0" smtClean="0"/>
              <a:t>，</a:t>
            </a:r>
            <a:r>
              <a:rPr lang="en-US" altLang="zh-CN" dirty="0" smtClean="0"/>
              <a:t>I2</a:t>
            </a:r>
            <a:r>
              <a:rPr lang="zh-CN" altLang="en-US" dirty="0" smtClean="0"/>
              <a:t>的编码是</a:t>
            </a:r>
            <a:r>
              <a:rPr lang="en-US" altLang="zh-CN" dirty="0" smtClean="0"/>
              <a:t>10</a:t>
            </a:r>
            <a:r>
              <a:rPr lang="zh-CN" altLang="en-US" dirty="0" smtClean="0"/>
              <a:t>，依次是</a:t>
            </a:r>
            <a:r>
              <a:rPr lang="en-US" altLang="zh-CN" dirty="0" smtClean="0"/>
              <a:t>110</a:t>
            </a:r>
            <a:r>
              <a:rPr lang="zh-CN" altLang="en-US" dirty="0" smtClean="0"/>
              <a:t>；</a:t>
            </a:r>
            <a:r>
              <a:rPr lang="en-US" altLang="zh-CN" dirty="0" smtClean="0"/>
              <a:t>1110 11110 111110</a:t>
            </a:r>
            <a:r>
              <a:rPr lang="zh-CN" altLang="en-US" dirty="0" smtClean="0"/>
              <a:t>；</a:t>
            </a:r>
            <a:r>
              <a:rPr lang="en-US" altLang="zh-CN" dirty="0" smtClean="0"/>
              <a:t>111111</a:t>
            </a:r>
          </a:p>
          <a:p>
            <a:r>
              <a:rPr lang="en-US" altLang="zh-CN" dirty="0" smtClean="0"/>
              <a:t>Pi</a:t>
            </a:r>
            <a:r>
              <a:rPr lang="zh-CN" altLang="en-US" dirty="0" smtClean="0"/>
              <a:t>为频度，</a:t>
            </a:r>
            <a:r>
              <a:rPr lang="en-US" altLang="zh-CN" dirty="0" smtClean="0"/>
              <a:t>Li</a:t>
            </a:r>
            <a:r>
              <a:rPr lang="zh-CN" altLang="en-US" dirty="0" smtClean="0"/>
              <a:t>为对应频度的指令码平均码长</a:t>
            </a:r>
          </a:p>
        </p:txBody>
      </p:sp>
      <p:sp>
        <p:nvSpPr>
          <p:cNvPr id="61444" name="灯片编号占位符 3"/>
          <p:cNvSpPr>
            <a:spLocks noGrp="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2514983-B3D8-4B07-BD58-1004519E75AC}" type="slidenum">
              <a:rPr lang="zh-CN" altLang="en-US" sz="1200" smtClean="0"/>
              <a:pPr/>
              <a:t>20</a:t>
            </a:fld>
            <a:endParaRPr lang="en-US" altLang="zh-CN" sz="1200" smtClean="0"/>
          </a:p>
        </p:txBody>
      </p:sp>
    </p:spTree>
    <p:extLst>
      <p:ext uri="{BB962C8B-B14F-4D97-AF65-F5344CB8AC3E}">
        <p14:creationId xmlns:p14="http://schemas.microsoft.com/office/powerpoint/2010/main" val="4229770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等长法码长就是</a:t>
            </a:r>
            <a:r>
              <a:rPr lang="en-US" altLang="zh-CN" dirty="0" smtClean="0"/>
              <a:t>3</a:t>
            </a:r>
            <a:r>
              <a:rPr lang="zh-CN" altLang="en-US" dirty="0" smtClean="0"/>
              <a:t>；</a:t>
            </a:r>
            <a:endParaRPr lang="en-US" altLang="zh-CN" dirty="0" smtClean="0"/>
          </a:p>
          <a:p>
            <a:r>
              <a:rPr lang="en-US" altLang="zh-CN" dirty="0" smtClean="0"/>
              <a:t>H-A</a:t>
            </a:r>
            <a:r>
              <a:rPr lang="zh-CN" altLang="en-US" dirty="0" smtClean="0"/>
              <a:t>法计算得到是</a:t>
            </a:r>
            <a:r>
              <a:rPr lang="en-US" altLang="zh-CN" dirty="0" smtClean="0"/>
              <a:t>1.97</a:t>
            </a:r>
          </a:p>
          <a:p>
            <a:r>
              <a:rPr lang="zh-CN" altLang="en-US" dirty="0" smtClean="0"/>
              <a:t>扩展法是</a:t>
            </a:r>
            <a:r>
              <a:rPr lang="en-US" altLang="zh-CN" dirty="0" smtClean="0"/>
              <a:t>L=0.48</a:t>
            </a:r>
            <a:r>
              <a:rPr lang="zh-CN" altLang="en-US" dirty="0" smtClean="0"/>
              <a:t>*</a:t>
            </a:r>
            <a:r>
              <a:rPr lang="en-US" altLang="zh-CN" dirty="0" smtClean="0"/>
              <a:t>2+0.33</a:t>
            </a:r>
            <a:r>
              <a:rPr lang="zh-CN" altLang="en-US" dirty="0" smtClean="0"/>
              <a:t>*</a:t>
            </a:r>
            <a:r>
              <a:rPr lang="en-US" altLang="zh-CN" dirty="0" smtClean="0"/>
              <a:t>2+</a:t>
            </a:r>
            <a:r>
              <a:rPr lang="zh-CN" altLang="en-US" dirty="0" smtClean="0"/>
              <a:t>（</a:t>
            </a:r>
            <a:r>
              <a:rPr lang="en-US" altLang="zh-CN" dirty="0" smtClean="0"/>
              <a:t>0.05+0.04+0.03+0.02+0.01</a:t>
            </a:r>
            <a:r>
              <a:rPr lang="zh-CN" altLang="en-US" dirty="0" smtClean="0"/>
              <a:t>）*</a:t>
            </a:r>
            <a:r>
              <a:rPr lang="en-US" altLang="zh-CN" dirty="0" smtClean="0"/>
              <a:t>4=2.20</a:t>
            </a:r>
          </a:p>
          <a:p>
            <a:r>
              <a:rPr lang="zh-CN" altLang="en-US" dirty="0" smtClean="0"/>
              <a:t>注意：扩展法采用</a:t>
            </a:r>
            <a:r>
              <a:rPr lang="en-US" altLang="zh-CN" dirty="0" smtClean="0"/>
              <a:t>2-4</a:t>
            </a:r>
            <a:r>
              <a:rPr lang="zh-CN" altLang="en-US" dirty="0" smtClean="0"/>
              <a:t>扩展法。</a:t>
            </a:r>
            <a:r>
              <a:rPr lang="en-US" altLang="zh-CN" dirty="0" smtClean="0"/>
              <a:t>2</a:t>
            </a:r>
            <a:r>
              <a:rPr lang="zh-CN" altLang="en-US" dirty="0" smtClean="0"/>
              <a:t>位的扩展，编码方式</a:t>
            </a:r>
            <a:r>
              <a:rPr lang="en-US" altLang="zh-CN" dirty="0" smtClean="0"/>
              <a:t>2</a:t>
            </a:r>
            <a:r>
              <a:rPr lang="zh-CN" altLang="en-US" dirty="0" smtClean="0"/>
              <a:t>位的编完可以直接把四位的编码用完。</a:t>
            </a:r>
            <a:endParaRPr lang="zh-CN" altLang="en-US" dirty="0"/>
          </a:p>
        </p:txBody>
      </p:sp>
      <p:sp>
        <p:nvSpPr>
          <p:cNvPr id="4" name="灯片编号占位符 3"/>
          <p:cNvSpPr>
            <a:spLocks noGrp="1"/>
          </p:cNvSpPr>
          <p:nvPr>
            <p:ph type="sldNum" sz="quarter" idx="10"/>
          </p:nvPr>
        </p:nvSpPr>
        <p:spPr/>
        <p:txBody>
          <a:bodyPr/>
          <a:lstStyle/>
          <a:p>
            <a:pPr>
              <a:defRPr/>
            </a:pPr>
            <a:fld id="{D81765BA-7588-4D7A-83F0-600A412DA3E4}" type="slidenum">
              <a:rPr lang="zh-CN" altLang="en-US" smtClean="0"/>
              <a:pPr>
                <a:defRPr/>
              </a:pPr>
              <a:t>22</a:t>
            </a:fld>
            <a:endParaRPr lang="en-US" altLang="zh-CN"/>
          </a:p>
        </p:txBody>
      </p:sp>
    </p:spTree>
    <p:extLst>
      <p:ext uri="{BB962C8B-B14F-4D97-AF65-F5344CB8AC3E}">
        <p14:creationId xmlns:p14="http://schemas.microsoft.com/office/powerpoint/2010/main" val="233071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2</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dirty="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94427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问学生堆栈类型：满递减堆栈</a:t>
            </a:r>
            <a:endParaRPr lang="zh-CN" altLang="en-US" dirty="0"/>
          </a:p>
        </p:txBody>
      </p:sp>
      <p:sp>
        <p:nvSpPr>
          <p:cNvPr id="4" name="灯片编号占位符 3"/>
          <p:cNvSpPr>
            <a:spLocks noGrp="1"/>
          </p:cNvSpPr>
          <p:nvPr>
            <p:ph type="sldNum" sz="quarter" idx="10"/>
          </p:nvPr>
        </p:nvSpPr>
        <p:spPr/>
        <p:txBody>
          <a:bodyPr/>
          <a:lstStyle/>
          <a:p>
            <a:pPr>
              <a:defRPr/>
            </a:pPr>
            <a:fld id="{D81765BA-7588-4D7A-83F0-600A412DA3E4}" type="slidenum">
              <a:rPr lang="zh-CN" altLang="en-US" smtClean="0"/>
              <a:pPr>
                <a:defRPr/>
              </a:pPr>
              <a:t>23</a:t>
            </a:fld>
            <a:endParaRPr lang="en-US" altLang="zh-CN"/>
          </a:p>
        </p:txBody>
      </p:sp>
    </p:spTree>
    <p:extLst>
      <p:ext uri="{BB962C8B-B14F-4D97-AF65-F5344CB8AC3E}">
        <p14:creationId xmlns:p14="http://schemas.microsoft.com/office/powerpoint/2010/main" val="344064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特定寄存器时（</a:t>
            </a:r>
            <a:r>
              <a:rPr lang="en-US" altLang="zh-CN" dirty="0" smtClean="0"/>
              <a:t>PC</a:t>
            </a:r>
            <a:r>
              <a:rPr lang="zh-CN" altLang="en-US" dirty="0" smtClean="0"/>
              <a:t>），是立即寻址，操作数紧跟指令存放。取指令后</a:t>
            </a:r>
            <a:r>
              <a:rPr lang="en-US" altLang="zh-CN" dirty="0" smtClean="0"/>
              <a:t>PC+1</a:t>
            </a:r>
            <a:r>
              <a:rPr lang="zh-CN" altLang="en-US" dirty="0" smtClean="0"/>
              <a:t>，新</a:t>
            </a:r>
            <a:r>
              <a:rPr lang="en-US" altLang="zh-CN" dirty="0" smtClean="0"/>
              <a:t>PC</a:t>
            </a:r>
            <a:r>
              <a:rPr lang="zh-CN" altLang="en-US" dirty="0" smtClean="0"/>
              <a:t>对应的内存单元中存的就是操作数。“相当于”指令码中包含了立即数，不用读数据段内存，取指令就自然取到了数据。</a:t>
            </a:r>
            <a:endParaRPr lang="en-US" altLang="zh-CN" dirty="0" smtClean="0"/>
          </a:p>
          <a:p>
            <a:r>
              <a:rPr lang="zh-CN" altLang="en-US" dirty="0" smtClean="0"/>
              <a:t>教材上新增一种（直接</a:t>
            </a:r>
            <a:r>
              <a:rPr lang="en-US" altLang="zh-CN" dirty="0" smtClean="0"/>
              <a:t>/</a:t>
            </a:r>
            <a:r>
              <a:rPr lang="zh-CN" altLang="en-US" dirty="0" smtClean="0"/>
              <a:t>自增型双重间址）：双重</a:t>
            </a:r>
            <a:r>
              <a:rPr lang="en-US" altLang="zh-CN" dirty="0" smtClean="0"/>
              <a:t>——</a:t>
            </a:r>
            <a:r>
              <a:rPr lang="zh-CN" altLang="en-US" dirty="0" smtClean="0"/>
              <a:t>寄存器中存的是操作数的“间接”地址，到这个地址中再去取到操作数的实际存放地址，然后再取得操作数。寄存器间接一次，内存单元间接一次。</a:t>
            </a:r>
            <a:endParaRPr lang="en-US" altLang="zh-CN" dirty="0" smtClean="0"/>
          </a:p>
          <a:p>
            <a:r>
              <a:rPr lang="zh-CN" altLang="en-US" dirty="0" smtClean="0"/>
              <a:t>变址</a:t>
            </a:r>
            <a:r>
              <a:rPr lang="en-US" altLang="zh-CN" dirty="0" smtClean="0"/>
              <a:t>/</a:t>
            </a:r>
            <a:r>
              <a:rPr lang="zh-CN" altLang="en-US" dirty="0" smtClean="0"/>
              <a:t>相对寻址：</a:t>
            </a:r>
            <a:r>
              <a:rPr lang="en-US" altLang="zh-CN" dirty="0" smtClean="0"/>
              <a:t>d</a:t>
            </a:r>
            <a:r>
              <a:rPr lang="zh-CN" altLang="en-US" dirty="0" smtClean="0"/>
              <a:t>存在紧跟指令的存储单元中。</a:t>
            </a:r>
            <a:r>
              <a:rPr lang="en-US" altLang="zh-CN" dirty="0" smtClean="0"/>
              <a:t>d</a:t>
            </a:r>
            <a:r>
              <a:rPr lang="zh-CN" altLang="en-US" dirty="0" smtClean="0"/>
              <a:t>紧跟指令存放。取指令后</a:t>
            </a:r>
            <a:r>
              <a:rPr lang="en-US" altLang="zh-CN" dirty="0" smtClean="0"/>
              <a:t>PC+1</a:t>
            </a:r>
            <a:r>
              <a:rPr lang="zh-CN" altLang="en-US" dirty="0" smtClean="0"/>
              <a:t>，新</a:t>
            </a:r>
            <a:r>
              <a:rPr lang="en-US" altLang="zh-CN" dirty="0" smtClean="0"/>
              <a:t>PC</a:t>
            </a:r>
            <a:r>
              <a:rPr lang="zh-CN" altLang="en-US" dirty="0" smtClean="0"/>
              <a:t>对应的内存单元中存的就是</a:t>
            </a:r>
            <a:r>
              <a:rPr lang="en-US" altLang="zh-CN" dirty="0" smtClean="0"/>
              <a:t>d</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D81765BA-7588-4D7A-83F0-600A412DA3E4}" type="slidenum">
              <a:rPr lang="zh-CN" altLang="en-US" smtClean="0"/>
              <a:pPr>
                <a:defRPr/>
              </a:pPr>
              <a:t>24</a:t>
            </a:fld>
            <a:endParaRPr lang="en-US" altLang="zh-CN"/>
          </a:p>
        </p:txBody>
      </p:sp>
    </p:spTree>
    <p:extLst>
      <p:ext uri="{BB962C8B-B14F-4D97-AF65-F5344CB8AC3E}">
        <p14:creationId xmlns:p14="http://schemas.microsoft.com/office/powerpoint/2010/main" val="4156901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26</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61976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27</a:t>
            </a:fld>
            <a:endParaRPr lang="en-US" altLang="zh-CN"/>
          </a:p>
        </p:txBody>
      </p:sp>
    </p:spTree>
    <p:extLst>
      <p:ext uri="{BB962C8B-B14F-4D97-AF65-F5344CB8AC3E}">
        <p14:creationId xmlns:p14="http://schemas.microsoft.com/office/powerpoint/2010/main" val="4185828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kern="1200" dirty="0" smtClean="0">
                <a:solidFill>
                  <a:schemeClr val="accent1"/>
                </a:solidFill>
                <a:latin typeface="Times New Roman" pitchFamily="18" charset="0"/>
                <a:ea typeface="黑体" pitchFamily="2" charset="-122"/>
                <a:cs typeface="+mn-cs"/>
              </a:rPr>
              <a:t>ALU</a:t>
            </a:r>
            <a:r>
              <a:rPr kumimoji="1" lang="zh-CN" altLang="en-US" sz="1200" b="0" kern="1200" dirty="0" smtClean="0">
                <a:solidFill>
                  <a:schemeClr val="accent1"/>
                </a:solidFill>
                <a:latin typeface="Times New Roman" pitchFamily="18" charset="0"/>
                <a:ea typeface="黑体" pitchFamily="2" charset="-122"/>
                <a:cs typeface="+mn-cs"/>
              </a:rPr>
              <a:t>功能选择：</a:t>
            </a:r>
            <a:r>
              <a:rPr kumimoji="1" lang="en-US" altLang="zh-CN" sz="1200" b="0" kern="1200" dirty="0" smtClean="0">
                <a:solidFill>
                  <a:schemeClr val="accent1"/>
                </a:solidFill>
                <a:latin typeface="Times New Roman" pitchFamily="18" charset="0"/>
                <a:ea typeface="黑体" pitchFamily="2" charset="-122"/>
                <a:cs typeface="+mn-cs"/>
              </a:rPr>
              <a:t>S</a:t>
            </a:r>
            <a:r>
              <a:rPr kumimoji="1" lang="en-US" altLang="zh-CN" sz="1200" b="0" kern="1200" baseline="-25000" dirty="0" smtClean="0">
                <a:solidFill>
                  <a:schemeClr val="accent1"/>
                </a:solidFill>
                <a:latin typeface="Times New Roman" pitchFamily="18" charset="0"/>
                <a:ea typeface="黑体" pitchFamily="2" charset="-122"/>
                <a:cs typeface="+mn-cs"/>
              </a:rPr>
              <a:t>3</a:t>
            </a:r>
            <a:r>
              <a:rPr kumimoji="1" lang="en-US" altLang="zh-CN" sz="1200" b="0" kern="1200" dirty="0" smtClean="0">
                <a:solidFill>
                  <a:schemeClr val="accent1"/>
                </a:solidFill>
                <a:latin typeface="Times New Roman" pitchFamily="18" charset="0"/>
                <a:ea typeface="黑体" pitchFamily="2" charset="-122"/>
                <a:cs typeface="+mn-cs"/>
              </a:rPr>
              <a:t>S</a:t>
            </a:r>
            <a:r>
              <a:rPr kumimoji="1" lang="en-US" altLang="zh-CN" sz="1200" b="0" kern="1200" baseline="-25000" dirty="0" smtClean="0">
                <a:solidFill>
                  <a:schemeClr val="accent1"/>
                </a:solidFill>
                <a:latin typeface="Times New Roman" pitchFamily="18" charset="0"/>
                <a:ea typeface="黑体" pitchFamily="2" charset="-122"/>
                <a:cs typeface="+mn-cs"/>
              </a:rPr>
              <a:t>2</a:t>
            </a:r>
            <a:r>
              <a:rPr kumimoji="1" lang="en-US" altLang="zh-CN" sz="1200" b="0" kern="1200" dirty="0" smtClean="0">
                <a:solidFill>
                  <a:schemeClr val="accent1"/>
                </a:solidFill>
                <a:latin typeface="Times New Roman" pitchFamily="18" charset="0"/>
                <a:ea typeface="黑体" pitchFamily="2" charset="-122"/>
                <a:cs typeface="+mn-cs"/>
              </a:rPr>
              <a:t>S</a:t>
            </a:r>
            <a:r>
              <a:rPr kumimoji="1" lang="en-US" altLang="zh-CN" sz="1200" b="0" kern="1200" baseline="-25000" dirty="0" smtClean="0">
                <a:solidFill>
                  <a:schemeClr val="accent1"/>
                </a:solidFill>
                <a:latin typeface="Times New Roman" pitchFamily="18" charset="0"/>
                <a:ea typeface="黑体" pitchFamily="2" charset="-122"/>
                <a:cs typeface="+mn-cs"/>
              </a:rPr>
              <a:t>1</a:t>
            </a:r>
            <a:r>
              <a:rPr kumimoji="1" lang="en-US" altLang="zh-CN" sz="1200" b="0" kern="1200" dirty="0" smtClean="0">
                <a:solidFill>
                  <a:schemeClr val="accent1"/>
                </a:solidFill>
                <a:latin typeface="Times New Roman" pitchFamily="18" charset="0"/>
                <a:ea typeface="黑体" pitchFamily="2" charset="-122"/>
                <a:cs typeface="+mn-cs"/>
              </a:rPr>
              <a:t>S</a:t>
            </a:r>
            <a:r>
              <a:rPr kumimoji="1" lang="en-US" altLang="zh-CN" sz="1200" b="0" kern="1200" baseline="-25000" dirty="0" smtClean="0">
                <a:solidFill>
                  <a:schemeClr val="accent1"/>
                </a:solidFill>
                <a:latin typeface="Times New Roman" pitchFamily="18" charset="0"/>
                <a:ea typeface="黑体" pitchFamily="2" charset="-122"/>
                <a:cs typeface="+mn-cs"/>
              </a:rPr>
              <a:t>0</a:t>
            </a:r>
            <a:r>
              <a:rPr kumimoji="1" lang="zh-CN" altLang="en-US" sz="1200" b="0" kern="1200" dirty="0" smtClean="0">
                <a:solidFill>
                  <a:schemeClr val="accent1"/>
                </a:solidFill>
                <a:latin typeface="Times New Roman" pitchFamily="18" charset="0"/>
                <a:ea typeface="黑体" pitchFamily="2" charset="-122"/>
                <a:cs typeface="+mn-cs"/>
              </a:rPr>
              <a:t>、</a:t>
            </a:r>
            <a:r>
              <a:rPr kumimoji="1" lang="en-US" altLang="zh-CN" sz="1200" b="0" kern="1200" dirty="0" smtClean="0">
                <a:solidFill>
                  <a:schemeClr val="accent1"/>
                </a:solidFill>
                <a:latin typeface="Times New Roman" pitchFamily="18" charset="0"/>
                <a:ea typeface="黑体" pitchFamily="2" charset="-122"/>
                <a:cs typeface="+mn-cs"/>
              </a:rPr>
              <a:t>M</a:t>
            </a:r>
            <a:r>
              <a:rPr kumimoji="1" lang="zh-CN" altLang="en-US" sz="1200" b="0" kern="1200" dirty="0" smtClean="0">
                <a:solidFill>
                  <a:schemeClr val="accent1"/>
                </a:solidFill>
                <a:latin typeface="Times New Roman" pitchFamily="18" charset="0"/>
                <a:ea typeface="黑体" pitchFamily="2" charset="-122"/>
                <a:cs typeface="+mn-cs"/>
              </a:rPr>
              <a:t>：见</a:t>
            </a:r>
            <a:r>
              <a:rPr kumimoji="1" lang="en-US" altLang="zh-CN" sz="1200" b="0" kern="1200" dirty="0" smtClean="0">
                <a:solidFill>
                  <a:schemeClr val="accent1"/>
                </a:solidFill>
                <a:latin typeface="Times New Roman" pitchFamily="18" charset="0"/>
                <a:ea typeface="黑体" pitchFamily="2" charset="-122"/>
                <a:cs typeface="+mn-cs"/>
              </a:rPr>
              <a:t>129</a:t>
            </a:r>
            <a:r>
              <a:rPr kumimoji="1" lang="zh-CN" altLang="en-US" sz="1200" b="0" kern="1200" dirty="0" smtClean="0">
                <a:solidFill>
                  <a:schemeClr val="accent1"/>
                </a:solidFill>
                <a:latin typeface="Times New Roman" pitchFamily="18" charset="0"/>
                <a:ea typeface="黑体" pitchFamily="2" charset="-122"/>
                <a:cs typeface="+mn-cs"/>
              </a:rPr>
              <a:t>页表</a:t>
            </a:r>
            <a:r>
              <a:rPr kumimoji="1" lang="en-US" altLang="zh-CN" sz="1200" b="0" kern="1200" dirty="0" smtClean="0">
                <a:solidFill>
                  <a:schemeClr val="accent1"/>
                </a:solidFill>
                <a:latin typeface="Times New Roman" pitchFamily="18" charset="0"/>
                <a:ea typeface="黑体" pitchFamily="2" charset="-122"/>
                <a:cs typeface="+mn-cs"/>
              </a:rPr>
              <a:t>3-3</a:t>
            </a:r>
            <a:r>
              <a:rPr kumimoji="1" lang="zh-CN" altLang="en-US" sz="1200" b="0" kern="1200" dirty="0" smtClean="0">
                <a:solidFill>
                  <a:schemeClr val="accent1"/>
                </a:solidFill>
                <a:latin typeface="Times New Roman" pitchFamily="18" charset="0"/>
                <a:ea typeface="黑体" pitchFamily="2" charset="-122"/>
                <a:cs typeface="+mn-cs"/>
              </a:rPr>
              <a:t>逻辑组合。 </a:t>
            </a:r>
            <a:r>
              <a:rPr lang="en-US" altLang="zh-CN" b="0" dirty="0" smtClean="0"/>
              <a:t>CI</a:t>
            </a:r>
            <a:r>
              <a:rPr lang="zh-CN" altLang="en-US" b="0" dirty="0" smtClean="0"/>
              <a:t>：</a:t>
            </a:r>
            <a:r>
              <a:rPr lang="en-US" altLang="zh-CN" b="0" dirty="0" smtClean="0"/>
              <a:t>00 0</a:t>
            </a:r>
            <a:r>
              <a:rPr lang="zh-CN" altLang="en-US" b="0" dirty="0" smtClean="0"/>
              <a:t>→</a:t>
            </a:r>
            <a:r>
              <a:rPr lang="en-US" altLang="zh-CN" b="0" dirty="0" smtClean="0"/>
              <a:t>C0</a:t>
            </a:r>
            <a:r>
              <a:rPr lang="zh-CN" altLang="en-US" b="0" dirty="0" smtClean="0"/>
              <a:t>；</a:t>
            </a:r>
            <a:r>
              <a:rPr lang="en-US" altLang="zh-CN" b="0" dirty="0" smtClean="0"/>
              <a:t>01 1</a:t>
            </a:r>
            <a:r>
              <a:rPr lang="zh-CN" altLang="en-US" b="0" dirty="0" smtClean="0"/>
              <a:t>→</a:t>
            </a:r>
            <a:r>
              <a:rPr lang="en-US" altLang="zh-CN" b="0" dirty="0" smtClean="0"/>
              <a:t>C0</a:t>
            </a:r>
            <a:r>
              <a:rPr lang="zh-CN" altLang="en-US" b="0" dirty="0" smtClean="0"/>
              <a:t>； </a:t>
            </a:r>
            <a:r>
              <a:rPr lang="en-US" altLang="zh-CN" b="0" dirty="0" smtClean="0"/>
              <a:t>10 PSW[0]</a:t>
            </a:r>
            <a:r>
              <a:rPr lang="zh-CN" altLang="en-US" b="0" dirty="0" smtClean="0"/>
              <a:t>→</a:t>
            </a:r>
            <a:r>
              <a:rPr lang="en-US" altLang="zh-CN" b="0" dirty="0" smtClean="0"/>
              <a:t>C0</a:t>
            </a:r>
            <a:r>
              <a:rPr lang="zh-CN" altLang="en-US" b="0" dirty="0" smtClean="0"/>
              <a:t>；</a:t>
            </a:r>
            <a:r>
              <a:rPr lang="en-US" altLang="zh-CN" b="0" dirty="0" smtClean="0"/>
              <a:t>PSW[0]</a:t>
            </a:r>
            <a:r>
              <a:rPr lang="zh-CN" altLang="en-US" b="0" dirty="0" smtClean="0"/>
              <a:t>就是</a:t>
            </a:r>
            <a:r>
              <a:rPr lang="en-US" altLang="zh-CN" b="0" dirty="0" smtClean="0"/>
              <a:t>C</a:t>
            </a:r>
            <a:r>
              <a:rPr lang="zh-CN" altLang="en-US" b="0" dirty="0" smtClean="0"/>
              <a:t>标记位。</a:t>
            </a:r>
            <a:endParaRPr lang="en-US" altLang="zh-CN" b="0" dirty="0" smtClean="0"/>
          </a:p>
          <a:p>
            <a:r>
              <a:rPr lang="zh-CN" altLang="en-US" b="0" dirty="0" smtClean="0"/>
              <a:t>移位器控制信号</a:t>
            </a:r>
            <a:r>
              <a:rPr lang="en-US" altLang="zh-CN" b="0" dirty="0" smtClean="0"/>
              <a:t>S</a:t>
            </a:r>
            <a:r>
              <a:rPr lang="zh-CN" altLang="en-US" b="0" dirty="0" smtClean="0"/>
              <a:t>：</a:t>
            </a:r>
            <a:r>
              <a:rPr lang="en-US" altLang="zh-CN" b="0" dirty="0" smtClean="0"/>
              <a:t>00 DM</a:t>
            </a:r>
            <a:r>
              <a:rPr lang="zh-CN" altLang="en-US" b="0" dirty="0" smtClean="0"/>
              <a:t>；</a:t>
            </a:r>
            <a:r>
              <a:rPr lang="en-US" altLang="zh-CN" b="0" dirty="0" smtClean="0"/>
              <a:t>01 SL</a:t>
            </a:r>
            <a:r>
              <a:rPr lang="zh-CN" altLang="en-US" b="0" dirty="0" smtClean="0"/>
              <a:t>；</a:t>
            </a:r>
            <a:r>
              <a:rPr lang="en-US" altLang="zh-CN" b="0" dirty="0" smtClean="0"/>
              <a:t>10 SR 11EX</a:t>
            </a:r>
            <a:r>
              <a:rPr lang="zh-CN" altLang="en-US" b="0" dirty="0" smtClean="0"/>
              <a:t>（高低字节交换）</a:t>
            </a:r>
            <a:endParaRPr lang="en-US" altLang="zh-CN" b="0" dirty="0" smtClean="0"/>
          </a:p>
          <a:p>
            <a:r>
              <a:rPr lang="zh-CN" altLang="en-US" dirty="0" smtClean="0"/>
              <a:t>内总线结果分配：依靠</a:t>
            </a:r>
            <a:r>
              <a:rPr lang="en-US" altLang="zh-CN" dirty="0" smtClean="0"/>
              <a:t>CP</a:t>
            </a:r>
            <a:r>
              <a:rPr lang="zh-CN" altLang="en-US" dirty="0" smtClean="0"/>
              <a:t>脉冲把总线上的数据打入到相应寄存器</a:t>
            </a:r>
            <a:endParaRPr lang="en-US" altLang="zh-CN" dirty="0" smtClean="0"/>
          </a:p>
          <a:p>
            <a:r>
              <a:rPr lang="zh-CN" altLang="en-US" dirty="0" smtClean="0"/>
              <a:t>数据通路图图最好参见</a:t>
            </a:r>
            <a:r>
              <a:rPr lang="en-US" altLang="zh-CN" dirty="0" smtClean="0"/>
              <a:t>137</a:t>
            </a:r>
            <a:r>
              <a:rPr lang="zh-CN" altLang="en-US" dirty="0" smtClean="0"/>
              <a:t>页的图</a:t>
            </a:r>
            <a:r>
              <a:rPr lang="en-US" altLang="zh-CN" dirty="0" smtClean="0"/>
              <a:t>3-43</a:t>
            </a:r>
          </a:p>
          <a:p>
            <a:r>
              <a:rPr lang="zh-CN" altLang="en-US" dirty="0" smtClean="0"/>
              <a:t>打入信号都是时钟信号的边沿，一般是</a:t>
            </a:r>
            <a:r>
              <a:rPr lang="en-US" altLang="zh-CN" dirty="0" smtClean="0"/>
              <a:t>CPXXX</a:t>
            </a:r>
            <a:r>
              <a:rPr lang="zh-CN" altLang="en-US" dirty="0" smtClean="0"/>
              <a:t>，置入信号，都是电平有效的控制信号，名字一般是</a:t>
            </a:r>
            <a:r>
              <a:rPr lang="en-US" altLang="zh-CN" dirty="0" smtClean="0"/>
              <a:t>SXXXX</a:t>
            </a:r>
            <a:r>
              <a:rPr lang="zh-CN" altLang="en-US" dirty="0" smtClean="0"/>
              <a:t>，表示</a:t>
            </a:r>
            <a:r>
              <a:rPr lang="en-US" altLang="zh-CN" dirty="0" err="1" smtClean="0"/>
              <a:t>SetXXX</a:t>
            </a:r>
            <a:endParaRPr lang="zh-CN" altLang="en-US" dirty="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28</a:t>
            </a:fld>
            <a:endParaRPr lang="en-US" altLang="zh-CN"/>
          </a:p>
        </p:txBody>
      </p:sp>
    </p:spTree>
    <p:extLst>
      <p:ext uri="{BB962C8B-B14F-4D97-AF65-F5344CB8AC3E}">
        <p14:creationId xmlns:p14="http://schemas.microsoft.com/office/powerpoint/2010/main" val="2147608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t>
            </a:r>
            <a:r>
              <a:rPr lang="zh-CN" altLang="en-US" dirty="0" smtClean="0"/>
              <a:t>阶段核心：找到数据从给</a:t>
            </a:r>
            <a:r>
              <a:rPr lang="en-US" altLang="zh-CN" dirty="0" smtClean="0"/>
              <a:t>C</a:t>
            </a:r>
            <a:r>
              <a:rPr lang="zh-CN" altLang="en-US" dirty="0" smtClean="0"/>
              <a:t>；非寄存器寻址的寻址方式，源操作数都是在内存中，因此最终都是</a:t>
            </a:r>
            <a:r>
              <a:rPr lang="en-US" altLang="zh-CN" dirty="0" smtClean="0"/>
              <a:t>M</a:t>
            </a:r>
            <a:r>
              <a:rPr lang="zh-CN" altLang="en-US" dirty="0" smtClean="0"/>
              <a:t>→</a:t>
            </a:r>
            <a:r>
              <a:rPr lang="en-US" altLang="zh-CN" dirty="0" smtClean="0"/>
              <a:t>MDR</a:t>
            </a:r>
            <a:r>
              <a:rPr lang="zh-CN" altLang="en-US" dirty="0" smtClean="0"/>
              <a:t>→</a:t>
            </a:r>
            <a:r>
              <a:rPr lang="en-US" altLang="zh-CN" dirty="0" smtClean="0"/>
              <a:t>C</a:t>
            </a:r>
            <a:r>
              <a:rPr lang="en-US" altLang="zh-CN" baseline="0" dirty="0" smtClean="0"/>
              <a:t> </a:t>
            </a:r>
            <a:r>
              <a:rPr lang="zh-CN" altLang="en-US" baseline="0" dirty="0" smtClean="0"/>
              <a:t>。</a:t>
            </a:r>
            <a:r>
              <a:rPr lang="en-US" altLang="zh-CN" baseline="0" dirty="0" smtClean="0"/>
              <a:t> </a:t>
            </a:r>
            <a:r>
              <a:rPr lang="zh-CN" altLang="en-US" baseline="0" dirty="0" smtClean="0"/>
              <a:t>寄存器寻址除外，就在</a:t>
            </a:r>
            <a:r>
              <a:rPr lang="en-US" altLang="zh-CN" baseline="0" dirty="0" smtClean="0"/>
              <a:t>R</a:t>
            </a:r>
            <a:r>
              <a:rPr lang="zh-CN" altLang="en-US" baseline="0" dirty="0" smtClean="0"/>
              <a:t>中。</a:t>
            </a:r>
            <a:endParaRPr lang="en-US" altLang="zh-CN" baseline="0" dirty="0" smtClean="0"/>
          </a:p>
          <a:p>
            <a:r>
              <a:rPr lang="en-US" altLang="zh-CN" baseline="0" dirty="0" smtClean="0"/>
              <a:t>DT</a:t>
            </a:r>
            <a:r>
              <a:rPr lang="zh-CN" altLang="en-US" baseline="0" dirty="0" smtClean="0"/>
              <a:t>阶段核心：目的操作数地址送</a:t>
            </a:r>
            <a:r>
              <a:rPr lang="en-US" altLang="zh-CN" baseline="0" dirty="0" smtClean="0"/>
              <a:t>MAR</a:t>
            </a:r>
            <a:r>
              <a:rPr lang="zh-CN" altLang="en-US" baseline="0" dirty="0" smtClean="0"/>
              <a:t>；</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流程注意</a:t>
            </a:r>
            <a:r>
              <a:rPr lang="en-US" altLang="zh-CN" dirty="0" smtClean="0"/>
              <a:t>FT</a:t>
            </a:r>
            <a:r>
              <a:rPr lang="zh-CN" altLang="en-US" dirty="0" smtClean="0"/>
              <a:t>阶段按选址方式分为六种流程；</a:t>
            </a:r>
            <a:r>
              <a:rPr lang="en-US" altLang="zh-CN" dirty="0" smtClean="0"/>
              <a:t>ET</a:t>
            </a:r>
            <a:r>
              <a:rPr lang="zh-CN" altLang="en-US" dirty="0" smtClean="0"/>
              <a:t>阶段按源操作数和目的操作数寻址方式是不是寄存器寻址分为四个分支。（</a:t>
            </a:r>
            <a:r>
              <a:rPr lang="en-US" altLang="zh-CN" dirty="0" smtClean="0"/>
              <a:t>SR</a:t>
            </a:r>
            <a:r>
              <a:rPr lang="zh-CN" altLang="en-US" dirty="0" smtClean="0"/>
              <a:t>、</a:t>
            </a:r>
            <a:r>
              <a:rPr lang="en-US" altLang="zh-CN" dirty="0" smtClean="0"/>
              <a:t>SR</a:t>
            </a:r>
            <a:r>
              <a:rPr lang="zh-CN" altLang="en-US" dirty="0" smtClean="0"/>
              <a:t>‘、</a:t>
            </a:r>
            <a:r>
              <a:rPr lang="en-US" altLang="zh-CN" dirty="0" smtClean="0"/>
              <a:t>DR</a:t>
            </a:r>
            <a:r>
              <a:rPr lang="zh-CN" altLang="en-US" dirty="0" smtClean="0"/>
              <a:t>、</a:t>
            </a:r>
            <a:r>
              <a:rPr lang="en-US" altLang="zh-CN" dirty="0" smtClean="0"/>
              <a:t>DR</a:t>
            </a:r>
            <a:r>
              <a:rPr lang="zh-CN" altLang="en-US" dirty="0" smtClean="0"/>
              <a:t>’的四种组合）</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30</a:t>
            </a:fld>
            <a:endParaRPr lang="en-US" altLang="zh-CN"/>
          </a:p>
        </p:txBody>
      </p:sp>
    </p:spTree>
    <p:extLst>
      <p:ext uri="{BB962C8B-B14F-4D97-AF65-F5344CB8AC3E}">
        <p14:creationId xmlns:p14="http://schemas.microsoft.com/office/powerpoint/2010/main" val="3168721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249</a:t>
            </a:r>
            <a:r>
              <a:rPr lang="zh-CN" altLang="en-US" dirty="0" smtClean="0"/>
              <a:t>页</a:t>
            </a:r>
            <a:r>
              <a:rPr lang="en-US" altLang="zh-CN" dirty="0" smtClean="0"/>
              <a:t>10</a:t>
            </a:r>
            <a:r>
              <a:rPr lang="zh-CN" altLang="en-US" dirty="0" smtClean="0"/>
              <a:t>题的</a:t>
            </a:r>
            <a:r>
              <a:rPr lang="en-US" altLang="zh-CN" dirty="0" smtClean="0"/>
              <a:t>2</a:t>
            </a:r>
            <a:r>
              <a:rPr lang="zh-CN" altLang="en-US" dirty="0" smtClean="0"/>
              <a:t>、</a:t>
            </a:r>
            <a:r>
              <a:rPr lang="en-US" altLang="zh-CN" dirty="0" smtClean="0"/>
              <a:t>4</a:t>
            </a:r>
            <a:r>
              <a:rPr lang="zh-CN" altLang="en-US" dirty="0" smtClean="0"/>
              <a:t>小题</a:t>
            </a:r>
            <a:endParaRPr lang="en-US" altLang="zh-CN" dirty="0" smtClean="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31</a:t>
            </a:fld>
            <a:endParaRPr lang="en-US" altLang="zh-CN"/>
          </a:p>
        </p:txBody>
      </p:sp>
    </p:spTree>
    <p:extLst>
      <p:ext uri="{BB962C8B-B14F-4D97-AF65-F5344CB8AC3E}">
        <p14:creationId xmlns:p14="http://schemas.microsoft.com/office/powerpoint/2010/main" val="437939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ET</a:t>
            </a:r>
            <a:r>
              <a:rPr lang="zh-CN" altLang="en-US" dirty="0" smtClean="0"/>
              <a:t>阶段与</a:t>
            </a:r>
            <a:r>
              <a:rPr lang="en-US" altLang="zh-CN" dirty="0" smtClean="0"/>
              <a:t>MOV</a:t>
            </a:r>
            <a:r>
              <a:rPr lang="zh-CN" altLang="en-US" dirty="0" smtClean="0"/>
              <a:t>指令相同。                                                                                                                             </a:t>
            </a:r>
            <a:r>
              <a:rPr lang="en-US" altLang="zh-CN" dirty="0" smtClean="0"/>
              <a:t>——</a:t>
            </a:r>
            <a:r>
              <a:rPr lang="zh-CN" altLang="en-US" dirty="0" smtClean="0"/>
              <a:t>取源操作数，存于</a:t>
            </a:r>
            <a:r>
              <a:rPr lang="en-US" altLang="zh-CN" dirty="0" smtClean="0"/>
              <a:t>C</a:t>
            </a:r>
            <a:r>
              <a:rPr lang="zh-CN" altLang="en-US" dirty="0" smtClean="0"/>
              <a:t>或</a:t>
            </a:r>
            <a:r>
              <a:rPr lang="en-US" altLang="zh-CN" dirty="0" smtClean="0"/>
              <a:t>R</a:t>
            </a:r>
            <a:r>
              <a:rPr lang="zh-CN" altLang="en-US" dirty="0" smtClean="0"/>
              <a:t>中（</a:t>
            </a:r>
            <a:r>
              <a:rPr lang="en-US" altLang="zh-CN" dirty="0" smtClean="0"/>
              <a:t>R</a:t>
            </a:r>
            <a:r>
              <a:rPr lang="zh-CN" altLang="en-US" dirty="0" smtClean="0"/>
              <a:t>型寻址存于</a:t>
            </a:r>
            <a:r>
              <a:rPr lang="en-US" altLang="zh-CN" dirty="0" smtClean="0"/>
              <a:t>R</a:t>
            </a:r>
            <a:r>
              <a:rPr lang="zh-CN" altLang="en-US" dirty="0" smtClean="0"/>
              <a:t>中）。</a:t>
            </a:r>
            <a:endParaRPr lang="en-US" altLang="zh-CN" dirty="0" smtClean="0"/>
          </a:p>
          <a:p>
            <a:r>
              <a:rPr lang="en-US" altLang="zh-CN" dirty="0" smtClean="0"/>
              <a:t>2</a:t>
            </a:r>
            <a:r>
              <a:rPr lang="zh-CN" altLang="en-US" dirty="0" smtClean="0"/>
              <a:t>、</a:t>
            </a:r>
            <a:r>
              <a:rPr lang="en-US" altLang="zh-CN" dirty="0" smtClean="0"/>
              <a:t>DT</a:t>
            </a:r>
            <a:r>
              <a:rPr lang="zh-CN" altLang="en-US" dirty="0" smtClean="0"/>
              <a:t>阶段核心是从内存中取到目的操作数送到</a:t>
            </a:r>
            <a:r>
              <a:rPr lang="en-US" altLang="zh-CN" dirty="0" smtClean="0"/>
              <a:t>D</a:t>
            </a:r>
            <a:r>
              <a:rPr lang="zh-CN" altLang="en-US" dirty="0" smtClean="0"/>
              <a:t>（寄存器直接寻址除外），因此最后都是</a:t>
            </a:r>
            <a:r>
              <a:rPr lang="en-US" altLang="zh-CN" dirty="0" smtClean="0"/>
              <a:t>M</a:t>
            </a:r>
            <a:r>
              <a:rPr lang="zh-CN" altLang="en-US" dirty="0" smtClean="0"/>
              <a:t>→</a:t>
            </a:r>
            <a:r>
              <a:rPr lang="en-US" altLang="zh-CN" dirty="0" smtClean="0"/>
              <a:t>MDR</a:t>
            </a:r>
            <a:r>
              <a:rPr lang="zh-CN" altLang="en-US" dirty="0" smtClean="0"/>
              <a:t>→</a:t>
            </a:r>
            <a:r>
              <a:rPr lang="en-US" altLang="zh-CN" dirty="0" smtClean="0"/>
              <a:t>D</a:t>
            </a:r>
          </a:p>
          <a:p>
            <a:r>
              <a:rPr lang="en-US" altLang="zh-CN" dirty="0" smtClean="0"/>
              <a:t>3</a:t>
            </a:r>
            <a:r>
              <a:rPr lang="zh-CN" altLang="en-US" dirty="0" smtClean="0"/>
              <a:t>、</a:t>
            </a:r>
            <a:r>
              <a:rPr lang="en-US" altLang="zh-CN" dirty="0" smtClean="0"/>
              <a:t>ET</a:t>
            </a:r>
            <a:r>
              <a:rPr lang="zh-CN" altLang="en-US" dirty="0" smtClean="0"/>
              <a:t>阶段多了了一个</a:t>
            </a:r>
            <a:r>
              <a:rPr lang="en-US" altLang="zh-CN" dirty="0" smtClean="0"/>
              <a:t>OP</a:t>
            </a:r>
            <a:r>
              <a:rPr lang="zh-CN" altLang="en-US" dirty="0" smtClean="0"/>
              <a:t>表示五种操作中的一种。                                                                                               </a:t>
            </a:r>
            <a:r>
              <a:rPr lang="en-US" altLang="zh-CN" dirty="0" smtClean="0"/>
              <a:t>——</a:t>
            </a:r>
            <a:r>
              <a:rPr lang="zh-CN" altLang="en-US" dirty="0" smtClean="0"/>
              <a:t> 根据两种操作数预存放位置决定</a:t>
            </a:r>
            <a:r>
              <a:rPr lang="en-US" altLang="zh-CN" dirty="0" smtClean="0"/>
              <a:t>ET0</a:t>
            </a:r>
            <a:r>
              <a:rPr lang="zh-CN" altLang="en-US" dirty="0" smtClean="0"/>
              <a:t>如何操作。</a:t>
            </a:r>
            <a:endParaRPr lang="en-US" altLang="zh-CN" dirty="0" smtClean="0"/>
          </a:p>
          <a:p>
            <a:r>
              <a:rPr lang="en-US" altLang="zh-CN" dirty="0" smtClean="0"/>
              <a:t>4</a:t>
            </a:r>
            <a:r>
              <a:rPr lang="zh-CN" altLang="en-US" dirty="0" smtClean="0"/>
              <a:t>、加上划线表示源操作数寻址方式不是寄存器直接寻址（非寄存器寻址，数从内存去来放在</a:t>
            </a:r>
            <a:r>
              <a:rPr lang="en-US" altLang="zh-CN" dirty="0" smtClean="0"/>
              <a:t>C</a:t>
            </a:r>
            <a:r>
              <a:rPr lang="zh-CN" altLang="en-US" dirty="0" smtClean="0"/>
              <a:t>中）；或者目的操作数不是寄存器寻址方式，说明结果需存到</a:t>
            </a:r>
            <a:r>
              <a:rPr lang="en-US" altLang="zh-CN" dirty="0" smtClean="0"/>
              <a:t>M</a:t>
            </a:r>
            <a:r>
              <a:rPr lang="zh-CN" altLang="en-US" dirty="0" smtClean="0"/>
              <a:t>中，因此送</a:t>
            </a:r>
            <a:r>
              <a:rPr lang="en-US" altLang="zh-CN" dirty="0" smtClean="0"/>
              <a:t>MDR</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32</a:t>
            </a:fld>
            <a:endParaRPr lang="en-US" altLang="zh-CN"/>
          </a:p>
        </p:txBody>
      </p:sp>
    </p:spTree>
    <p:extLst>
      <p:ext uri="{BB962C8B-B14F-4D97-AF65-F5344CB8AC3E}">
        <p14:creationId xmlns:p14="http://schemas.microsoft.com/office/powerpoint/2010/main" val="3473023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X(R1)</a:t>
            </a:r>
            <a:r>
              <a:rPr lang="zh-CN" altLang="en-US" dirty="0" smtClean="0"/>
              <a:t>变址寄存器</a:t>
            </a:r>
            <a:r>
              <a:rPr lang="en-US" altLang="zh-CN" dirty="0" smtClean="0"/>
              <a:t>R1</a:t>
            </a:r>
            <a:r>
              <a:rPr lang="zh-CN" altLang="en-US" dirty="0" smtClean="0"/>
              <a:t>的值</a:t>
            </a:r>
            <a:r>
              <a:rPr lang="en-US" altLang="zh-CN" dirty="0" smtClean="0"/>
              <a:t>+</a:t>
            </a:r>
            <a:r>
              <a:rPr lang="zh-CN" altLang="en-US" dirty="0" smtClean="0"/>
              <a:t>形式地址。形式地址是由</a:t>
            </a:r>
            <a:r>
              <a:rPr lang="en-US" altLang="zh-CN" dirty="0" smtClean="0"/>
              <a:t>PC+1</a:t>
            </a:r>
            <a:r>
              <a:rPr lang="zh-CN" altLang="en-US" dirty="0" smtClean="0"/>
              <a:t>内存单元中存放的值</a:t>
            </a:r>
            <a:endParaRPr lang="zh-CN" altLang="en-US" dirty="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33</a:t>
            </a:fld>
            <a:endParaRPr lang="en-US" altLang="zh-CN"/>
          </a:p>
        </p:txBody>
      </p:sp>
    </p:spTree>
    <p:extLst>
      <p:ext uri="{BB962C8B-B14F-4D97-AF65-F5344CB8AC3E}">
        <p14:creationId xmlns:p14="http://schemas.microsoft.com/office/powerpoint/2010/main" val="2860024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存储本条指令码的内存的“下一个地址”中存放的是立即数</a:t>
            </a:r>
            <a:r>
              <a:rPr lang="en-US" altLang="zh-CN" dirty="0" smtClean="0"/>
              <a:t>D</a:t>
            </a:r>
            <a:r>
              <a:rPr lang="zh-CN" altLang="en-US" dirty="0" smtClean="0"/>
              <a:t>（偏移量或形式地址等），还是下一条指令的指令码。用于区别是</a:t>
            </a:r>
            <a:r>
              <a:rPr lang="en-US" altLang="zh-CN" dirty="0" smtClean="0"/>
              <a:t>PC</a:t>
            </a:r>
            <a:r>
              <a:rPr lang="zh-CN" altLang="en-US" dirty="0" smtClean="0"/>
              <a:t>送</a:t>
            </a:r>
            <a:r>
              <a:rPr lang="en-US" altLang="zh-CN" dirty="0" smtClean="0"/>
              <a:t>MAR</a:t>
            </a:r>
            <a:r>
              <a:rPr lang="zh-CN" altLang="en-US" dirty="0" smtClean="0"/>
              <a:t>，还是</a:t>
            </a:r>
            <a:r>
              <a:rPr lang="en-US" altLang="zh-CN" dirty="0" smtClean="0"/>
              <a:t>PC+1</a:t>
            </a:r>
            <a:r>
              <a:rPr lang="zh-CN" altLang="en-US" dirty="0" smtClean="0"/>
              <a:t>送</a:t>
            </a:r>
            <a:r>
              <a:rPr lang="en-US" altLang="zh-CN" dirty="0" smtClean="0"/>
              <a:t>MAR</a:t>
            </a:r>
          </a:p>
          <a:p>
            <a:r>
              <a:rPr lang="en-US" altLang="zh-CN" dirty="0" smtClean="0"/>
              <a:t>1</a:t>
            </a:r>
            <a:r>
              <a:rPr lang="zh-CN" altLang="en-US" dirty="0" smtClean="0"/>
              <a:t>、</a:t>
            </a:r>
            <a:r>
              <a:rPr lang="en-US" altLang="zh-CN" dirty="0" smtClean="0"/>
              <a:t>PC</a:t>
            </a:r>
            <a:r>
              <a:rPr lang="zh-CN" altLang="en-US" dirty="0" smtClean="0"/>
              <a:t>‘表示转移指令中给出的寄存器不是</a:t>
            </a:r>
            <a:r>
              <a:rPr lang="en-US" altLang="zh-CN" dirty="0" smtClean="0"/>
              <a:t>PC</a:t>
            </a:r>
            <a:r>
              <a:rPr lang="zh-CN" altLang="en-US" dirty="0" smtClean="0"/>
              <a:t>（除了变址寻址之外的其余寻址方式时），因此下一个单元存放的就是下一条指令的指令码；</a:t>
            </a:r>
            <a:endParaRPr lang="en-US" altLang="zh-CN" dirty="0" smtClean="0"/>
          </a:p>
          <a:p>
            <a:r>
              <a:rPr lang="en-US" altLang="zh-CN" dirty="0" smtClean="0"/>
              <a:t>2</a:t>
            </a:r>
            <a:r>
              <a:rPr lang="zh-CN" altLang="en-US" dirty="0" smtClean="0"/>
              <a:t>、</a:t>
            </a:r>
            <a:r>
              <a:rPr lang="en-US" altLang="zh-CN" dirty="0" smtClean="0"/>
              <a:t>PC</a:t>
            </a:r>
            <a:r>
              <a:rPr lang="zh-CN" altLang="en-US" dirty="0" smtClean="0"/>
              <a:t>则表示转移指令中给出的寄存器是</a:t>
            </a:r>
            <a:r>
              <a:rPr lang="en-US" altLang="zh-CN" dirty="0" smtClean="0"/>
              <a:t>PC</a:t>
            </a:r>
            <a:r>
              <a:rPr lang="zh-CN" altLang="en-US" dirty="0" smtClean="0"/>
              <a:t>（变址寻址时），说明紧跟本条转移指令的下一个主存单元中中存放的是一个立即数</a:t>
            </a:r>
            <a:r>
              <a:rPr lang="en-US" altLang="zh-CN" dirty="0" smtClean="0"/>
              <a:t>D</a:t>
            </a:r>
            <a:r>
              <a:rPr lang="zh-CN" altLang="en-US" dirty="0" smtClean="0"/>
              <a:t>（偏移量或目标地址），因此</a:t>
            </a:r>
            <a:r>
              <a:rPr lang="en-US" altLang="zh-CN" dirty="0" smtClean="0"/>
              <a:t>PC+1</a:t>
            </a:r>
            <a:r>
              <a:rPr lang="zh-CN" altLang="en-US" dirty="0" smtClean="0"/>
              <a:t>才指向下一个指令码</a:t>
            </a:r>
          </a:p>
          <a:p>
            <a:endParaRPr lang="zh-CN" altLang="en-US" dirty="0"/>
          </a:p>
        </p:txBody>
      </p:sp>
      <p:sp>
        <p:nvSpPr>
          <p:cNvPr id="4" name="灯片编号占位符 3"/>
          <p:cNvSpPr>
            <a:spLocks noGrp="1"/>
          </p:cNvSpPr>
          <p:nvPr>
            <p:ph type="sldNum" sz="quarter" idx="10"/>
          </p:nvPr>
        </p:nvSpPr>
        <p:spPr/>
        <p:txBody>
          <a:bodyPr/>
          <a:lstStyle/>
          <a:p>
            <a:fld id="{AC086440-84D5-40E4-8BDF-53B5AC602439}" type="slidenum">
              <a:rPr lang="en-US" altLang="zh-CN" smtClean="0"/>
              <a:pPr/>
              <a:t>34</a:t>
            </a:fld>
            <a:endParaRPr lang="en-US" altLang="zh-CN"/>
          </a:p>
        </p:txBody>
      </p:sp>
    </p:spTree>
    <p:extLst>
      <p:ext uri="{BB962C8B-B14F-4D97-AF65-F5344CB8AC3E}">
        <p14:creationId xmlns:p14="http://schemas.microsoft.com/office/powerpoint/2010/main" val="389681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3</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13313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a:t>
            </a:r>
            <a:endParaRPr lang="en-US" altLang="zh-CN" dirty="0" smtClean="0"/>
          </a:p>
          <a:p>
            <a:r>
              <a:rPr lang="en-US" altLang="zh-CN" dirty="0" smtClean="0"/>
              <a:t>1</a:t>
            </a:r>
            <a:r>
              <a:rPr lang="zh-CN" altLang="en-US" dirty="0" smtClean="0"/>
              <a:t>、取指阶段都是 </a:t>
            </a:r>
            <a:r>
              <a:rPr lang="en-US" altLang="zh-CN" dirty="0" smtClean="0"/>
              <a:t>M</a:t>
            </a:r>
            <a:r>
              <a:rPr lang="zh-CN" altLang="en-US" dirty="0" smtClean="0"/>
              <a:t>→</a:t>
            </a:r>
            <a:r>
              <a:rPr lang="en-US" altLang="zh-CN" dirty="0" smtClean="0"/>
              <a:t>IR</a:t>
            </a:r>
            <a:r>
              <a:rPr lang="zh-CN" altLang="en-US" dirty="0" smtClean="0"/>
              <a:t>，</a:t>
            </a:r>
            <a:r>
              <a:rPr lang="en-US" altLang="zh-CN" dirty="0" smtClean="0"/>
              <a:t>PC+1</a:t>
            </a:r>
            <a:r>
              <a:rPr lang="zh-CN" altLang="en-US" dirty="0" smtClean="0"/>
              <a:t>→</a:t>
            </a:r>
            <a:r>
              <a:rPr lang="en-US" altLang="zh-CN" dirty="0" smtClean="0"/>
              <a:t>PC</a:t>
            </a:r>
          </a:p>
          <a:p>
            <a:r>
              <a:rPr lang="en-US" altLang="zh-CN" dirty="0" smtClean="0"/>
              <a:t>2</a:t>
            </a:r>
            <a:r>
              <a:rPr lang="zh-CN" altLang="en-US" dirty="0" smtClean="0"/>
              <a:t>、转移指令的最后都是 “转移地址”→</a:t>
            </a:r>
            <a:r>
              <a:rPr lang="en-US" altLang="zh-CN" dirty="0" smtClean="0"/>
              <a:t>PC</a:t>
            </a:r>
            <a:r>
              <a:rPr lang="zh-CN" altLang="en-US" dirty="0" smtClean="0"/>
              <a:t>、</a:t>
            </a:r>
            <a:r>
              <a:rPr lang="en-US" altLang="zh-CN" dirty="0" smtClean="0"/>
              <a:t>MAR</a:t>
            </a:r>
            <a:endParaRPr lang="zh-CN" altLang="en-US" dirty="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35</a:t>
            </a:fld>
            <a:endParaRPr lang="en-US" altLang="zh-CN"/>
          </a:p>
        </p:txBody>
      </p:sp>
    </p:spTree>
    <p:extLst>
      <p:ext uri="{BB962C8B-B14F-4D97-AF65-F5344CB8AC3E}">
        <p14:creationId xmlns:p14="http://schemas.microsoft.com/office/powerpoint/2010/main" val="3357087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36</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57946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、画图时先画完算式</a:t>
            </a:r>
            <a:r>
              <a:rPr lang="zh-CN" altLang="en-US" sz="1200" b="1" dirty="0" smtClean="0">
                <a:latin typeface="楷体_GB2312" pitchFamily="49" charset="-122"/>
                <a:ea typeface="楷体_GB2312" pitchFamily="49" charset="-122"/>
              </a:rPr>
              <a:t>①</a:t>
            </a:r>
            <a:r>
              <a:rPr lang="zh-CN" altLang="en-US" sz="1200" b="0" dirty="0" smtClean="0">
                <a:latin typeface="楷体_GB2312" pitchFamily="49" charset="-122"/>
                <a:ea typeface="楷体_GB2312" pitchFamily="49" charset="-122"/>
              </a:rPr>
              <a:t>的，再画算式</a:t>
            </a:r>
            <a:r>
              <a:rPr lang="en-US" altLang="zh-CN" sz="1200" dirty="0" smtClean="0">
                <a:latin typeface="楷体_GB2312" pitchFamily="49" charset="-122"/>
                <a:ea typeface="楷体_GB2312" pitchFamily="49" charset="-122"/>
              </a:rPr>
              <a:t>②</a:t>
            </a:r>
            <a:r>
              <a:rPr lang="zh-CN" altLang="en-US" sz="1200" dirty="0" smtClean="0">
                <a:latin typeface="楷体_GB2312" pitchFamily="49" charset="-122"/>
                <a:ea typeface="楷体_GB2312" pitchFamily="49" charset="-122"/>
              </a:rPr>
              <a:t>的，依次类推。</a:t>
            </a:r>
            <a:endParaRPr lang="en-US" altLang="zh-CN" b="0" dirty="0" smtClean="0"/>
          </a:p>
          <a:p>
            <a:r>
              <a:rPr lang="en-US" altLang="zh-CN" dirty="0" smtClean="0"/>
              <a:t>2</a:t>
            </a:r>
            <a:r>
              <a:rPr lang="zh-CN" altLang="en-US" dirty="0" smtClean="0"/>
              <a:t>、注意一共有</a:t>
            </a:r>
            <a:r>
              <a:rPr lang="en-US" altLang="zh-CN" dirty="0" smtClean="0"/>
              <a:t>3</a:t>
            </a:r>
            <a:r>
              <a:rPr lang="zh-CN" altLang="en-US" dirty="0" smtClean="0"/>
              <a:t>个</a:t>
            </a:r>
            <a:r>
              <a:rPr lang="en-US" altLang="zh-CN" dirty="0" smtClean="0"/>
              <a:t>3</a:t>
            </a:r>
            <a:r>
              <a:rPr lang="en-US" altLang="zh-CN" sz="1200" dirty="0" smtClean="0">
                <a:latin typeface="楷体_GB2312" pitchFamily="49" charset="-122"/>
                <a:ea typeface="楷体_GB2312" pitchFamily="49" charset="-122"/>
              </a:rPr>
              <a:t>Δt</a:t>
            </a:r>
            <a:r>
              <a:rPr lang="zh-CN" altLang="en-US" sz="1200" dirty="0" smtClean="0">
                <a:latin typeface="楷体_GB2312" pitchFamily="49" charset="-122"/>
                <a:ea typeface="楷体_GB2312" pitchFamily="49" charset="-122"/>
              </a:rPr>
              <a:t>的执行机构，可以这部分因此可以三个算式并行。</a:t>
            </a:r>
            <a:r>
              <a:rPr lang="zh-CN" altLang="en-US" sz="1200" b="1" dirty="0" smtClean="0">
                <a:latin typeface="楷体_GB2312" pitchFamily="49" charset="-122"/>
                <a:ea typeface="楷体_GB2312" pitchFamily="49" charset="-122"/>
              </a:rPr>
              <a:t>①</a:t>
            </a:r>
            <a:r>
              <a:rPr lang="en-US" altLang="zh-CN" sz="1200" dirty="0" smtClean="0">
                <a:latin typeface="楷体_GB2312" pitchFamily="49" charset="-122"/>
                <a:ea typeface="楷体_GB2312" pitchFamily="49" charset="-122"/>
              </a:rPr>
              <a:t>②③</a:t>
            </a:r>
            <a:r>
              <a:rPr lang="zh-CN" altLang="en-US" sz="1200" dirty="0" smtClean="0">
                <a:latin typeface="楷体_GB2312" pitchFamily="49" charset="-122"/>
                <a:ea typeface="楷体_GB2312" pitchFamily="49" charset="-122"/>
              </a:rPr>
              <a:t>并行，各用一个硬件部分。</a:t>
            </a:r>
            <a:r>
              <a:rPr lang="en-US" altLang="zh-CN" sz="1200" dirty="0" smtClean="0">
                <a:latin typeface="楷体_GB2312" pitchFamily="49" charset="-122"/>
                <a:ea typeface="楷体_GB2312" pitchFamily="49" charset="-122"/>
              </a:rPr>
              <a:t>31,32,33</a:t>
            </a:r>
            <a:r>
              <a:rPr lang="zh-CN" altLang="en-US" sz="1200" dirty="0" smtClean="0">
                <a:latin typeface="楷体_GB2312" pitchFamily="49" charset="-122"/>
                <a:ea typeface="楷体_GB2312" pitchFamily="49" charset="-122"/>
              </a:rPr>
              <a:t>；等到</a:t>
            </a:r>
            <a:r>
              <a:rPr lang="en-US" altLang="zh-CN" sz="1200" dirty="0" smtClean="0">
                <a:latin typeface="楷体_GB2312" pitchFamily="49" charset="-122"/>
                <a:ea typeface="楷体_GB2312" pitchFamily="49" charset="-122"/>
              </a:rPr>
              <a:t>④</a:t>
            </a:r>
            <a:r>
              <a:rPr lang="zh-CN" altLang="en-US" sz="1200" dirty="0" smtClean="0">
                <a:latin typeface="楷体_GB2312" pitchFamily="49" charset="-122"/>
                <a:ea typeface="楷体_GB2312" pitchFamily="49" charset="-122"/>
              </a:rPr>
              <a:t>执行到此阶段时，</a:t>
            </a:r>
            <a:r>
              <a:rPr lang="en-US" altLang="zh-CN" sz="1200" dirty="0" smtClean="0">
                <a:latin typeface="楷体_GB2312" pitchFamily="49" charset="-122"/>
                <a:ea typeface="楷体_GB2312" pitchFamily="49" charset="-122"/>
              </a:rPr>
              <a:t>④</a:t>
            </a:r>
            <a:r>
              <a:rPr lang="zh-CN" altLang="en-US" sz="1200" dirty="0" smtClean="0">
                <a:latin typeface="楷体_GB2312" pitchFamily="49" charset="-122"/>
                <a:ea typeface="楷体_GB2312" pitchFamily="49" charset="-122"/>
              </a:rPr>
              <a:t>又可以用</a:t>
            </a:r>
            <a:r>
              <a:rPr lang="en-US" altLang="zh-CN" sz="1200" dirty="0" smtClean="0">
                <a:latin typeface="楷体_GB2312" pitchFamily="49" charset="-122"/>
                <a:ea typeface="楷体_GB2312" pitchFamily="49" charset="-122"/>
              </a:rPr>
              <a:t>31</a:t>
            </a:r>
            <a:r>
              <a:rPr lang="zh-CN" altLang="en-US" sz="1200" dirty="0" smtClean="0">
                <a:latin typeface="楷体_GB2312" pitchFamily="49" charset="-122"/>
                <a:ea typeface="楷体_GB2312" pitchFamily="49" charset="-122"/>
              </a:rPr>
              <a:t>这个部件了，</a:t>
            </a:r>
            <a:endParaRPr lang="en-US" altLang="zh-CN" sz="1200" dirty="0" smtClean="0">
              <a:latin typeface="楷体_GB2312" pitchFamily="49" charset="-122"/>
              <a:ea typeface="楷体_GB2312" pitchFamily="49" charset="-122"/>
            </a:endParaRPr>
          </a:p>
          <a:p>
            <a:r>
              <a:rPr lang="en-US" altLang="zh-CN" sz="1200" dirty="0" smtClean="0">
                <a:latin typeface="楷体_GB2312" pitchFamily="49" charset="-122"/>
                <a:ea typeface="楷体_GB2312" pitchFamily="49" charset="-122"/>
              </a:rPr>
              <a:t>⑤</a:t>
            </a:r>
            <a:r>
              <a:rPr lang="zh-CN" altLang="en-US" sz="1200" dirty="0" smtClean="0">
                <a:latin typeface="楷体_GB2312" pitchFamily="49" charset="-122"/>
                <a:ea typeface="楷体_GB2312" pitchFamily="49" charset="-122"/>
              </a:rPr>
              <a:t>用</a:t>
            </a:r>
            <a:r>
              <a:rPr lang="en-US" altLang="zh-CN" sz="1200" dirty="0" smtClean="0">
                <a:latin typeface="楷体_GB2312" pitchFamily="49" charset="-122"/>
                <a:ea typeface="楷体_GB2312" pitchFamily="49" charset="-122"/>
              </a:rPr>
              <a:t>32</a:t>
            </a:r>
            <a:r>
              <a:rPr lang="zh-CN" altLang="en-US" sz="1200" dirty="0" smtClean="0">
                <a:latin typeface="楷体_GB2312" pitchFamily="49" charset="-122"/>
                <a:ea typeface="楷体_GB2312" pitchFamily="49" charset="-122"/>
              </a:rPr>
              <a:t>，</a:t>
            </a:r>
            <a:r>
              <a:rPr lang="en-US" altLang="zh-CN" sz="1200" dirty="0" smtClean="0">
                <a:latin typeface="楷体_GB2312" pitchFamily="49" charset="-122"/>
                <a:ea typeface="楷体_GB2312" pitchFamily="49" charset="-122"/>
              </a:rPr>
              <a:t>⑥</a:t>
            </a:r>
            <a:r>
              <a:rPr lang="zh-CN" altLang="en-US" sz="1200" dirty="0" smtClean="0">
                <a:latin typeface="楷体_GB2312" pitchFamily="49" charset="-122"/>
                <a:ea typeface="楷体_GB2312" pitchFamily="49" charset="-122"/>
              </a:rPr>
              <a:t>用</a:t>
            </a:r>
            <a:r>
              <a:rPr lang="en-US" altLang="zh-CN" sz="1200" dirty="0" smtClean="0">
                <a:latin typeface="楷体_GB2312" pitchFamily="49" charset="-122"/>
                <a:ea typeface="楷体_GB2312" pitchFamily="49" charset="-122"/>
              </a:rPr>
              <a:t>33</a:t>
            </a:r>
            <a:r>
              <a:rPr lang="zh-CN" altLang="en-US" sz="1200" dirty="0" smtClean="0">
                <a:latin typeface="楷体_GB2312" pitchFamily="49" charset="-122"/>
                <a:ea typeface="楷体_GB2312" pitchFamily="49" charset="-122"/>
              </a:rPr>
              <a:t>。以此类推。</a:t>
            </a:r>
            <a:endParaRPr lang="en-US" altLang="zh-CN" sz="1200" dirty="0" smtClean="0">
              <a:latin typeface="楷体_GB2312" pitchFamily="49" charset="-122"/>
              <a:ea typeface="楷体_GB2312" pitchFamily="49" charset="-122"/>
            </a:endParaRPr>
          </a:p>
          <a:p>
            <a:r>
              <a:rPr lang="zh-CN" altLang="en-US" sz="1200" b="0" dirty="0" smtClean="0">
                <a:ea typeface="楷体_GB2312" pitchFamily="49" charset="-122"/>
              </a:rPr>
              <a:t>考试考相关的</a:t>
            </a:r>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ACFA5F-7D2C-43A9-B189-9EC89A350A89}"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95951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注意问题：算式进入流水线之后不能停顿和等待，必须连续执行。所以在</a:t>
            </a:r>
            <a:r>
              <a:rPr lang="en-US" altLang="zh-CN" sz="1200" dirty="0" smtClean="0">
                <a:latin typeface="楷体_GB2312" pitchFamily="49" charset="-122"/>
                <a:ea typeface="楷体_GB2312" pitchFamily="49" charset="-122"/>
              </a:rPr>
              <a:t>②</a:t>
            </a:r>
            <a:r>
              <a:rPr lang="zh-CN" altLang="en-US" sz="1200" dirty="0" smtClean="0">
                <a:latin typeface="楷体_GB2312" pitchFamily="49" charset="-122"/>
                <a:ea typeface="楷体_GB2312" pitchFamily="49" charset="-122"/>
              </a:rPr>
              <a:t>第一步</a:t>
            </a:r>
            <a:r>
              <a:rPr lang="zh-CN" altLang="en-US" dirty="0" smtClean="0"/>
              <a:t>前面等待</a:t>
            </a:r>
            <a:r>
              <a:rPr lang="en-US" altLang="zh-CN" dirty="0" smtClean="0"/>
              <a:t>2</a:t>
            </a:r>
            <a:r>
              <a:rPr lang="zh-CN" altLang="en-US" dirty="0" smtClean="0"/>
              <a:t>个△</a:t>
            </a:r>
            <a:r>
              <a:rPr lang="en-US" altLang="zh-CN" dirty="0" smtClean="0"/>
              <a:t>t</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ACFA5F-7D2C-43A9-B189-9EC89A350A89}"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58004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ACFA5F-7D2C-43A9-B189-9EC89A350A89}"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40796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ACFA5F-7D2C-43A9-B189-9EC89A350A89}"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66796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A3BEB6-237E-4A36-8E34-6377378ED8E1}"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18116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T</a:t>
            </a:r>
            <a:r>
              <a:rPr lang="zh-CN" altLang="en-US" dirty="0" smtClean="0"/>
              <a:t>内，读出所有存储体的的一个字数据，同时在这个</a:t>
            </a:r>
            <a:r>
              <a:rPr lang="en-US" altLang="zh-CN" dirty="0" smtClean="0"/>
              <a:t>T</a:t>
            </a:r>
            <a:r>
              <a:rPr lang="zh-CN" altLang="en-US" dirty="0" smtClean="0"/>
              <a:t>内，已经把第一个存储体的数据通过总线传送给</a:t>
            </a:r>
            <a:r>
              <a:rPr lang="en-US" altLang="zh-CN" dirty="0" smtClean="0"/>
              <a:t>CPU</a:t>
            </a:r>
            <a:r>
              <a:rPr lang="zh-CN" altLang="en-US" dirty="0" smtClean="0"/>
              <a:t>，后续数据传送的时间就只是剩余存储体（</a:t>
            </a:r>
            <a:r>
              <a:rPr lang="en-US" altLang="zh-CN" dirty="0" smtClean="0"/>
              <a:t>m-1</a:t>
            </a:r>
            <a:r>
              <a:rPr lang="zh-CN" altLang="en-US" dirty="0" smtClean="0"/>
              <a:t>）数据利用总线进行的传输时间了。</a:t>
            </a:r>
            <a:endParaRPr lang="zh-CN" altLang="en-US" dirty="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47</a:t>
            </a:fld>
            <a:endParaRPr lang="en-US" altLang="zh-CN"/>
          </a:p>
        </p:txBody>
      </p:sp>
    </p:spTree>
    <p:extLst>
      <p:ext uri="{BB962C8B-B14F-4D97-AF65-F5344CB8AC3E}">
        <p14:creationId xmlns:p14="http://schemas.microsoft.com/office/powerpoint/2010/main" val="3239666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a:t>
            </a:r>
            <a:r>
              <a:rPr lang="zh-CN" altLang="en-US" dirty="0" smtClean="0"/>
              <a:t>内，读出所有存储体的的一个字数据，同时在这个</a:t>
            </a:r>
            <a:r>
              <a:rPr lang="en-US" altLang="zh-CN" dirty="0" smtClean="0"/>
              <a:t>T</a:t>
            </a:r>
            <a:r>
              <a:rPr lang="zh-CN" altLang="en-US" dirty="0" smtClean="0"/>
              <a:t>内，已经把第一个存储体的数据通过总线传送给</a:t>
            </a:r>
            <a:r>
              <a:rPr lang="en-US" altLang="zh-CN" dirty="0" smtClean="0"/>
              <a:t>CPU</a:t>
            </a:r>
            <a:r>
              <a:rPr lang="zh-CN" altLang="en-US" dirty="0" smtClean="0"/>
              <a:t>，后续数据传送的时间就只是剩余存储体（</a:t>
            </a:r>
            <a:r>
              <a:rPr lang="en-US" altLang="zh-CN" dirty="0" smtClean="0"/>
              <a:t>m-1</a:t>
            </a:r>
            <a:r>
              <a:rPr lang="zh-CN" altLang="en-US" dirty="0" smtClean="0"/>
              <a:t>）数据利用总线进行的传输时间了。</a:t>
            </a:r>
          </a:p>
          <a:p>
            <a:r>
              <a:rPr lang="zh-CN" altLang="en-US" dirty="0" smtClean="0"/>
              <a:t>带宽</a:t>
            </a:r>
            <a:r>
              <a:rPr lang="en-US" altLang="zh-CN" dirty="0" smtClean="0"/>
              <a:t>=</a:t>
            </a:r>
            <a:r>
              <a:rPr lang="zh-CN" altLang="en-US" dirty="0" smtClean="0"/>
              <a:t>数据量</a:t>
            </a:r>
            <a:r>
              <a:rPr lang="en-US" altLang="zh-CN" dirty="0" smtClean="0"/>
              <a:t>/</a:t>
            </a:r>
            <a:r>
              <a:rPr lang="zh-CN" altLang="en-US" dirty="0" smtClean="0"/>
              <a:t>读出数据所需时间</a:t>
            </a:r>
            <a:endParaRPr lang="en-US" altLang="zh-CN" dirty="0" smtClean="0"/>
          </a:p>
          <a:p>
            <a:r>
              <a:rPr lang="zh-CN" altLang="en-US" dirty="0" smtClean="0"/>
              <a:t>顺序存储体带宽</a:t>
            </a:r>
            <a:r>
              <a:rPr lang="en-US" altLang="zh-CN" dirty="0" smtClean="0"/>
              <a:t>=</a:t>
            </a:r>
            <a:r>
              <a:rPr lang="zh-CN" altLang="en-US" dirty="0" smtClean="0"/>
              <a:t>数据量</a:t>
            </a:r>
            <a:r>
              <a:rPr lang="en-US" altLang="zh-CN" dirty="0" smtClean="0"/>
              <a:t>/</a:t>
            </a:r>
            <a:r>
              <a:rPr lang="zh-CN" altLang="en-US" dirty="0" smtClean="0"/>
              <a:t>存储体数*存储周期</a:t>
            </a:r>
            <a:endParaRPr lang="en-US" altLang="zh-CN" dirty="0" smtClean="0"/>
          </a:p>
          <a:p>
            <a:r>
              <a:rPr lang="zh-CN" altLang="en-US" dirty="0" smtClean="0"/>
              <a:t>交叉存储体带宽</a:t>
            </a:r>
            <a:r>
              <a:rPr lang="en-US" altLang="zh-CN" dirty="0" smtClean="0"/>
              <a:t>=</a:t>
            </a:r>
            <a:r>
              <a:rPr lang="zh-CN" altLang="en-US" dirty="0" smtClean="0"/>
              <a:t>数据量</a:t>
            </a:r>
            <a:r>
              <a:rPr lang="en-US" altLang="zh-CN" dirty="0" smtClean="0"/>
              <a:t>/</a:t>
            </a:r>
            <a:r>
              <a:rPr lang="zh-CN" altLang="en-US" dirty="0" smtClean="0"/>
              <a:t>存储周期</a:t>
            </a:r>
            <a:r>
              <a:rPr lang="en-US" altLang="zh-CN" dirty="0" smtClean="0"/>
              <a:t>+(M-1)*</a:t>
            </a:r>
            <a:r>
              <a:rPr lang="zh-CN" altLang="en-US" dirty="0" smtClean="0"/>
              <a:t>总线周期</a:t>
            </a:r>
            <a:endParaRPr lang="zh-CN" altLang="en-US" dirty="0"/>
          </a:p>
        </p:txBody>
      </p:sp>
      <p:sp>
        <p:nvSpPr>
          <p:cNvPr id="4" name="灯片编号占位符 3"/>
          <p:cNvSpPr>
            <a:spLocks noGrp="1"/>
          </p:cNvSpPr>
          <p:nvPr>
            <p:ph type="sldNum" sz="quarter" idx="10"/>
          </p:nvPr>
        </p:nvSpPr>
        <p:spPr/>
        <p:txBody>
          <a:bodyPr/>
          <a:lstStyle/>
          <a:p>
            <a:pPr>
              <a:defRPr/>
            </a:pPr>
            <a:fld id="{8556CB31-F880-49BD-90B7-C29BE40ADC7B}" type="slidenum">
              <a:rPr lang="zh-CN" altLang="en-US" smtClean="0"/>
              <a:pPr>
                <a:defRPr/>
              </a:pPr>
              <a:t>48</a:t>
            </a:fld>
            <a:endParaRPr lang="en-US" altLang="zh-CN"/>
          </a:p>
        </p:txBody>
      </p:sp>
    </p:spTree>
    <p:extLst>
      <p:ext uri="{BB962C8B-B14F-4D97-AF65-F5344CB8AC3E}">
        <p14:creationId xmlns:p14="http://schemas.microsoft.com/office/powerpoint/2010/main" val="1967492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8D09760-49FA-429C-974F-7DB781ABBA3D}" type="slidenum">
              <a:rPr lang="en-US" altLang="zh-CN" smtClean="0"/>
              <a:pPr/>
              <a:t>49</a:t>
            </a:fld>
            <a:endParaRPr lang="en-US" altLang="zh-CN"/>
          </a:p>
        </p:txBody>
      </p:sp>
    </p:spTree>
    <p:extLst>
      <p:ext uri="{BB962C8B-B14F-4D97-AF65-F5344CB8AC3E}">
        <p14:creationId xmlns:p14="http://schemas.microsoft.com/office/powerpoint/2010/main" val="201304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2A3BEB6-237E-4A36-8E34-6377378ED8E1}" type="slidenum">
              <a:rPr lang="zh-CN" altLang="en-US" smtClean="0"/>
              <a:pPr>
                <a:spcBef>
                  <a:spcPct val="0"/>
                </a:spcBef>
              </a:pPr>
              <a:t>4</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12417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曾经的考试题目</a:t>
            </a:r>
            <a:endParaRPr lang="en-US" altLang="zh-CN" dirty="0" smtClean="0"/>
          </a:p>
          <a:p>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1</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RAM</a:t>
            </a:r>
            <a:r>
              <a:rPr kumimoji="1" lang="zh-CN" altLang="zh-CN" sz="1200" kern="1200" dirty="0" smtClean="0">
                <a:solidFill>
                  <a:schemeClr val="tx1"/>
                </a:solidFill>
                <a:effectLst/>
                <a:latin typeface="Times New Roman" pitchFamily="18" charset="0"/>
                <a:ea typeface="宋体" pitchFamily="2" charset="-122"/>
                <a:cs typeface="+mn-cs"/>
              </a:rPr>
              <a:t>芯片</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片</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分</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ROM</a:t>
            </a:r>
            <a:r>
              <a:rPr kumimoji="1" lang="zh-CN" altLang="zh-CN" sz="1200" kern="1200" dirty="0" smtClean="0">
                <a:solidFill>
                  <a:schemeClr val="tx1"/>
                </a:solidFill>
                <a:effectLst/>
                <a:latin typeface="Times New Roman" pitchFamily="18" charset="0"/>
                <a:ea typeface="宋体" pitchFamily="2" charset="-122"/>
                <a:cs typeface="+mn-cs"/>
              </a:rPr>
              <a:t>芯片</a:t>
            </a:r>
            <a:r>
              <a:rPr kumimoji="1" lang="en-US" altLang="zh-CN" sz="1200" kern="1200" dirty="0" smtClean="0">
                <a:solidFill>
                  <a:schemeClr val="tx1"/>
                </a:solidFill>
                <a:effectLst/>
                <a:latin typeface="Times New Roman" pitchFamily="18" charset="0"/>
                <a:ea typeface="宋体" pitchFamily="2" charset="-122"/>
                <a:cs typeface="+mn-cs"/>
              </a:rPr>
              <a:t>4</a:t>
            </a:r>
            <a:r>
              <a:rPr kumimoji="1" lang="zh-CN" altLang="zh-CN" sz="1200" kern="1200" dirty="0" smtClean="0">
                <a:solidFill>
                  <a:schemeClr val="tx1"/>
                </a:solidFill>
                <a:effectLst/>
                <a:latin typeface="Times New Roman" pitchFamily="18" charset="0"/>
                <a:ea typeface="宋体" pitchFamily="2" charset="-122"/>
                <a:cs typeface="+mn-cs"/>
              </a:rPr>
              <a:t>片</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分</a:t>
            </a:r>
            <a:r>
              <a:rPr kumimoji="1" lang="en-US" altLang="zh-CN" sz="1200" kern="1200" dirty="0" smtClean="0">
                <a:solidFill>
                  <a:schemeClr val="tx1"/>
                </a:solidFill>
                <a:effectLst/>
                <a:latin typeface="Times New Roman" pitchFamily="18" charset="0"/>
                <a:ea typeface="宋体" pitchFamily="2" charset="-122"/>
                <a:cs typeface="+mn-cs"/>
              </a:rPr>
              <a:t>)</a:t>
            </a:r>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RAM</a:t>
            </a:r>
            <a:r>
              <a:rPr kumimoji="1" lang="zh-CN" altLang="zh-CN" sz="1200" kern="1200" dirty="0" smtClean="0">
                <a:solidFill>
                  <a:schemeClr val="tx1"/>
                </a:solidFill>
                <a:effectLst/>
                <a:latin typeface="Times New Roman" pitchFamily="18" charset="0"/>
                <a:ea typeface="宋体" pitchFamily="2" charset="-122"/>
                <a:cs typeface="+mn-cs"/>
              </a:rPr>
              <a:t>芯片需要</a:t>
            </a:r>
            <a:r>
              <a:rPr kumimoji="1" lang="en-US" altLang="zh-CN" sz="1200" kern="1200" dirty="0" smtClean="0">
                <a:solidFill>
                  <a:schemeClr val="tx1"/>
                </a:solidFill>
                <a:effectLst/>
                <a:latin typeface="Times New Roman" pitchFamily="18" charset="0"/>
                <a:ea typeface="宋体" pitchFamily="2" charset="-122"/>
                <a:cs typeface="+mn-cs"/>
              </a:rPr>
              <a:t>A</a:t>
            </a:r>
            <a:r>
              <a:rPr kumimoji="1" lang="en-US" altLang="zh-CN" sz="1200" kern="1200" baseline="-25000" dirty="0" smtClean="0">
                <a:solidFill>
                  <a:schemeClr val="tx1"/>
                </a:solidFill>
                <a:effectLst/>
                <a:latin typeface="Times New Roman" pitchFamily="18" charset="0"/>
                <a:ea typeface="宋体" pitchFamily="2" charset="-122"/>
                <a:cs typeface="+mn-cs"/>
              </a:rPr>
              <a:t>0</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A</a:t>
            </a:r>
            <a:r>
              <a:rPr kumimoji="1" lang="en-US" altLang="zh-CN" sz="1200" kern="1200" baseline="-25000" dirty="0" smtClean="0">
                <a:solidFill>
                  <a:schemeClr val="tx1"/>
                </a:solidFill>
                <a:effectLst/>
                <a:latin typeface="Times New Roman" pitchFamily="18" charset="0"/>
                <a:ea typeface="宋体" pitchFamily="2" charset="-122"/>
                <a:cs typeface="+mn-cs"/>
              </a:rPr>
              <a:t>10</a:t>
            </a:r>
            <a:r>
              <a:rPr kumimoji="1" lang="en-US" altLang="zh-CN" sz="1200" kern="1200" dirty="0" smtClean="0">
                <a:solidFill>
                  <a:schemeClr val="tx1"/>
                </a:solidFill>
                <a:effectLst/>
                <a:latin typeface="Times New Roman" pitchFamily="18" charset="0"/>
                <a:ea typeface="宋体" pitchFamily="2" charset="-122"/>
                <a:cs typeface="+mn-cs"/>
              </a:rPr>
              <a:t> </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分</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ROM</a:t>
            </a:r>
            <a:r>
              <a:rPr kumimoji="1" lang="zh-CN" altLang="zh-CN" sz="1200" kern="1200" dirty="0" smtClean="0">
                <a:solidFill>
                  <a:schemeClr val="tx1"/>
                </a:solidFill>
                <a:effectLst/>
                <a:latin typeface="Times New Roman" pitchFamily="18" charset="0"/>
                <a:ea typeface="宋体" pitchFamily="2" charset="-122"/>
                <a:cs typeface="+mn-cs"/>
              </a:rPr>
              <a:t>芯片需要</a:t>
            </a:r>
            <a:r>
              <a:rPr kumimoji="1" lang="en-US" altLang="zh-CN" sz="1200" kern="1200" dirty="0" smtClean="0">
                <a:solidFill>
                  <a:schemeClr val="tx1"/>
                </a:solidFill>
                <a:effectLst/>
                <a:latin typeface="Times New Roman" pitchFamily="18" charset="0"/>
                <a:ea typeface="宋体" pitchFamily="2" charset="-122"/>
                <a:cs typeface="+mn-cs"/>
              </a:rPr>
              <a:t>A</a:t>
            </a:r>
            <a:r>
              <a:rPr kumimoji="1" lang="en-US" altLang="zh-CN" sz="1200" kern="1200" baseline="-25000" dirty="0" smtClean="0">
                <a:solidFill>
                  <a:schemeClr val="tx1"/>
                </a:solidFill>
                <a:effectLst/>
                <a:latin typeface="Times New Roman" pitchFamily="18" charset="0"/>
                <a:ea typeface="宋体" pitchFamily="2" charset="-122"/>
                <a:cs typeface="+mn-cs"/>
              </a:rPr>
              <a:t>0</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A</a:t>
            </a:r>
            <a:r>
              <a:rPr kumimoji="1" lang="en-US" altLang="zh-CN" sz="1200" kern="1200" baseline="-25000" dirty="0" smtClean="0">
                <a:solidFill>
                  <a:schemeClr val="tx1"/>
                </a:solidFill>
                <a:effectLst/>
                <a:latin typeface="Times New Roman" pitchFamily="18" charset="0"/>
                <a:ea typeface="宋体" pitchFamily="2" charset="-122"/>
                <a:cs typeface="+mn-cs"/>
              </a:rPr>
              <a:t>11</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分</a:t>
            </a:r>
            <a:r>
              <a:rPr kumimoji="1" lang="zh-CN" altLang="zh-CN" sz="1200" kern="1200" dirty="0" smtClean="0">
                <a:solidFill>
                  <a:schemeClr val="tx1"/>
                </a:solidFill>
                <a:effectLst/>
                <a:latin typeface="Times New Roman" pitchFamily="18" charset="0"/>
                <a:ea typeface="宋体" pitchFamily="2" charset="-122"/>
                <a:cs typeface="+mn-cs"/>
              </a:rPr>
              <a:t>）</a:t>
            </a:r>
          </a:p>
          <a:p>
            <a:r>
              <a:rPr lang="nn-NO" altLang="zh-CN" dirty="0" smtClean="0"/>
              <a:t>2K×8 RAM  CS0</a:t>
            </a:r>
            <a:r>
              <a:rPr lang="en-US" altLang="zh-CN" dirty="0" smtClean="0"/>
              <a:t>=A15`A14`A13`A12`A11`</a:t>
            </a:r>
            <a:endParaRPr lang="nn-NO" altLang="zh-CN" dirty="0" smtClean="0"/>
          </a:p>
          <a:p>
            <a:r>
              <a:rPr lang="nn-NO" altLang="zh-CN" dirty="0" smtClean="0"/>
              <a:t>2K×8 RAM  CS1</a:t>
            </a:r>
            <a:r>
              <a:rPr lang="en-US" altLang="zh-CN" dirty="0" smtClean="0"/>
              <a:t>=A15`A14`A13`A12`A11</a:t>
            </a:r>
          </a:p>
          <a:p>
            <a:pPr marL="0" marR="0" lvl="0" indent="0" algn="l" defTabSz="914400" rtl="0" eaLnBrk="0" fontAlgn="base" latinLnBrk="0" hangingPunct="0">
              <a:lnSpc>
                <a:spcPct val="100000"/>
              </a:lnSpc>
              <a:spcBef>
                <a:spcPct val="30000"/>
              </a:spcBef>
              <a:spcAft>
                <a:spcPct val="0"/>
              </a:spcAft>
              <a:buClrTx/>
              <a:buSzTx/>
              <a:buFontTx/>
              <a:buNone/>
              <a:tabLst/>
              <a:defRPr/>
            </a:pPr>
            <a:r>
              <a:rPr lang="nn-NO" altLang="zh-CN" dirty="0" smtClean="0"/>
              <a:t>4K×4 ROM  CS2=</a:t>
            </a:r>
            <a:r>
              <a:rPr lang="en-US" altLang="zh-CN" dirty="0" smtClean="0"/>
              <a:t>A15`A14`A13`A12</a:t>
            </a:r>
            <a:endParaRPr lang="nn-NO"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nn-NO" altLang="zh-CN" dirty="0" smtClean="0"/>
              <a:t>4K×4 ROM  CS3=</a:t>
            </a:r>
            <a:r>
              <a:rPr lang="en-US" altLang="zh-CN" dirty="0" smtClean="0"/>
              <a:t>A15`A14`A13A12`</a:t>
            </a:r>
            <a:endParaRPr lang="zh-CN" altLang="en-US" dirty="0"/>
          </a:p>
        </p:txBody>
      </p:sp>
      <p:sp>
        <p:nvSpPr>
          <p:cNvPr id="4" name="灯片编号占位符 3"/>
          <p:cNvSpPr>
            <a:spLocks noGrp="1"/>
          </p:cNvSpPr>
          <p:nvPr>
            <p:ph type="sldNum" sz="quarter" idx="10"/>
          </p:nvPr>
        </p:nvSpPr>
        <p:spPr/>
        <p:txBody>
          <a:bodyPr/>
          <a:lstStyle/>
          <a:p>
            <a:fld id="{A8D09760-49FA-429C-974F-7DB781ABBA3D}" type="slidenum">
              <a:rPr lang="en-US" altLang="zh-CN" smtClean="0"/>
              <a:pPr/>
              <a:t>50</a:t>
            </a:fld>
            <a:endParaRPr lang="en-US" altLang="zh-CN"/>
          </a:p>
        </p:txBody>
      </p:sp>
    </p:spTree>
    <p:extLst>
      <p:ext uri="{BB962C8B-B14F-4D97-AF65-F5344CB8AC3E}">
        <p14:creationId xmlns:p14="http://schemas.microsoft.com/office/powerpoint/2010/main" val="655245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可能考计算</a:t>
            </a:r>
            <a:r>
              <a:rPr lang="zh-CN" altLang="en-US" dirty="0" smtClean="0"/>
              <a:t>题  方法、公式背下来</a:t>
            </a:r>
            <a:endParaRPr lang="zh-CN" altLang="en-US" dirty="0"/>
          </a:p>
        </p:txBody>
      </p:sp>
      <p:sp>
        <p:nvSpPr>
          <p:cNvPr id="4" name="灯片编号占位符 3"/>
          <p:cNvSpPr>
            <a:spLocks noGrp="1"/>
          </p:cNvSpPr>
          <p:nvPr>
            <p:ph type="sldNum" sz="quarter" idx="10"/>
          </p:nvPr>
        </p:nvSpPr>
        <p:spPr/>
        <p:txBody>
          <a:bodyPr/>
          <a:lstStyle/>
          <a:p>
            <a:fld id="{F6B57F09-8F36-4C07-9632-F0753874D3EF}" type="slidenum">
              <a:rPr lang="en-US" altLang="zh-CN" smtClean="0"/>
              <a:pPr/>
              <a:t>52</a:t>
            </a:fld>
            <a:endParaRPr lang="en-US" altLang="zh-CN"/>
          </a:p>
        </p:txBody>
      </p:sp>
    </p:spTree>
    <p:extLst>
      <p:ext uri="{BB962C8B-B14F-4D97-AF65-F5344CB8AC3E}">
        <p14:creationId xmlns:p14="http://schemas.microsoft.com/office/powerpoint/2010/main" val="597147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两种策略：</a:t>
            </a:r>
            <a:endParaRPr lang="en-US" altLang="zh-CN" dirty="0" smtClean="0"/>
          </a:p>
          <a:p>
            <a:r>
              <a:rPr lang="en-US" altLang="zh-CN" dirty="0" smtClean="0"/>
              <a:t>1</a:t>
            </a:r>
            <a:r>
              <a:rPr lang="zh-CN" altLang="en-US" dirty="0" smtClean="0"/>
              <a:t>、旁路式读 </a:t>
            </a:r>
            <a:r>
              <a:rPr lang="en-US" altLang="zh-CN" dirty="0" smtClean="0"/>
              <a:t>(Look-Aside)	</a:t>
            </a:r>
            <a:r>
              <a:rPr lang="zh-CN" altLang="en-US" dirty="0" smtClean="0"/>
              <a:t>同时访问</a:t>
            </a:r>
            <a:r>
              <a:rPr lang="en-US" altLang="zh-CN" dirty="0" smtClean="0"/>
              <a:t>Cache</a:t>
            </a:r>
            <a:r>
              <a:rPr lang="zh-CN" altLang="en-US" dirty="0" smtClean="0"/>
              <a:t>和主存，</a:t>
            </a:r>
            <a:r>
              <a:rPr lang="en-US" altLang="zh-CN" dirty="0" smtClean="0"/>
              <a:t>Cache</a:t>
            </a:r>
            <a:r>
              <a:rPr lang="zh-CN" altLang="en-US" dirty="0" smtClean="0"/>
              <a:t>命中时中断访存 ；</a:t>
            </a:r>
            <a:r>
              <a:rPr lang="en-US" altLang="zh-CN" dirty="0" smtClean="0"/>
              <a:t> </a:t>
            </a:r>
          </a:p>
          <a:p>
            <a:r>
              <a:rPr lang="en-US" altLang="zh-CN" dirty="0" smtClean="0"/>
              <a:t>2</a:t>
            </a:r>
            <a:r>
              <a:rPr lang="zh-CN" altLang="en-US" dirty="0" smtClean="0"/>
              <a:t>、通过式读</a:t>
            </a:r>
            <a:r>
              <a:rPr lang="en-US" altLang="zh-CN" dirty="0" smtClean="0"/>
              <a:t>(Look-Through)</a:t>
            </a:r>
            <a:r>
              <a:rPr lang="zh-CN" altLang="en-US" dirty="0" smtClean="0"/>
              <a:t>，先访问</a:t>
            </a:r>
            <a:r>
              <a:rPr lang="en-US" altLang="zh-CN" dirty="0" smtClean="0"/>
              <a:t>Cache,</a:t>
            </a:r>
            <a:r>
              <a:rPr lang="zh-CN" altLang="en-US" dirty="0" smtClean="0"/>
              <a:t>没有时再访问主存调入</a:t>
            </a:r>
            <a:r>
              <a:rPr lang="en-US" altLang="zh-CN" dirty="0" smtClean="0"/>
              <a:t>Cache</a:t>
            </a:r>
            <a:r>
              <a:rPr lang="zh-CN" altLang="en-US" dirty="0" smtClean="0"/>
              <a:t>再从</a:t>
            </a:r>
            <a:r>
              <a:rPr lang="en-US" altLang="zh-CN" dirty="0" smtClean="0"/>
              <a:t>Cache</a:t>
            </a:r>
            <a:r>
              <a:rPr lang="zh-CN" altLang="en-US" dirty="0" smtClean="0"/>
              <a:t>中拿数据。本题默认采用旁路式读，同时访问主存和</a:t>
            </a:r>
            <a:r>
              <a:rPr lang="en-US" altLang="zh-CN" dirty="0" smtClean="0"/>
              <a:t>cache</a:t>
            </a:r>
          </a:p>
          <a:p>
            <a:r>
              <a:rPr lang="zh-CN" altLang="en-US" dirty="0" smtClean="0"/>
              <a:t>命中率</a:t>
            </a:r>
            <a:r>
              <a:rPr lang="en-US" altLang="zh-CN" dirty="0" smtClean="0"/>
              <a:t>h=1900/</a:t>
            </a:r>
            <a:r>
              <a:rPr lang="zh-CN" altLang="en-US" dirty="0" smtClean="0"/>
              <a:t>（</a:t>
            </a:r>
            <a:r>
              <a:rPr lang="en-US" altLang="zh-CN" dirty="0" smtClean="0"/>
              <a:t>1900+100</a:t>
            </a:r>
            <a:r>
              <a:rPr lang="zh-CN" altLang="en-US" dirty="0" smtClean="0"/>
              <a:t>）</a:t>
            </a:r>
            <a:r>
              <a:rPr lang="en-US" altLang="zh-CN" dirty="0" smtClean="0"/>
              <a:t>=19/20</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1" dirty="0" smtClean="0"/>
              <a:t>平均访问时间：</a:t>
            </a:r>
            <a:r>
              <a:rPr lang="en-US" altLang="zh-CN" sz="1200" b="0" i="1" dirty="0" smtClean="0"/>
              <a:t>h</a:t>
            </a:r>
            <a:r>
              <a:rPr lang="en-US" altLang="zh-CN" sz="1200" b="0" dirty="0" smtClean="0"/>
              <a:t> </a:t>
            </a:r>
            <a:r>
              <a:rPr lang="en-US" altLang="zh-CN" b="0" dirty="0" smtClean="0"/>
              <a:t>× </a:t>
            </a:r>
            <a:r>
              <a:rPr lang="en-US" altLang="zh-CN" sz="1200" b="0" i="1" dirty="0" err="1" smtClean="0"/>
              <a:t>t</a:t>
            </a:r>
            <a:r>
              <a:rPr lang="en-US" altLang="zh-CN" sz="1200" b="0" i="1" baseline="-25000" dirty="0" err="1" smtClean="0"/>
              <a:t>c</a:t>
            </a:r>
            <a:r>
              <a:rPr lang="en-US" altLang="zh-CN" sz="1200" b="0" i="1" dirty="0" smtClean="0"/>
              <a:t>+ </a:t>
            </a:r>
            <a:r>
              <a:rPr lang="en-US" altLang="zh-CN" sz="1200" b="0" dirty="0" smtClean="0"/>
              <a:t>(1</a:t>
            </a:r>
            <a:r>
              <a:rPr lang="zh-CN" altLang="en-US" b="0" dirty="0" smtClean="0"/>
              <a:t>－</a:t>
            </a:r>
            <a:r>
              <a:rPr lang="en-US" altLang="zh-CN" sz="1400" b="0" i="1" dirty="0" smtClean="0"/>
              <a:t>h</a:t>
            </a:r>
            <a:r>
              <a:rPr lang="en-US" altLang="zh-CN" b="0" dirty="0" smtClean="0"/>
              <a:t>)× </a:t>
            </a:r>
            <a:r>
              <a:rPr lang="en-US" altLang="zh-CN" sz="1400" b="0" i="1" dirty="0" smtClean="0"/>
              <a:t>t</a:t>
            </a:r>
            <a:r>
              <a:rPr lang="en-US" altLang="zh-CN" sz="1400" b="0" i="1" baseline="-25000" dirty="0" smtClean="0"/>
              <a:t>m</a:t>
            </a:r>
            <a:r>
              <a:rPr lang="en-US" altLang="zh-CN" sz="1400" b="0" i="1" baseline="0" dirty="0" smtClean="0"/>
              <a:t>=(19/20)*50ns+(1/20)*250ns=1200/20=60ns</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效率</a:t>
            </a:r>
            <a:r>
              <a:rPr lang="en-US" altLang="zh-CN" dirty="0" smtClean="0"/>
              <a:t>e=</a:t>
            </a:r>
            <a:r>
              <a:rPr lang="en-US" altLang="zh-CN" sz="1200" b="0" i="1" dirty="0" err="1" smtClean="0"/>
              <a:t>t</a:t>
            </a:r>
            <a:r>
              <a:rPr lang="en-US" altLang="zh-CN" sz="1200" b="0" i="1" baseline="-25000" dirty="0" err="1" smtClean="0"/>
              <a:t>c</a:t>
            </a:r>
            <a:r>
              <a:rPr lang="en-US" altLang="zh-CN" sz="1200" b="0" i="1" baseline="0" dirty="0" smtClean="0"/>
              <a:t>/ h × </a:t>
            </a:r>
            <a:r>
              <a:rPr lang="en-US" altLang="zh-CN" sz="1200" b="0" i="1" baseline="0" dirty="0" err="1" smtClean="0"/>
              <a:t>t</a:t>
            </a:r>
            <a:r>
              <a:rPr lang="en-US" altLang="zh-CN" sz="1200" b="0" i="1" baseline="-25000" dirty="0" err="1" smtClean="0"/>
              <a:t>c</a:t>
            </a:r>
            <a:r>
              <a:rPr lang="en-US" altLang="zh-CN" sz="1200" b="0" i="1" baseline="0" dirty="0" smtClean="0"/>
              <a:t>+ (1</a:t>
            </a:r>
            <a:r>
              <a:rPr lang="zh-CN" altLang="en-US" sz="1200" b="0" i="1" baseline="0" dirty="0" smtClean="0"/>
              <a:t>－</a:t>
            </a:r>
            <a:r>
              <a:rPr lang="en-US" altLang="zh-CN" sz="1200" b="0" i="1" baseline="0" dirty="0" smtClean="0"/>
              <a:t>h)× t</a:t>
            </a:r>
            <a:r>
              <a:rPr lang="en-US" altLang="zh-CN" sz="1200" b="0" i="1" baseline="-25000" dirty="0" smtClean="0"/>
              <a:t>m</a:t>
            </a:r>
            <a:r>
              <a:rPr lang="en-US" altLang="zh-CN" sz="1200" b="0" i="1" baseline="0" dirty="0" smtClean="0"/>
              <a:t>=50ns/(19/20)*50ns+(1/20)*250ns=5/6=0.83=83%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1"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1" baseline="0" dirty="0" smtClean="0"/>
              <a:t>考试是旁路式读</a:t>
            </a:r>
            <a:endParaRPr lang="en-US" altLang="zh-CN" sz="1200" b="0" i="1" baseline="0" dirty="0" smtClean="0"/>
          </a:p>
        </p:txBody>
      </p:sp>
      <p:sp>
        <p:nvSpPr>
          <p:cNvPr id="4" name="灯片编号占位符 3"/>
          <p:cNvSpPr>
            <a:spLocks noGrp="1"/>
          </p:cNvSpPr>
          <p:nvPr>
            <p:ph type="sldNum" sz="quarter" idx="10"/>
          </p:nvPr>
        </p:nvSpPr>
        <p:spPr/>
        <p:txBody>
          <a:bodyPr/>
          <a:lstStyle/>
          <a:p>
            <a:fld id="{F6B57F09-8F36-4C07-9632-F0753874D3EF}" type="slidenum">
              <a:rPr lang="en-US" altLang="zh-CN" smtClean="0"/>
              <a:pPr/>
              <a:t>53</a:t>
            </a:fld>
            <a:endParaRPr lang="en-US" altLang="zh-CN"/>
          </a:p>
        </p:txBody>
      </p:sp>
    </p:spTree>
    <p:extLst>
      <p:ext uri="{BB962C8B-B14F-4D97-AF65-F5344CB8AC3E}">
        <p14:creationId xmlns:p14="http://schemas.microsoft.com/office/powerpoint/2010/main" val="2485880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A3BEB6-237E-4A36-8E34-6377378ED8E1}"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81453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589CC6A-419F-4B16-9227-C98510F249F7}" type="slidenum">
              <a:rPr lang="zh-CN" altLang="en-US" smtClean="0"/>
              <a:pPr>
                <a:spcBef>
                  <a:spcPct val="0"/>
                </a:spcBef>
              </a:pPr>
              <a:t>5</a:t>
            </a:fld>
            <a:endParaRPr lang="en-US" altLang="zh-CN" smtClean="0"/>
          </a:p>
        </p:txBody>
      </p:sp>
      <p:sp>
        <p:nvSpPr>
          <p:cNvPr id="46083" name="Rectangle 2"/>
          <p:cNvSpPr>
            <a:spLocks noGrp="1" noRot="1" noChangeAspect="1" noChangeArrowheads="1" noTextEdit="1"/>
          </p:cNvSpPr>
          <p:nvPr>
            <p:ph type="sldImg"/>
          </p:nvPr>
        </p:nvSpPr>
        <p:spPr>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zh-CN" altLang="en-US" dirty="0" smtClean="0">
                <a:latin typeface="Times New Roman" panose="02020603050405020304" pitchFamily="18" charset="0"/>
                <a:ea typeface="宋体" panose="02010600030101010101" pitchFamily="2" charset="-122"/>
              </a:rPr>
              <a:t>数符</a:t>
            </a:r>
            <a:r>
              <a:rPr lang="en-US" altLang="zh-CN" dirty="0" smtClean="0">
                <a:latin typeface="Times New Roman" panose="02020603050405020304" pitchFamily="18" charset="0"/>
                <a:ea typeface="宋体" panose="02010600030101010101" pitchFamily="2" charset="-122"/>
              </a:rPr>
              <a:t>M</a:t>
            </a:r>
            <a:r>
              <a:rPr lang="en-US" altLang="zh-CN" baseline="-25000" dirty="0" smtClean="0">
                <a:latin typeface="Times New Roman" panose="02020603050405020304" pitchFamily="18" charset="0"/>
                <a:ea typeface="宋体" panose="02010600030101010101" pitchFamily="2" charset="-122"/>
              </a:rPr>
              <a:t>f</a:t>
            </a:r>
            <a:r>
              <a:rPr lang="zh-CN" altLang="en-US" dirty="0" smtClean="0">
                <a:latin typeface="Times New Roman" panose="02020603050405020304" pitchFamily="18" charset="0"/>
                <a:ea typeface="宋体" panose="02010600030101010101" pitchFamily="2" charset="-122"/>
              </a:rPr>
              <a:t>决定了浮点数的正负。</a:t>
            </a:r>
            <a:endParaRPr lang="en-US" altLang="zh-CN" dirty="0" smtClean="0">
              <a:latin typeface="Times New Roman" panose="02020603050405020304" pitchFamily="18" charset="0"/>
              <a:ea typeface="宋体" panose="02010600030101010101" pitchFamily="2" charset="-122"/>
            </a:endParaRPr>
          </a:p>
          <a:p>
            <a:pPr eaLnBrk="1" hangingPunct="1"/>
            <a:r>
              <a:rPr lang="zh-CN" altLang="en-US" dirty="0" smtClean="0">
                <a:latin typeface="Times New Roman" panose="02020603050405020304" pitchFamily="18" charset="0"/>
                <a:ea typeface="宋体" panose="02010600030101010101" pitchFamily="2" charset="-122"/>
              </a:rPr>
              <a:t>阶符</a:t>
            </a:r>
            <a:r>
              <a:rPr lang="en-US" altLang="zh-CN" dirty="0" err="1" smtClean="0">
                <a:latin typeface="Times New Roman" panose="02020603050405020304" pitchFamily="18" charset="0"/>
                <a:ea typeface="宋体" panose="02010600030101010101" pitchFamily="2" charset="-122"/>
              </a:rPr>
              <a:t>E</a:t>
            </a:r>
            <a:r>
              <a:rPr lang="en-US" altLang="zh-CN" baseline="-25000" dirty="0" err="1" smtClean="0">
                <a:latin typeface="Times New Roman" panose="02020603050405020304" pitchFamily="18" charset="0"/>
                <a:ea typeface="宋体" panose="02010600030101010101" pitchFamily="2" charset="-122"/>
              </a:rPr>
              <a:t>f</a:t>
            </a:r>
            <a:r>
              <a:rPr lang="zh-CN" altLang="en-US" dirty="0" smtClean="0">
                <a:latin typeface="Times New Roman" panose="02020603050405020304" pitchFamily="18" charset="0"/>
                <a:ea typeface="宋体" panose="02010600030101010101" pitchFamily="2" charset="-122"/>
              </a:rPr>
              <a:t>仅决定了阶码</a:t>
            </a:r>
            <a:r>
              <a:rPr lang="en-US" altLang="zh-CN" dirty="0" smtClean="0">
                <a:latin typeface="Times New Roman" panose="02020603050405020304" pitchFamily="18" charset="0"/>
                <a:ea typeface="宋体" panose="02010600030101010101" pitchFamily="2" charset="-122"/>
              </a:rPr>
              <a:t>E</a:t>
            </a:r>
            <a:r>
              <a:rPr lang="zh-CN" altLang="en-US" dirty="0" smtClean="0">
                <a:latin typeface="Times New Roman" panose="02020603050405020304" pitchFamily="18" charset="0"/>
                <a:ea typeface="宋体" panose="02010600030101010101" pitchFamily="2" charset="-122"/>
              </a:rPr>
              <a:t>的正负，同时表示阶符为正时表示把位数扩大若干倍，阶符为负时，表示把尾数缩小。</a:t>
            </a:r>
            <a:endParaRPr lang="en-US" altLang="zh-CN" dirty="0" smtClean="0">
              <a:latin typeface="Times New Roman" panose="02020603050405020304" pitchFamily="18" charset="0"/>
              <a:ea typeface="宋体" panose="02010600030101010101" pitchFamily="2" charset="-122"/>
            </a:endParaRPr>
          </a:p>
          <a:p>
            <a:pPr eaLnBrk="1" hangingPunct="1"/>
            <a:r>
              <a:rPr lang="zh-CN" altLang="en-US" dirty="0" smtClean="0">
                <a:latin typeface="Times New Roman" panose="02020603050405020304" pitchFamily="18" charset="0"/>
                <a:ea typeface="宋体" panose="02010600030101010101" pitchFamily="2" charset="-122"/>
              </a:rPr>
              <a:t>阶码决定了数的范围，尾数决定了数值精度</a:t>
            </a:r>
          </a:p>
          <a:p>
            <a:pPr eaLnBrk="1" hangingPunct="1"/>
            <a:endParaRPr lang="zh-CN" altLang="en-US" dirty="0"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求十进制真值表达式，则根据</a:t>
            </a:r>
            <a:r>
              <a:rPr lang="en-US" altLang="zh-CN" b="1" dirty="0" smtClean="0">
                <a:latin typeface="+mn-ea"/>
              </a:rPr>
              <a:t>N = ± R</a:t>
            </a:r>
            <a:r>
              <a:rPr lang="en-US" altLang="zh-CN" b="1" baseline="30000" dirty="0" smtClean="0">
                <a:latin typeface="+mn-ea"/>
              </a:rPr>
              <a:t>E</a:t>
            </a:r>
            <a:r>
              <a:rPr lang="en-US" altLang="zh-CN" b="1" dirty="0" smtClean="0">
                <a:latin typeface="+mn-ea"/>
              </a:rPr>
              <a:t> </a:t>
            </a:r>
            <a:r>
              <a:rPr lang="en-US" altLang="zh-CN" b="1" dirty="0" smtClean="0">
                <a:solidFill>
                  <a:schemeClr val="folHlink"/>
                </a:solidFill>
                <a:latin typeface="+mn-ea"/>
              </a:rPr>
              <a:t>×</a:t>
            </a:r>
            <a:r>
              <a:rPr lang="en-US" altLang="zh-CN" b="1" dirty="0" smtClean="0">
                <a:latin typeface="+mn-ea"/>
              </a:rPr>
              <a:t>M </a:t>
            </a:r>
            <a:r>
              <a:rPr lang="zh-CN" altLang="en-US" b="1" dirty="0" smtClean="0">
                <a:latin typeface="+mn-ea"/>
              </a:rPr>
              <a:t>，</a:t>
            </a:r>
            <a:r>
              <a:rPr lang="en-US" altLang="zh-CN" b="1" dirty="0" smtClean="0">
                <a:latin typeface="+mn-ea"/>
              </a:rPr>
              <a:t>R</a:t>
            </a:r>
            <a:r>
              <a:rPr lang="zh-CN" altLang="en-US" b="1" dirty="0" smtClean="0">
                <a:latin typeface="+mn-ea"/>
              </a:rPr>
              <a:t>为</a:t>
            </a:r>
            <a:r>
              <a:rPr lang="en-US" altLang="zh-CN" b="1" dirty="0" smtClean="0">
                <a:latin typeface="+mn-ea"/>
              </a:rPr>
              <a:t>2</a:t>
            </a:r>
            <a:r>
              <a:rPr lang="zh-CN" altLang="en-US" b="1" dirty="0" smtClean="0">
                <a:latin typeface="+mn-ea"/>
              </a:rPr>
              <a:t>，则只需要确定</a:t>
            </a:r>
            <a:r>
              <a:rPr lang="en-US" altLang="zh-CN" b="1" dirty="0" smtClean="0">
                <a:latin typeface="+mn-ea"/>
              </a:rPr>
              <a:t>±</a:t>
            </a:r>
            <a:r>
              <a:rPr lang="zh-CN" altLang="en-US" b="1" dirty="0" smtClean="0">
                <a:latin typeface="+mn-ea"/>
              </a:rPr>
              <a:t>号，阶码（</a:t>
            </a:r>
            <a:r>
              <a:rPr lang="en-US" altLang="zh-CN" b="1" dirty="0" smtClean="0">
                <a:latin typeface="+mn-ea"/>
              </a:rPr>
              <a:t>E</a:t>
            </a:r>
            <a:r>
              <a:rPr lang="zh-CN" altLang="en-US" b="1" dirty="0" smtClean="0">
                <a:latin typeface="+mn-ea"/>
              </a:rPr>
              <a:t>）</a:t>
            </a:r>
            <a:r>
              <a:rPr lang="en-US" altLang="zh-CN" b="1" baseline="-25000" dirty="0" smtClean="0">
                <a:latin typeface="+mn-ea"/>
              </a:rPr>
              <a:t>10</a:t>
            </a:r>
            <a:r>
              <a:rPr lang="zh-CN" altLang="en-US" b="1" dirty="0" smtClean="0">
                <a:latin typeface="+mn-ea"/>
              </a:rPr>
              <a:t>，尾数（</a:t>
            </a:r>
            <a:r>
              <a:rPr lang="en-US" altLang="zh-CN" b="1" dirty="0" smtClean="0">
                <a:latin typeface="+mn-ea"/>
              </a:rPr>
              <a:t>M</a:t>
            </a:r>
            <a:r>
              <a:rPr lang="zh-CN" altLang="en-US" b="1" dirty="0" smtClean="0">
                <a:latin typeface="+mn-ea"/>
              </a:rPr>
              <a:t>）</a:t>
            </a:r>
            <a:r>
              <a:rPr lang="en-US" altLang="zh-CN" b="1" baseline="-25000" dirty="0" smtClean="0">
                <a:latin typeface="+mn-ea"/>
              </a:rPr>
              <a:t>10</a:t>
            </a:r>
            <a:r>
              <a:rPr lang="zh-CN" altLang="en-US" b="1" dirty="0" smtClean="0">
                <a:latin typeface="+mn-ea"/>
              </a:rPr>
              <a:t>即可。</a:t>
            </a:r>
            <a:endParaRPr lang="en-US" altLang="zh-CN" b="1" dirty="0" smtClean="0">
              <a:latin typeface="+mn-ea"/>
            </a:endParaRPr>
          </a:p>
          <a:p>
            <a:pPr>
              <a:defRPr/>
            </a:pPr>
            <a:r>
              <a:rPr lang="zh-CN" altLang="en-US" dirty="0" smtClean="0"/>
              <a:t>浮点数：</a:t>
            </a:r>
            <a:r>
              <a:rPr lang="en-US" altLang="zh-CN" dirty="0" smtClean="0"/>
              <a:t>(A3680000)</a:t>
            </a:r>
            <a:r>
              <a:rPr lang="en-US" altLang="zh-CN" baseline="-25000" dirty="0" smtClean="0"/>
              <a:t>16</a:t>
            </a:r>
            <a:r>
              <a:rPr lang="en-US" altLang="zh-CN" dirty="0" smtClean="0"/>
              <a:t>=(1010 0011 0110 1000 0000 0000 0000 0000)</a:t>
            </a:r>
            <a:r>
              <a:rPr lang="en-US" altLang="zh-CN" baseline="-25000" dirty="0" smtClean="0"/>
              <a:t>2</a:t>
            </a:r>
            <a:endParaRPr lang="en-US" altLang="zh-CN" dirty="0" smtClean="0"/>
          </a:p>
          <a:p>
            <a:pPr>
              <a:defRPr/>
            </a:pPr>
            <a:r>
              <a:rPr lang="zh-CN" altLang="en-US" dirty="0" smtClean="0"/>
              <a:t>尾数</a:t>
            </a:r>
            <a:r>
              <a:rPr lang="en-US" altLang="zh-CN" dirty="0" smtClean="0"/>
              <a:t>24</a:t>
            </a:r>
            <a:r>
              <a:rPr lang="zh-CN" altLang="en-US" dirty="0" smtClean="0"/>
              <a:t>位，最高位为数符。所以尾数为上一行的最低</a:t>
            </a:r>
            <a:r>
              <a:rPr lang="en-US" altLang="zh-CN" dirty="0" smtClean="0"/>
              <a:t>24</a:t>
            </a:r>
            <a:r>
              <a:rPr lang="zh-CN" altLang="en-US" dirty="0" smtClean="0"/>
              <a:t>位，是（</a:t>
            </a:r>
            <a:r>
              <a:rPr lang="en-US" altLang="zh-CN" dirty="0" smtClean="0"/>
              <a:t>0110 1000 0000 0000 0000 0000)</a:t>
            </a:r>
            <a:r>
              <a:rPr lang="en-US" altLang="zh-CN" baseline="-25000" dirty="0" smtClean="0"/>
              <a:t>2</a:t>
            </a:r>
            <a:r>
              <a:rPr lang="zh-CN" altLang="en-US" dirty="0" smtClean="0"/>
              <a:t>其最高位是数符为</a:t>
            </a:r>
            <a:r>
              <a:rPr lang="en-US" altLang="zh-CN" dirty="0" smtClean="0"/>
              <a:t>0</a:t>
            </a:r>
            <a:r>
              <a:rPr lang="zh-CN" altLang="en-US" dirty="0" smtClean="0"/>
              <a:t>，</a:t>
            </a:r>
            <a:r>
              <a:rPr lang="en-US" altLang="zh-CN" dirty="0" smtClean="0"/>
              <a:t>M</a:t>
            </a:r>
            <a:r>
              <a:rPr lang="en-US" altLang="zh-CN" baseline="-25000" dirty="0" smtClean="0"/>
              <a:t>f</a:t>
            </a:r>
            <a:r>
              <a:rPr lang="en-US" altLang="zh-CN" dirty="0" smtClean="0"/>
              <a:t>=0</a:t>
            </a:r>
            <a:r>
              <a:rPr lang="zh-CN" altLang="en-US" dirty="0" smtClean="0"/>
              <a:t>，表示整个浮点数是正数。</a:t>
            </a:r>
            <a:endParaRPr lang="en-US" altLang="zh-CN" dirty="0" smtClean="0"/>
          </a:p>
          <a:p>
            <a:pPr>
              <a:defRPr/>
            </a:pPr>
            <a:r>
              <a:rPr lang="zh-CN" altLang="en-US" dirty="0" smtClean="0"/>
              <a:t>尾数（</a:t>
            </a:r>
            <a:r>
              <a:rPr lang="en-US" altLang="zh-CN" dirty="0" smtClean="0"/>
              <a:t>110 1000 0000 0000 0000 0000)</a:t>
            </a:r>
            <a:r>
              <a:rPr lang="en-US" altLang="zh-CN" baseline="-25000" dirty="0" smtClean="0"/>
              <a:t>2</a:t>
            </a:r>
            <a:r>
              <a:rPr lang="zh-CN" altLang="en-US" dirty="0" smtClean="0"/>
              <a:t>，肯定是已经规格化了的，正数补码，可以直接转换为十进制原码（</a:t>
            </a:r>
            <a:r>
              <a:rPr lang="en-US" altLang="zh-CN" dirty="0" smtClean="0"/>
              <a:t>0.1101</a:t>
            </a:r>
            <a:r>
              <a:rPr lang="zh-CN" altLang="en-US" dirty="0" smtClean="0"/>
              <a:t>）</a:t>
            </a:r>
            <a:r>
              <a:rPr lang="en-US" altLang="zh-CN" baseline="-25000" dirty="0" smtClean="0"/>
              <a:t>2</a:t>
            </a:r>
            <a:r>
              <a:rPr lang="en-US" altLang="zh-CN" dirty="0" smtClean="0"/>
              <a:t>=</a:t>
            </a:r>
            <a:r>
              <a:rPr lang="zh-CN" altLang="en-US" dirty="0" smtClean="0"/>
              <a:t>（</a:t>
            </a:r>
            <a:r>
              <a:rPr lang="en-US" altLang="zh-CN" dirty="0" smtClean="0"/>
              <a:t>0.5+0.25+0+0.0625</a:t>
            </a:r>
            <a:r>
              <a:rPr lang="zh-CN" altLang="en-US" dirty="0" smtClean="0"/>
              <a:t>）</a:t>
            </a:r>
            <a:r>
              <a:rPr lang="en-US" altLang="zh-CN" baseline="-25000" dirty="0" smtClean="0"/>
              <a:t>10</a:t>
            </a:r>
            <a:r>
              <a:rPr lang="en-US" altLang="zh-CN" dirty="0" smtClean="0"/>
              <a:t>=</a:t>
            </a:r>
            <a:r>
              <a:rPr lang="zh-CN" altLang="en-US" dirty="0" smtClean="0"/>
              <a:t>（</a:t>
            </a:r>
            <a:r>
              <a:rPr lang="en-US" altLang="zh-CN" dirty="0" smtClean="0"/>
              <a:t>0.8125</a:t>
            </a:r>
            <a:r>
              <a:rPr lang="zh-CN" altLang="en-US" dirty="0" smtClean="0"/>
              <a:t>）</a:t>
            </a:r>
            <a:r>
              <a:rPr lang="en-US" altLang="zh-CN" baseline="-25000" dirty="0" smtClean="0"/>
              <a:t>10</a:t>
            </a:r>
          </a:p>
          <a:p>
            <a:pPr>
              <a:defRPr/>
            </a:pPr>
            <a:r>
              <a:rPr lang="zh-CN" altLang="en-US" dirty="0" smtClean="0"/>
              <a:t>处了尾数以外的是阶码</a:t>
            </a:r>
            <a:r>
              <a:rPr lang="en-US" altLang="zh-CN" dirty="0" smtClean="0"/>
              <a:t>E</a:t>
            </a:r>
            <a:r>
              <a:rPr lang="zh-CN" altLang="en-US" dirty="0" smtClean="0"/>
              <a:t>（补码表示），</a:t>
            </a:r>
            <a:r>
              <a:rPr lang="en-US" altLang="zh-CN" dirty="0" smtClean="0"/>
              <a:t>E=(1010 0011 )</a:t>
            </a:r>
            <a:r>
              <a:rPr lang="en-US" altLang="zh-CN" baseline="-25000" dirty="0" smtClean="0"/>
              <a:t>2</a:t>
            </a:r>
            <a:r>
              <a:rPr lang="zh-CN" altLang="en-US" dirty="0" smtClean="0"/>
              <a:t>，阶符为</a:t>
            </a:r>
            <a:r>
              <a:rPr lang="en-US" altLang="zh-CN" dirty="0" smtClean="0"/>
              <a:t>1</a:t>
            </a:r>
            <a:r>
              <a:rPr lang="zh-CN" altLang="en-US" dirty="0" smtClean="0"/>
              <a:t>，说明阶码是负数。其原码为再求补</a:t>
            </a:r>
            <a:r>
              <a:rPr lang="en-US" altLang="zh-CN" dirty="0" smtClean="0"/>
              <a:t>1 010 0011</a:t>
            </a:r>
            <a:r>
              <a:rPr lang="zh-CN" altLang="en-US" dirty="0" smtClean="0"/>
              <a:t>→</a:t>
            </a:r>
            <a:r>
              <a:rPr lang="en-US" altLang="zh-CN" dirty="0" smtClean="0"/>
              <a:t>1 101 1100</a:t>
            </a:r>
            <a:r>
              <a:rPr lang="zh-CN" altLang="en-US" dirty="0" smtClean="0"/>
              <a:t>（符号位不变，其余位求反）→</a:t>
            </a:r>
            <a:r>
              <a:rPr lang="en-US" altLang="zh-CN" dirty="0" smtClean="0"/>
              <a:t>1 101 1100+1=(1101 1101)</a:t>
            </a:r>
            <a:r>
              <a:rPr lang="en-US" altLang="zh-CN" baseline="-25000" dirty="0" smtClean="0"/>
              <a:t>2</a:t>
            </a:r>
            <a:endParaRPr lang="en-US" altLang="zh-CN" dirty="0" smtClean="0"/>
          </a:p>
          <a:p>
            <a:pPr>
              <a:defRPr/>
            </a:pPr>
            <a:r>
              <a:rPr lang="en-US" altLang="zh-CN" dirty="0" smtClean="0"/>
              <a:t>E</a:t>
            </a:r>
            <a:r>
              <a:rPr lang="zh-CN" altLang="en-US" baseline="-25000" dirty="0" smtClean="0"/>
              <a:t>原</a:t>
            </a:r>
            <a:r>
              <a:rPr lang="en-US" altLang="zh-CN" dirty="0" smtClean="0"/>
              <a:t>=-</a:t>
            </a:r>
            <a:r>
              <a:rPr lang="zh-CN" altLang="en-US" dirty="0" smtClean="0"/>
              <a:t>（</a:t>
            </a:r>
            <a:r>
              <a:rPr lang="en-US" altLang="zh-CN" dirty="0" smtClean="0"/>
              <a:t>101 1101</a:t>
            </a:r>
            <a:r>
              <a:rPr lang="zh-CN" altLang="en-US" dirty="0" smtClean="0"/>
              <a:t>）</a:t>
            </a:r>
            <a:r>
              <a:rPr lang="en-US" altLang="zh-CN" baseline="-25000" dirty="0" smtClean="0"/>
              <a:t>2</a:t>
            </a:r>
            <a:r>
              <a:rPr lang="en-US" altLang="zh-CN" dirty="0" smtClean="0"/>
              <a:t>=-</a:t>
            </a:r>
            <a:r>
              <a:rPr lang="zh-CN" altLang="en-US" dirty="0" smtClean="0"/>
              <a:t>（</a:t>
            </a:r>
            <a:r>
              <a:rPr lang="en-US" altLang="zh-CN" dirty="0" smtClean="0"/>
              <a:t>64+0+16+8+4+1)</a:t>
            </a:r>
            <a:r>
              <a:rPr lang="en-US" altLang="zh-CN" baseline="-25000" dirty="0" smtClean="0"/>
              <a:t>2</a:t>
            </a:r>
            <a:r>
              <a:rPr lang="en-US" altLang="zh-CN" dirty="0" smtClean="0"/>
              <a:t>=-</a:t>
            </a:r>
            <a:r>
              <a:rPr lang="zh-CN" altLang="en-US" dirty="0" smtClean="0"/>
              <a:t>（</a:t>
            </a:r>
            <a:r>
              <a:rPr lang="en-US" altLang="zh-CN" dirty="0" smtClean="0"/>
              <a:t>93</a:t>
            </a:r>
            <a:r>
              <a:rPr lang="zh-CN" altLang="en-US" dirty="0" smtClean="0"/>
              <a:t>）</a:t>
            </a:r>
            <a:r>
              <a:rPr lang="en-US" altLang="zh-CN" baseline="-25000" dirty="0" smtClean="0"/>
              <a:t>10</a:t>
            </a:r>
            <a:endParaRPr lang="en-US" altLang="zh-CN" dirty="0" smtClean="0"/>
          </a:p>
          <a:p>
            <a:pPr>
              <a:defRPr/>
            </a:pPr>
            <a:r>
              <a:rPr lang="en-US" altLang="zh-CN" dirty="0" smtClean="0"/>
              <a:t>N=2-</a:t>
            </a:r>
            <a:r>
              <a:rPr lang="en-US" altLang="zh-CN" baseline="30000" dirty="0" smtClean="0"/>
              <a:t>93</a:t>
            </a:r>
            <a:r>
              <a:rPr lang="en-US" altLang="zh-CN" dirty="0" smtClean="0"/>
              <a:t>×0.8125</a:t>
            </a:r>
          </a:p>
          <a:p>
            <a:pPr>
              <a:defRPr/>
            </a:pPr>
            <a:endParaRPr lang="zh-CN" altLang="en-US" dirty="0"/>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A1F65E2-5166-483F-8E2C-75F5DF8B7D9C}" type="slidenum">
              <a:rPr lang="zh-CN" altLang="en-US" sz="1200" smtClean="0"/>
              <a:pPr/>
              <a:t>6</a:t>
            </a:fld>
            <a:endParaRPr lang="en-US" altLang="zh-CN" sz="1200" smtClean="0"/>
          </a:p>
        </p:txBody>
      </p:sp>
    </p:spTree>
    <p:extLst>
      <p:ext uri="{BB962C8B-B14F-4D97-AF65-F5344CB8AC3E}">
        <p14:creationId xmlns:p14="http://schemas.microsoft.com/office/powerpoint/2010/main" val="250536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根据</a:t>
            </a:r>
            <a:r>
              <a:rPr lang="en-US" altLang="zh-CN" b="1" dirty="0" smtClean="0">
                <a:latin typeface="+mn-ea"/>
              </a:rPr>
              <a:t>N = ± R</a:t>
            </a:r>
            <a:r>
              <a:rPr lang="en-US" altLang="zh-CN" b="1" baseline="30000" dirty="0" smtClean="0">
                <a:latin typeface="+mn-ea"/>
              </a:rPr>
              <a:t>E</a:t>
            </a:r>
            <a:r>
              <a:rPr lang="en-US" altLang="zh-CN" b="1" dirty="0" smtClean="0">
                <a:latin typeface="+mn-ea"/>
              </a:rPr>
              <a:t> </a:t>
            </a:r>
            <a:r>
              <a:rPr lang="en-US" altLang="zh-CN" b="1" dirty="0" smtClean="0">
                <a:solidFill>
                  <a:schemeClr val="folHlink"/>
                </a:solidFill>
                <a:latin typeface="+mn-ea"/>
              </a:rPr>
              <a:t>×</a:t>
            </a:r>
            <a:r>
              <a:rPr lang="en-US" altLang="zh-CN" b="1" dirty="0" smtClean="0">
                <a:latin typeface="+mn-ea"/>
              </a:rPr>
              <a:t>M </a:t>
            </a:r>
            <a:r>
              <a:rPr lang="zh-CN" altLang="en-US" b="1" dirty="0" smtClean="0">
                <a:latin typeface="+mn-ea"/>
              </a:rPr>
              <a:t>，</a:t>
            </a:r>
            <a:r>
              <a:rPr lang="en-US" altLang="zh-CN" b="1" dirty="0" smtClean="0">
                <a:latin typeface="+mn-ea"/>
              </a:rPr>
              <a:t>R</a:t>
            </a:r>
            <a:r>
              <a:rPr lang="zh-CN" altLang="en-US" b="1" dirty="0" smtClean="0">
                <a:latin typeface="+mn-ea"/>
              </a:rPr>
              <a:t>为</a:t>
            </a:r>
            <a:r>
              <a:rPr lang="en-US" altLang="zh-CN" b="1" dirty="0" smtClean="0">
                <a:latin typeface="+mn-ea"/>
              </a:rPr>
              <a:t>2</a:t>
            </a:r>
          </a:p>
          <a:p>
            <a:pPr>
              <a:defRPr/>
            </a:pPr>
            <a:r>
              <a:rPr lang="en-US" altLang="zh-CN" dirty="0" smtClean="0"/>
              <a:t>-</a:t>
            </a:r>
            <a:r>
              <a:rPr lang="zh-CN" altLang="en-US" dirty="0" smtClean="0"/>
              <a:t>（</a:t>
            </a:r>
            <a:r>
              <a:rPr lang="en-US" altLang="zh-CN" dirty="0" smtClean="0"/>
              <a:t>1011.11010…0)</a:t>
            </a:r>
            <a:r>
              <a:rPr lang="en-US" altLang="zh-CN" baseline="-25000" dirty="0" smtClean="0"/>
              <a:t>2</a:t>
            </a:r>
            <a:r>
              <a:rPr lang="zh-CN" altLang="en-US" dirty="0" smtClean="0"/>
              <a:t>写成补码</a:t>
            </a:r>
            <a:endParaRPr lang="en-US" altLang="zh-CN" dirty="0" smtClean="0"/>
          </a:p>
          <a:p>
            <a:pPr>
              <a:defRPr/>
            </a:pPr>
            <a:r>
              <a:rPr lang="zh-CN" altLang="en-US" dirty="0" smtClean="0"/>
              <a:t>原码：（</a:t>
            </a:r>
            <a:r>
              <a:rPr lang="en-US" altLang="zh-CN" dirty="0" smtClean="0"/>
              <a:t>1 1011.1101 0000 0000 0000 0000 0000)</a:t>
            </a:r>
            <a:r>
              <a:rPr lang="en-US" altLang="zh-CN" baseline="-25000" dirty="0" smtClean="0"/>
              <a:t>2  </a:t>
            </a:r>
            <a:r>
              <a:rPr lang="zh-CN" altLang="en-US" dirty="0" smtClean="0"/>
              <a:t>补码：</a:t>
            </a:r>
            <a:r>
              <a:rPr lang="en-US" altLang="zh-CN" dirty="0" smtClean="0"/>
              <a:t>1 0100.0010 1111 1111 1111 ……+1=1 0100.0011 0000 0000 0000 ……</a:t>
            </a:r>
          </a:p>
          <a:p>
            <a:pPr>
              <a:defRPr/>
            </a:pPr>
            <a:r>
              <a:rPr lang="zh-CN" altLang="en-US" dirty="0" smtClean="0"/>
              <a:t>负数尾数规格化要求保证尾数最高有效位为</a:t>
            </a:r>
            <a:r>
              <a:rPr lang="en-US" altLang="zh-CN" dirty="0" smtClean="0"/>
              <a:t>0</a:t>
            </a:r>
            <a:r>
              <a:rPr lang="zh-CN" altLang="en-US" dirty="0" smtClean="0"/>
              <a:t>，</a:t>
            </a:r>
            <a:r>
              <a:rPr lang="en-US" altLang="zh-CN" dirty="0" smtClean="0"/>
              <a:t>1 0100.0011 0000……</a:t>
            </a:r>
            <a:r>
              <a:rPr lang="zh-CN" altLang="en-US" dirty="0" smtClean="0"/>
              <a:t>可以变为</a:t>
            </a:r>
            <a:r>
              <a:rPr lang="en-US" altLang="zh-CN" dirty="0" smtClean="0"/>
              <a:t>M=</a:t>
            </a:r>
            <a:r>
              <a:rPr lang="zh-CN" altLang="en-US" dirty="0" smtClean="0"/>
              <a:t>（ </a:t>
            </a:r>
            <a:r>
              <a:rPr lang="en-US" altLang="zh-CN" dirty="0" smtClean="0"/>
              <a:t>1.010 0001 1000……</a:t>
            </a:r>
            <a:r>
              <a:rPr lang="zh-CN" altLang="en-US" dirty="0" smtClean="0"/>
              <a:t>）</a:t>
            </a:r>
            <a:r>
              <a:rPr lang="en-US" altLang="zh-CN" baseline="-25000" dirty="0" smtClean="0"/>
              <a:t>2</a:t>
            </a:r>
            <a:r>
              <a:rPr lang="en-US" altLang="zh-CN" b="1" dirty="0" smtClean="0">
                <a:solidFill>
                  <a:schemeClr val="folHlink"/>
                </a:solidFill>
                <a:latin typeface="+mn-ea"/>
              </a:rPr>
              <a:t>×</a:t>
            </a:r>
            <a:r>
              <a:rPr lang="en-US" altLang="zh-CN" dirty="0" smtClean="0">
                <a:solidFill>
                  <a:schemeClr val="folHlink"/>
                </a:solidFill>
                <a:latin typeface="+mn-ea"/>
              </a:rPr>
              <a:t>2</a:t>
            </a:r>
            <a:r>
              <a:rPr lang="en-US" altLang="zh-CN" baseline="30000" dirty="0" smtClean="0">
                <a:solidFill>
                  <a:schemeClr val="folHlink"/>
                </a:solidFill>
                <a:latin typeface="+mn-ea"/>
              </a:rPr>
              <a:t>4   </a:t>
            </a:r>
            <a:r>
              <a:rPr lang="en-US" altLang="zh-CN" dirty="0" smtClean="0"/>
              <a:t>Mf=1 </a:t>
            </a:r>
            <a:r>
              <a:rPr lang="zh-CN" altLang="en-US" dirty="0" smtClean="0"/>
              <a:t>尾数已经得到</a:t>
            </a:r>
            <a:endParaRPr lang="en-US" altLang="zh-CN" dirty="0" smtClean="0"/>
          </a:p>
          <a:p>
            <a:pPr>
              <a:defRPr/>
            </a:pPr>
            <a:r>
              <a:rPr lang="zh-CN" altLang="en-US" dirty="0" smtClean="0"/>
              <a:t>则</a:t>
            </a:r>
            <a:r>
              <a:rPr lang="en-US" altLang="zh-CN" dirty="0" smtClean="0"/>
              <a:t>E=4=0100  </a:t>
            </a:r>
            <a:r>
              <a:rPr lang="zh-CN" altLang="en-US" dirty="0" smtClean="0"/>
              <a:t>写成</a:t>
            </a:r>
            <a:r>
              <a:rPr lang="en-US" altLang="zh-CN" dirty="0" smtClean="0"/>
              <a:t>8</a:t>
            </a:r>
            <a:r>
              <a:rPr lang="zh-CN" altLang="en-US" dirty="0" smtClean="0"/>
              <a:t>位  </a:t>
            </a:r>
            <a:r>
              <a:rPr lang="en-US" altLang="zh-CN" dirty="0" smtClean="0"/>
              <a:t>E=0000 0100 </a:t>
            </a:r>
          </a:p>
          <a:p>
            <a:pPr>
              <a:defRPr/>
            </a:pPr>
            <a:r>
              <a:rPr lang="en-US" altLang="zh-CN" dirty="0" smtClean="0"/>
              <a:t>M</a:t>
            </a:r>
            <a:r>
              <a:rPr lang="zh-CN" altLang="en-US" dirty="0" smtClean="0"/>
              <a:t>为：</a:t>
            </a:r>
            <a:r>
              <a:rPr lang="en-US" altLang="zh-CN" dirty="0" smtClean="0"/>
              <a:t>0.010 0001 1000 0000……</a:t>
            </a:r>
          </a:p>
          <a:p>
            <a:pPr>
              <a:defRPr/>
            </a:pPr>
            <a:r>
              <a:rPr lang="zh-CN" altLang="en-US" dirty="0" smtClean="0"/>
              <a:t>则</a:t>
            </a:r>
            <a:r>
              <a:rPr lang="en-US" altLang="zh-CN" dirty="0" smtClean="0"/>
              <a:t>F= (0000 0100 </a:t>
            </a:r>
            <a:r>
              <a:rPr lang="zh-CN" altLang="en-US" dirty="0" smtClean="0"/>
              <a:t>，</a:t>
            </a:r>
            <a:r>
              <a:rPr lang="en-US" altLang="zh-CN" dirty="0" smtClean="0"/>
              <a:t>1010 0001 1000 0000 0000 0000)</a:t>
            </a:r>
            <a:r>
              <a:rPr lang="en-US" altLang="zh-CN" baseline="-25000" dirty="0" smtClean="0"/>
              <a:t>2</a:t>
            </a:r>
            <a:r>
              <a:rPr lang="en-US" altLang="zh-CN" dirty="0" smtClean="0"/>
              <a:t>=</a:t>
            </a:r>
            <a:r>
              <a:rPr lang="zh-CN" altLang="en-US" dirty="0" smtClean="0"/>
              <a:t>（</a:t>
            </a:r>
            <a:r>
              <a:rPr lang="en-US" altLang="zh-CN" dirty="0" smtClean="0"/>
              <a:t>04A18000)</a:t>
            </a:r>
            <a:r>
              <a:rPr lang="en-US" altLang="zh-CN" baseline="-25000" dirty="0" smtClean="0"/>
              <a:t>16</a:t>
            </a:r>
            <a:endParaRPr lang="en-US" altLang="zh-CN" dirty="0" smtClean="0"/>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34B1C7-94F8-49E8-B7E0-14A43B97687E}" type="slidenum">
              <a:rPr lang="zh-CN" altLang="en-US" sz="1200" smtClean="0"/>
              <a:pPr/>
              <a:t>7</a:t>
            </a:fld>
            <a:endParaRPr lang="en-US" altLang="zh-CN" sz="1200" smtClean="0"/>
          </a:p>
        </p:txBody>
      </p:sp>
    </p:spTree>
    <p:extLst>
      <p:ext uri="{BB962C8B-B14F-4D97-AF65-F5344CB8AC3E}">
        <p14:creationId xmlns:p14="http://schemas.microsoft.com/office/powerpoint/2010/main" val="60972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Times New Roman" panose="02020603050405020304" pitchFamily="18" charset="0"/>
                <a:ea typeface="宋体" panose="02010600030101010101" pitchFamily="2" charset="-122"/>
              </a:rPr>
              <a:t>需要对比与一般浮点数表示法的区别。</a:t>
            </a:r>
            <a:endParaRPr lang="en-US" altLang="zh-CN" dirty="0" smtClean="0">
              <a:latin typeface="Times New Roman" panose="02020603050405020304" pitchFamily="18" charset="0"/>
              <a:ea typeface="宋体" panose="02010600030101010101" pitchFamily="2" charset="-122"/>
            </a:endParaRPr>
          </a:p>
          <a:p>
            <a:r>
              <a:rPr lang="en-US" altLang="zh-CN" dirty="0" smtClean="0">
                <a:latin typeface="Times New Roman" panose="02020603050405020304" pitchFamily="18" charset="0"/>
                <a:ea typeface="宋体" panose="02010600030101010101" pitchFamily="2" charset="-122"/>
              </a:rPr>
              <a:t>1</a:t>
            </a:r>
            <a:r>
              <a:rPr lang="zh-CN" altLang="en-US" dirty="0" smtClean="0">
                <a:latin typeface="Times New Roman" panose="02020603050405020304" pitchFamily="18" charset="0"/>
                <a:ea typeface="宋体" panose="02010600030101010101" pitchFamily="2" charset="-122"/>
              </a:rPr>
              <a:t>、符号位放最前面</a:t>
            </a:r>
            <a:endParaRPr lang="en-US" altLang="zh-CN" dirty="0" smtClean="0">
              <a:latin typeface="Times New Roman" panose="02020603050405020304" pitchFamily="18" charset="0"/>
              <a:ea typeface="宋体" panose="02010600030101010101" pitchFamily="2" charset="-122"/>
            </a:endParaRPr>
          </a:p>
          <a:p>
            <a:r>
              <a:rPr lang="en-US" altLang="zh-CN" dirty="0" smtClean="0">
                <a:latin typeface="Times New Roman" panose="02020603050405020304" pitchFamily="18" charset="0"/>
                <a:ea typeface="宋体" panose="02010600030101010101" pitchFamily="2" charset="-122"/>
              </a:rPr>
              <a:t>2</a:t>
            </a:r>
            <a:r>
              <a:rPr lang="zh-CN" altLang="en-US" dirty="0" smtClean="0">
                <a:latin typeface="Times New Roman" panose="02020603050405020304" pitchFamily="18" charset="0"/>
                <a:ea typeface="宋体" panose="02010600030101010101" pitchFamily="2" charset="-122"/>
              </a:rPr>
              <a:t>、阶码</a:t>
            </a:r>
            <a:r>
              <a:rPr lang="en-US" altLang="zh-CN" dirty="0" smtClean="0">
                <a:latin typeface="Times New Roman" panose="02020603050405020304" pitchFamily="18" charset="0"/>
                <a:ea typeface="宋体" panose="02010600030101010101" pitchFamily="2" charset="-122"/>
              </a:rPr>
              <a:t>8</a:t>
            </a:r>
            <a:r>
              <a:rPr lang="zh-CN" altLang="en-US" dirty="0" smtClean="0">
                <a:latin typeface="Times New Roman" panose="02020603050405020304" pitchFamily="18" charset="0"/>
                <a:ea typeface="宋体" panose="02010600030101010101" pitchFamily="2" charset="-122"/>
              </a:rPr>
              <a:t>位，移码方式，且只偏移</a:t>
            </a:r>
            <a:r>
              <a:rPr lang="en-US" altLang="zh-CN" dirty="0" smtClean="0">
                <a:latin typeface="Times New Roman" panose="02020603050405020304" pitchFamily="18" charset="0"/>
                <a:ea typeface="宋体" panose="02010600030101010101" pitchFamily="2" charset="-122"/>
              </a:rPr>
              <a:t>2</a:t>
            </a:r>
            <a:r>
              <a:rPr lang="en-US" altLang="zh-CN" baseline="30000" dirty="0" smtClean="0">
                <a:latin typeface="Times New Roman" panose="02020603050405020304" pitchFamily="18" charset="0"/>
                <a:ea typeface="宋体" panose="02010600030101010101" pitchFamily="2" charset="-122"/>
              </a:rPr>
              <a:t>n</a:t>
            </a:r>
            <a:r>
              <a:rPr lang="en-US" altLang="zh-CN" dirty="0" smtClean="0">
                <a:latin typeface="Times New Roman" panose="02020603050405020304" pitchFamily="18" charset="0"/>
                <a:ea typeface="宋体" panose="02010600030101010101" pitchFamily="2" charset="-122"/>
              </a:rPr>
              <a:t>-1</a:t>
            </a:r>
            <a:r>
              <a:rPr lang="zh-CN" altLang="en-US" dirty="0" smtClean="0">
                <a:latin typeface="Times New Roman" panose="02020603050405020304" pitchFamily="18" charset="0"/>
                <a:ea typeface="宋体" panose="02010600030101010101" pitchFamily="2" charset="-122"/>
              </a:rPr>
              <a:t>。</a:t>
            </a:r>
            <a:r>
              <a:rPr lang="en-US" altLang="zh-CN" dirty="0" smtClean="0">
                <a:latin typeface="Times New Roman" panose="02020603050405020304" pitchFamily="18" charset="0"/>
                <a:ea typeface="宋体" panose="02010600030101010101" pitchFamily="2" charset="-122"/>
              </a:rPr>
              <a:t>8</a:t>
            </a:r>
            <a:r>
              <a:rPr lang="zh-CN" altLang="en-US" dirty="0" smtClean="0">
                <a:latin typeface="Times New Roman" panose="02020603050405020304" pitchFamily="18" charset="0"/>
                <a:ea typeface="宋体" panose="02010600030101010101" pitchFamily="2" charset="-122"/>
              </a:rPr>
              <a:t>位相当于加</a:t>
            </a:r>
            <a:r>
              <a:rPr lang="en-US" altLang="zh-CN" dirty="0" smtClean="0">
                <a:latin typeface="Times New Roman" panose="02020603050405020304" pitchFamily="18" charset="0"/>
                <a:ea typeface="宋体" panose="02010600030101010101" pitchFamily="2" charset="-122"/>
              </a:rPr>
              <a:t>127</a:t>
            </a:r>
          </a:p>
          <a:p>
            <a:r>
              <a:rPr lang="en-US" altLang="zh-CN" dirty="0" smtClean="0">
                <a:latin typeface="Times New Roman" panose="02020603050405020304" pitchFamily="18" charset="0"/>
                <a:ea typeface="宋体" panose="02010600030101010101" pitchFamily="2" charset="-122"/>
              </a:rPr>
              <a:t>3</a:t>
            </a:r>
            <a:r>
              <a:rPr lang="zh-CN" altLang="en-US" dirty="0" smtClean="0">
                <a:latin typeface="Times New Roman" panose="02020603050405020304" pitchFamily="18" charset="0"/>
                <a:ea typeface="宋体" panose="02010600030101010101" pitchFamily="2" charset="-122"/>
              </a:rPr>
              <a:t>、尾数</a:t>
            </a:r>
            <a:r>
              <a:rPr lang="en-US" altLang="zh-CN" dirty="0" smtClean="0">
                <a:latin typeface="Times New Roman" panose="02020603050405020304" pitchFamily="18" charset="0"/>
                <a:ea typeface="宋体" panose="02010600030101010101" pitchFamily="2" charset="-122"/>
              </a:rPr>
              <a:t>23</a:t>
            </a:r>
            <a:r>
              <a:rPr lang="zh-CN" altLang="en-US" dirty="0" smtClean="0">
                <a:latin typeface="Times New Roman" panose="02020603050405020304" pitchFamily="18" charset="0"/>
                <a:ea typeface="宋体" panose="02010600030101010101" pitchFamily="2" charset="-122"/>
              </a:rPr>
              <a:t>位，原码，纯小数表示，隐含最高位</a:t>
            </a:r>
            <a:r>
              <a:rPr lang="en-US" altLang="zh-CN" dirty="0" smtClean="0">
                <a:latin typeface="Times New Roman" panose="02020603050405020304" pitchFamily="18" charset="0"/>
                <a:ea typeface="宋体" panose="02010600030101010101" pitchFamily="2" charset="-122"/>
              </a:rPr>
              <a:t>1</a:t>
            </a:r>
            <a:r>
              <a:rPr lang="zh-CN" altLang="en-US" dirty="0" smtClean="0">
                <a:latin typeface="Times New Roman" panose="02020603050405020304" pitchFamily="18" charset="0"/>
                <a:ea typeface="宋体" panose="02010600030101010101" pitchFamily="2" charset="-122"/>
              </a:rPr>
              <a:t>，实际是</a:t>
            </a:r>
            <a:r>
              <a:rPr lang="en-US" altLang="zh-CN" dirty="0" smtClean="0">
                <a:latin typeface="Times New Roman" panose="02020603050405020304" pitchFamily="18" charset="0"/>
                <a:ea typeface="宋体" panose="02010600030101010101" pitchFamily="2" charset="-122"/>
              </a:rPr>
              <a:t>1.M</a:t>
            </a:r>
            <a:r>
              <a:rPr lang="zh-CN" altLang="en-US" dirty="0" smtClean="0">
                <a:latin typeface="Times New Roman" panose="02020603050405020304" pitchFamily="18" charset="0"/>
                <a:ea typeface="宋体" panose="02010600030101010101" pitchFamily="2" charset="-122"/>
              </a:rPr>
              <a:t>形式，所以说</a:t>
            </a:r>
            <a:r>
              <a:rPr lang="en-US" altLang="zh-CN" dirty="0" smtClean="0">
                <a:latin typeface="Times New Roman" panose="02020603050405020304" pitchFamily="18" charset="0"/>
                <a:ea typeface="宋体" panose="02010600030101010101" pitchFamily="2" charset="-122"/>
              </a:rPr>
              <a:t>M</a:t>
            </a:r>
            <a:r>
              <a:rPr lang="zh-CN" altLang="en-US" dirty="0" smtClean="0">
                <a:latin typeface="Times New Roman" panose="02020603050405020304" pitchFamily="18" charset="0"/>
                <a:ea typeface="宋体" panose="02010600030101010101" pitchFamily="2" charset="-122"/>
              </a:rPr>
              <a:t>是纯小数。</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7DC75E9-E35A-4406-891C-674E5C124098}" type="slidenum">
              <a:rPr lang="zh-CN" altLang="en-US" sz="1200" smtClean="0"/>
              <a:pPr/>
              <a:t>8</a:t>
            </a:fld>
            <a:endParaRPr lang="en-US" altLang="zh-CN"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New Roman" panose="02020603050405020304" pitchFamily="18" charset="0"/>
                <a:ea typeface="宋体" panose="02010600030101010101" pitchFamily="2" charset="-122"/>
              </a:rPr>
              <a:t>注意：</a:t>
            </a:r>
            <a:endParaRPr lang="en-US" altLang="zh-CN" smtClean="0">
              <a:latin typeface="Times New Roman" panose="02020603050405020304" pitchFamily="18" charset="0"/>
              <a:ea typeface="宋体" panose="02010600030101010101" pitchFamily="2" charset="-122"/>
            </a:endParaRPr>
          </a:p>
          <a:p>
            <a:r>
              <a:rPr lang="en-US" altLang="zh-CN" smtClean="0">
                <a:latin typeface="Times New Roman" panose="02020603050405020304" pitchFamily="18" charset="0"/>
                <a:ea typeface="宋体" panose="02010600030101010101" pitchFamily="2" charset="-122"/>
              </a:rPr>
              <a:t>1</a:t>
            </a:r>
            <a:r>
              <a:rPr lang="zh-CN" altLang="en-US" smtClean="0">
                <a:latin typeface="Times New Roman" panose="02020603050405020304" pitchFamily="18" charset="0"/>
                <a:ea typeface="宋体" panose="02010600030101010101" pitchFamily="2" charset="-122"/>
              </a:rPr>
              <a:t>、</a:t>
            </a:r>
            <a:r>
              <a:rPr lang="zh-CN" altLang="en-US" smtClean="0">
                <a:latin typeface="宋体" panose="02010600030101010101" pitchFamily="2" charset="-122"/>
                <a:ea typeface="宋体" panose="02010600030101010101" pitchFamily="2" charset="-122"/>
              </a:rPr>
              <a:t>尾数要转换为</a:t>
            </a:r>
            <a:r>
              <a:rPr lang="en-US" altLang="zh-CN" smtClean="0">
                <a:latin typeface="宋体" panose="02010600030101010101" pitchFamily="2" charset="-122"/>
                <a:ea typeface="宋体" panose="02010600030101010101" pitchFamily="2" charset="-122"/>
              </a:rPr>
              <a:t>1.M</a:t>
            </a:r>
            <a:r>
              <a:rPr lang="zh-CN" altLang="en-US" smtClean="0">
                <a:latin typeface="宋体" panose="02010600030101010101" pitchFamily="2" charset="-122"/>
                <a:ea typeface="宋体" panose="02010600030101010101" pitchFamily="2" charset="-122"/>
              </a:rPr>
              <a:t>的形式，所以要移动小数点到最高</a:t>
            </a:r>
            <a:r>
              <a:rPr lang="en-US" altLang="zh-CN" smtClean="0">
                <a:latin typeface="宋体" panose="02010600030101010101" pitchFamily="2" charset="-122"/>
                <a:ea typeface="宋体" panose="02010600030101010101" pitchFamily="2" charset="-122"/>
              </a:rPr>
              <a:t>1</a:t>
            </a:r>
            <a:r>
              <a:rPr lang="zh-CN" altLang="en-US" smtClean="0">
                <a:latin typeface="宋体" panose="02010600030101010101" pitchFamily="2" charset="-122"/>
                <a:ea typeface="宋体" panose="02010600030101010101" pitchFamily="2" charset="-122"/>
              </a:rPr>
              <a:t>的后面。前面的</a:t>
            </a:r>
            <a:r>
              <a:rPr lang="en-US" altLang="zh-CN" smtClean="0">
                <a:latin typeface="宋体" panose="02010600030101010101" pitchFamily="2" charset="-122"/>
                <a:ea typeface="宋体" panose="02010600030101010101" pitchFamily="2" charset="-122"/>
              </a:rPr>
              <a:t>1</a:t>
            </a:r>
            <a:r>
              <a:rPr lang="zh-CN" altLang="en-US" smtClean="0">
                <a:latin typeface="宋体" panose="02010600030101010101" pitchFamily="2" charset="-122"/>
                <a:ea typeface="宋体" panose="02010600030101010101" pitchFamily="2" charset="-122"/>
              </a:rPr>
              <a:t>并不包含在尾数</a:t>
            </a:r>
            <a:r>
              <a:rPr lang="en-US" altLang="zh-CN" smtClean="0">
                <a:latin typeface="宋体" panose="02010600030101010101" pitchFamily="2" charset="-122"/>
                <a:ea typeface="宋体" panose="02010600030101010101" pitchFamily="2" charset="-122"/>
              </a:rPr>
              <a:t>M</a:t>
            </a:r>
            <a:r>
              <a:rPr lang="zh-CN" altLang="en-US" smtClean="0">
                <a:latin typeface="宋体" panose="02010600030101010101" pitchFamily="2" charset="-122"/>
                <a:ea typeface="宋体" panose="02010600030101010101" pitchFamily="2" charset="-122"/>
              </a:rPr>
              <a:t>中。</a:t>
            </a:r>
            <a:endParaRPr lang="en-US" altLang="zh-CN" smtClean="0">
              <a:latin typeface="宋体" panose="02010600030101010101" pitchFamily="2" charset="-122"/>
              <a:ea typeface="宋体" panose="02010600030101010101" pitchFamily="2" charset="-122"/>
            </a:endParaRPr>
          </a:p>
          <a:p>
            <a:r>
              <a:rPr lang="en-US" altLang="zh-CN" smtClean="0">
                <a:latin typeface="宋体" panose="02010600030101010101" pitchFamily="2" charset="-122"/>
                <a:ea typeface="宋体" panose="02010600030101010101" pitchFamily="2" charset="-122"/>
              </a:rPr>
              <a:t>2</a:t>
            </a:r>
            <a:r>
              <a:rPr lang="zh-CN" altLang="en-US" smtClean="0">
                <a:latin typeface="宋体" panose="02010600030101010101" pitchFamily="2" charset="-122"/>
                <a:ea typeface="宋体" panose="02010600030101010101" pitchFamily="2" charset="-122"/>
              </a:rPr>
              <a:t>、</a:t>
            </a:r>
            <a:r>
              <a:rPr lang="zh-CN" altLang="en-US" smtClean="0">
                <a:latin typeface="Times New Roman" panose="02020603050405020304" pitchFamily="18" charset="0"/>
                <a:ea typeface="宋体" panose="02010600030101010101" pitchFamily="2" charset="-122"/>
              </a:rPr>
              <a:t>阶码偏移在</a:t>
            </a:r>
            <a:r>
              <a:rPr lang="en-US" altLang="zh-CN" smtClean="0">
                <a:latin typeface="Times New Roman" panose="02020603050405020304" pitchFamily="18" charset="0"/>
                <a:ea typeface="宋体" panose="02010600030101010101" pitchFamily="2" charset="-122"/>
              </a:rPr>
              <a:t>754</a:t>
            </a:r>
            <a:r>
              <a:rPr lang="zh-CN" altLang="en-US" smtClean="0">
                <a:latin typeface="Times New Roman" panose="02020603050405020304" pitchFamily="18" charset="0"/>
                <a:ea typeface="宋体" panose="02010600030101010101" pitchFamily="2" charset="-122"/>
              </a:rPr>
              <a:t>标准中只</a:t>
            </a:r>
            <a:r>
              <a:rPr lang="zh-CN" altLang="en-US" smtClean="0">
                <a:latin typeface="宋体" panose="02010600030101010101" pitchFamily="2" charset="-122"/>
                <a:ea typeface="宋体" panose="02010600030101010101" pitchFamily="2" charset="-122"/>
              </a:rPr>
              <a:t>偏移</a:t>
            </a:r>
            <a:r>
              <a:rPr lang="en-US" altLang="zh-CN" sz="1400" smtClean="0">
                <a:solidFill>
                  <a:srgbClr val="FFBF09"/>
                </a:solidFill>
                <a:latin typeface="宋体" panose="02010600030101010101" pitchFamily="2" charset="-122"/>
                <a:ea typeface="宋体" panose="02010600030101010101" pitchFamily="2" charset="-122"/>
              </a:rPr>
              <a:t>2</a:t>
            </a:r>
            <a:r>
              <a:rPr lang="en-US" altLang="zh-CN" sz="1400" baseline="30000" smtClean="0">
                <a:solidFill>
                  <a:srgbClr val="FFBF09"/>
                </a:solidFill>
                <a:latin typeface="宋体" panose="02010600030101010101" pitchFamily="2" charset="-122"/>
                <a:ea typeface="宋体" panose="02010600030101010101" pitchFamily="2" charset="-122"/>
              </a:rPr>
              <a:t>n</a:t>
            </a:r>
            <a:r>
              <a:rPr lang="en-US" altLang="zh-CN" sz="1400" smtClean="0">
                <a:solidFill>
                  <a:srgbClr val="FFBF09"/>
                </a:solidFill>
                <a:latin typeface="宋体" panose="02010600030101010101" pitchFamily="2" charset="-122"/>
                <a:ea typeface="宋体" panose="02010600030101010101" pitchFamily="2" charset="-122"/>
              </a:rPr>
              <a:t>-1</a:t>
            </a:r>
            <a:r>
              <a:rPr lang="zh-CN" altLang="en-US" smtClean="0">
                <a:latin typeface="宋体" panose="02010600030101010101" pitchFamily="2" charset="-122"/>
                <a:ea typeface="宋体" panose="02010600030101010101" pitchFamily="2" charset="-122"/>
              </a:rPr>
              <a:t>。 所以是加</a:t>
            </a:r>
            <a:r>
              <a:rPr lang="en-US" altLang="zh-CN" smtClean="0">
                <a:latin typeface="宋体" panose="02010600030101010101" pitchFamily="2" charset="-122"/>
                <a:ea typeface="宋体" panose="02010600030101010101" pitchFamily="2" charset="-122"/>
              </a:rPr>
              <a:t>127</a:t>
            </a:r>
            <a:r>
              <a:rPr lang="zh-CN" altLang="en-US" smtClean="0">
                <a:latin typeface="宋体" panose="02010600030101010101" pitchFamily="2" charset="-122"/>
                <a:ea typeface="宋体" panose="02010600030101010101" pitchFamily="2" charset="-122"/>
              </a:rPr>
              <a:t>！！！移码定义本身是</a:t>
            </a:r>
            <a:r>
              <a:rPr lang="en-US" altLang="zh-CN" smtClean="0">
                <a:latin typeface="宋体" panose="02010600030101010101" pitchFamily="2" charset="-122"/>
                <a:ea typeface="宋体" panose="02010600030101010101" pitchFamily="2" charset="-122"/>
              </a:rPr>
              <a:t>+</a:t>
            </a:r>
            <a:r>
              <a:rPr lang="en-US" altLang="zh-CN" smtClean="0">
                <a:solidFill>
                  <a:srgbClr val="FFBF09"/>
                </a:solidFill>
                <a:latin typeface="宋体" panose="02010600030101010101" pitchFamily="2" charset="-122"/>
                <a:ea typeface="宋体" panose="02010600030101010101" pitchFamily="2" charset="-122"/>
              </a:rPr>
              <a:t>2</a:t>
            </a:r>
            <a:r>
              <a:rPr lang="en-US" altLang="zh-CN" baseline="30000" smtClean="0">
                <a:solidFill>
                  <a:srgbClr val="FFBF09"/>
                </a:solidFill>
                <a:latin typeface="宋体" panose="02010600030101010101" pitchFamily="2" charset="-122"/>
                <a:ea typeface="宋体" panose="02010600030101010101" pitchFamily="2" charset="-122"/>
              </a:rPr>
              <a:t>n</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endParaRPr lang="zh-CN" altLang="en-US" smtClean="0">
              <a:latin typeface="Times New Roman" panose="02020603050405020304" pitchFamily="18" charset="0"/>
              <a:ea typeface="宋体" panose="02010600030101010101" pitchFamily="2" charset="-122"/>
            </a:endParaRPr>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13E4612-37AF-4CD2-8043-8C83F53B763E}" type="slidenum">
              <a:rPr lang="zh-CN" altLang="en-US" sz="1200" smtClean="0"/>
              <a:pPr/>
              <a:t>9</a:t>
            </a:fld>
            <a:endParaRPr lang="en-US" altLang="zh-CN"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rgbClr val="182F76"/>
                </a:gs>
                <a:gs pos="100000">
                  <a:schemeClr val="accent2"/>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 name="弧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16069" name="Rectangle 5"/>
          <p:cNvSpPr>
            <a:spLocks noGrp="1" noChangeArrowheads="1"/>
          </p:cNvSpPr>
          <p:nvPr>
            <p:ph type="ctrTitle" sz="quarter"/>
          </p:nvPr>
        </p:nvSpPr>
        <p:spPr bwMode="auto">
          <a:xfrm>
            <a:off x="1293813" y="762000"/>
            <a:ext cx="7772400" cy="1143000"/>
          </a:xfrm>
          <a:prstGeom prst="rect">
            <a:avLst/>
          </a:prstGeom>
          <a:noFill/>
          <a:extLst>
            <a:ext uri="{FAA26D3D-D897-4be2-8F04-BA451C77F1D7}"/>
          </a:extLst>
        </p:spPr>
        <p:txBody>
          <a:bodyPr vert="horz" wrap="square" lIns="92075" tIns="46038" rIns="92075" bIns="46038" numCol="1" anchor="b" anchorCtr="0" compatLnSpc="1">
            <a:prstTxWarp prst="textNoShape">
              <a:avLst/>
            </a:prstTxWarp>
          </a:bodyPr>
          <a:lstStyle>
            <a:lvl1pPr>
              <a:defRPr/>
            </a:lvl1pPr>
          </a:lstStyle>
          <a:p>
            <a:pPr lvl="0"/>
            <a:r>
              <a:rPr lang="zh-CN" altLang="en-US" noProof="0" smtClean="0"/>
              <a:t>单击此处编辑母版标题样式</a:t>
            </a:r>
          </a:p>
        </p:txBody>
      </p:sp>
      <p:sp>
        <p:nvSpPr>
          <p:cNvPr id="216070" name="Rectangle 6"/>
          <p:cNvSpPr>
            <a:spLocks noGrp="1" noChangeArrowheads="1"/>
          </p:cNvSpPr>
          <p:nvPr>
            <p:ph type="subTitle" sz="quarter" idx="1"/>
          </p:nvPr>
        </p:nvSpPr>
        <p:spPr bwMode="auto">
          <a:xfrm>
            <a:off x="685800" y="3429000"/>
            <a:ext cx="6400800" cy="1752600"/>
          </a:xfrm>
          <a:prstGeom prst="rect">
            <a:avLst/>
          </a:prstGeom>
          <a:noFill/>
          <a:extLst>
            <a:ext uri="{FAA26D3D-D897-4be2-8F04-BA451C77F1D7}"/>
          </a:extLst>
        </p:spPr>
        <p:txBody>
          <a:bodyPr vert="horz" wrap="square" lIns="92075" tIns="46038" rIns="92075" bIns="46038" numCol="1" anchor="ctr" anchorCtr="0" compatLnSpc="1">
            <a:prstTxWarp prst="textNoShape">
              <a:avLst/>
            </a:prstTxWarp>
          </a:bodyPr>
          <a:lstStyle>
            <a:lvl1pPr marL="0" indent="0" algn="ctr">
              <a:buFont typeface="Wingdings" charset="0"/>
              <a:buNone/>
              <a:defRPr/>
            </a:lvl1pPr>
          </a:lstStyle>
          <a:p>
            <a:pPr lvl="0"/>
            <a:r>
              <a:rPr lang="zh-CN" altLang="en-US" noProof="0" smtClean="0"/>
              <a:t>单击此处编辑母版副标题样式</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bwMode="auto">
          <a:xfrm>
            <a:off x="3124200" y="6248400"/>
            <a:ext cx="2895600" cy="457200"/>
          </a:xfrm>
          <a:prstGeom prst="rect">
            <a:avLst/>
          </a:prstGeom>
          <a:extLst>
            <a:ext uri="{FAA26D3D-D897-4be2-8F04-BA451C77F1D7}"/>
          </a:extLst>
        </p:spPr>
        <p:txBody>
          <a:bodyPr vert="horz" wrap="square" lIns="92075" tIns="46038" rIns="92075" bIns="46038" numCol="1" anchor="ctr" anchorCtr="0" compatLnSpc="1">
            <a:prstTxWarp prst="textNoShape">
              <a:avLst/>
            </a:prstTxWarp>
          </a:bodyPr>
          <a:lstStyle>
            <a:lvl1pPr algn="ctr" eaLnBrk="1" hangingPunct="1">
              <a:defRPr kumimoji="0" sz="1400">
                <a:latin typeface="Times New Roman" charset="0"/>
                <a:ea typeface="宋体" charset="0"/>
              </a:defRPr>
            </a:lvl1pPr>
          </a:lstStyle>
          <a:p>
            <a:pPr>
              <a:defRPr/>
            </a:pPr>
            <a:endParaRPr lang="en-US" altLang="zh-CN"/>
          </a:p>
        </p:txBody>
      </p:sp>
      <p:sp>
        <p:nvSpPr>
          <p:cNvPr id="9" name="Rectangle 9"/>
          <p:cNvSpPr>
            <a:spLocks noGrp="1" noChangeArrowheads="1"/>
          </p:cNvSpPr>
          <p:nvPr>
            <p:ph type="sldNum" sz="quarter" idx="12"/>
          </p:nvPr>
        </p:nvSpPr>
        <p:spPr>
          <a:xfrm>
            <a:off x="6553200" y="6248400"/>
            <a:ext cx="1905000" cy="457200"/>
          </a:xfrm>
        </p:spPr>
        <p:txBody>
          <a:bodyPr/>
          <a:lstStyle>
            <a:lvl1pPr>
              <a:defRPr/>
            </a:lvl1pPr>
          </a:lstStyle>
          <a:p>
            <a:pPr>
              <a:defRPr/>
            </a:pPr>
            <a:fld id="{DFBBB477-6117-4700-BDCB-9512ECCD265B}" type="slidenum">
              <a:rPr lang="zh-CN" altLang="en-US"/>
              <a:pPr>
                <a:defRPr/>
              </a:pPr>
              <a:t>‹#›</a:t>
            </a:fld>
            <a:endParaRPr lang="en-US" altLang="zh-CN"/>
          </a:p>
        </p:txBody>
      </p:sp>
    </p:spTree>
    <p:extLst>
      <p:ext uri="{BB962C8B-B14F-4D97-AF65-F5344CB8AC3E}">
        <p14:creationId xmlns:p14="http://schemas.microsoft.com/office/powerpoint/2010/main" val="20639756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22F5E9AB-379C-41A7-8399-0AAB22772F42}"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22572887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0720C8C7-D72A-4C53-9AA6-83B67230DFDD}"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11966041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vert="horz"/>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vert="horz"/>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6DB05493-02B1-4780-BA01-AEC86A4F24AE}"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1886751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vert="horz"/>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fld id="{406C08A0-4A10-41EF-B60F-A8B0DD896F87}"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2733954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075297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5391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964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9007439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357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26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vert="horz"/>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4CD6A27C-D03F-4185-BA79-C42F14D19C54}"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2673434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smtClean="0"/>
          </a:p>
        </p:txBody>
      </p:sp>
    </p:spTree>
    <p:extLst>
      <p:ext uri="{BB962C8B-B14F-4D97-AF65-F5344CB8AC3E}">
        <p14:creationId xmlns:p14="http://schemas.microsoft.com/office/powerpoint/2010/main" val="30375597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74675" y="-91281"/>
            <a:ext cx="8001000" cy="1216025"/>
          </a:xfrm>
        </p:spPr>
        <p:txBody>
          <a:body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extLst>
      <p:ext uri="{BB962C8B-B14F-4D97-AF65-F5344CB8AC3E}">
        <p14:creationId xmlns:p14="http://schemas.microsoft.com/office/powerpoint/2010/main" val="368014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wrap="square" numCol="1" anchorCtr="0" compatLnSpc="1">
            <a:prstTxWarp prst="textNoShape">
              <a:avLst/>
            </a:prstTxWarp>
          </a:bodyPr>
          <a:lstStyle>
            <a:lvl1pPr>
              <a:defRPr smtClean="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2B824C-E9F2-44C5-A820-1512A3261624}" type="slidenum">
              <a:rPr kumimoji="1" lang="en-US" altLang="zh-CN" sz="12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CN" sz="12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58609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69286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86147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94895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71991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6178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96500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2947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B93CEEAE-C3CC-4A73-88D6-226CD5965BA5}"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423027490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70284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689103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695730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981200"/>
            <a:ext cx="3810000" cy="4114800"/>
          </a:xfrm>
        </p:spPr>
        <p:txBody>
          <a:bodyPr rtlCol="0">
            <a:normAutofit/>
          </a:bodyPr>
          <a:lstStyle/>
          <a:p>
            <a:pPr lvl="0"/>
            <a:endParaRPr lang="zh-CN" altLang="en-US" noProof="0" smtClean="0"/>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a:xfrm>
            <a:off x="7639050" y="6248400"/>
            <a:ext cx="10033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2153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wrap="square" numCol="1" anchorCtr="0" compatLnSpc="1">
            <a:prstTxWarp prst="textNoShape">
              <a:avLst/>
            </a:prstTxWarp>
          </a:bodyPr>
          <a:lstStyle>
            <a:lvl1pPr>
              <a:defRPr smtClean="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2B824C-E9F2-44C5-A820-1512A3261624}" type="slidenum">
              <a:rPr kumimoji="1" lang="en-US" altLang="zh-CN" sz="12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CN" sz="12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156881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74944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107348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05167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05509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082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BC66854E-DE71-4843-ADFF-BD956C5308F9}"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78780582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42466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12375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918235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9876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1383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981200"/>
            <a:ext cx="3810000" cy="4114800"/>
          </a:xfrm>
        </p:spPr>
        <p:txBody>
          <a:bodyPr rtlCol="0">
            <a:normAutofit/>
          </a:bodyPr>
          <a:lstStyle/>
          <a:p>
            <a:pPr lvl="0"/>
            <a:endParaRPr lang="zh-CN" altLang="en-US" noProof="0" smtClean="0"/>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a:xfrm>
            <a:off x="7639050" y="6248400"/>
            <a:ext cx="10033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442111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wrap="square" numCol="1" anchorCtr="0" compatLnSpc="1">
            <a:prstTxWarp prst="textNoShape">
              <a:avLst/>
            </a:prstTxWarp>
          </a:bodyPr>
          <a:lstStyle>
            <a:lvl1pPr>
              <a:defRPr smtClean="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2B824C-E9F2-44C5-A820-1512A3261624}" type="slidenum">
              <a:rPr kumimoji="1" lang="en-US" altLang="zh-CN" sz="12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CN" sz="12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619691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140851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089839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2544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6B76400E-609E-476C-A945-492FFF2117AD}"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33826643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491655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028076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110285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256414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495149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914380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22413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981200"/>
            <a:ext cx="3810000" cy="4114800"/>
          </a:xfrm>
        </p:spPr>
        <p:txBody>
          <a:bodyPr rtlCol="0">
            <a:normAutofit/>
          </a:bodyPr>
          <a:lstStyle/>
          <a:p>
            <a:pPr lvl="0"/>
            <a:endParaRPr lang="zh-CN" altLang="en-US" noProof="0" smtClean="0"/>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a:xfrm>
            <a:off x="7639050" y="6248400"/>
            <a:ext cx="10033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5093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fld id="{6D9D9419-F489-4D47-8C1D-9B6F58055663}"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379171755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fld id="{6882521E-AA96-4C2D-8FE5-3ED7810B45B1}"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119362448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DBD09695-349B-4FE3-8B6B-846C61D4A165}"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366028360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97ECD0BA-9483-4980-A7D6-74BD4231E6EE}" type="slidenum">
              <a:rPr lang="zh-CN" altLang="en-US"/>
              <a:pPr>
                <a:defRPr/>
              </a:pPr>
              <a:t>‹#›</a:t>
            </a:fld>
            <a:r>
              <a:rPr lang="en-US" altLang="zh-CN"/>
              <a:t>/</a:t>
            </a:r>
            <a:r>
              <a:rPr lang="en-US" altLang="zh-CN" b="1">
                <a:solidFill>
                  <a:schemeClr val="tx2"/>
                </a:solidFill>
              </a:rPr>
              <a:t>29</a:t>
            </a:r>
          </a:p>
        </p:txBody>
      </p:sp>
    </p:spTree>
    <p:extLst>
      <p:ext uri="{BB962C8B-B14F-4D97-AF65-F5344CB8AC3E}">
        <p14:creationId xmlns:p14="http://schemas.microsoft.com/office/powerpoint/2010/main" val="22473045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88"/>
            <a:ext cx="9132888" cy="6845300"/>
            <a:chOff x="0" y="1"/>
            <a:chExt cx="5753" cy="4312"/>
          </a:xfrm>
        </p:grpSpPr>
        <p:sp>
          <p:nvSpPr>
            <p:cNvPr id="102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182F76"/>
                </a:gs>
                <a:gs pos="100000">
                  <a:schemeClr val="accent2"/>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030" name="弧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15046" name="Rectangle 6"/>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a:extLst>
        </p:spPr>
        <p:txBody>
          <a:bodyPr vert="horz" wrap="square" lIns="92075" tIns="46038" rIns="92075" bIns="46038" numCol="1" anchor="ctr" anchorCtr="0" compatLnSpc="1">
            <a:prstTxWarp prst="textNoShape">
              <a:avLst/>
            </a:prstTxWarp>
          </a:bodyPr>
          <a:lstStyle>
            <a:lvl1pPr algn="l" eaLnBrk="1" hangingPunct="1">
              <a:defRPr kumimoji="0" sz="1400">
                <a:latin typeface="Times New Roman" charset="0"/>
                <a:ea typeface="宋体" charset="0"/>
              </a:defRPr>
            </a:lvl1pPr>
          </a:lstStyle>
          <a:p>
            <a:pPr>
              <a:defRPr/>
            </a:pPr>
            <a:endParaRPr lang="en-US" altLang="zh-CN"/>
          </a:p>
        </p:txBody>
      </p:sp>
      <p:sp>
        <p:nvSpPr>
          <p:cNvPr id="215047" name="Rectangle 7"/>
          <p:cNvSpPr>
            <a:spLocks noGrp="1" noChangeArrowheads="1"/>
          </p:cNvSpPr>
          <p:nvPr>
            <p:ph type="sldNum" sz="quarter" idx="4"/>
          </p:nvPr>
        </p:nvSpPr>
        <p:spPr bwMode="auto">
          <a:xfrm>
            <a:off x="7239000" y="6400800"/>
            <a:ext cx="1905000" cy="457200"/>
          </a:xfrm>
          <a:prstGeom prst="rect">
            <a:avLst/>
          </a:prstGeom>
          <a:noFill/>
          <a:ln>
            <a:noFill/>
          </a:ln>
          <a:effectLst/>
          <a:extLst>
            <a:ext uri="{FAA26D3D-D897-4be2-8F04-BA451C77F1D7}"/>
          </a:extLst>
        </p:spPr>
        <p:txBody>
          <a:bodyPr vert="horz" wrap="square" lIns="92075" tIns="46038" rIns="92075" bIns="46038" numCol="1" anchor="ctr" anchorCtr="0" compatLnSpc="1">
            <a:prstTxWarp prst="textNoShape">
              <a:avLst/>
            </a:prstTxWarp>
          </a:bodyPr>
          <a:lstStyle>
            <a:lvl1pPr algn="r" eaLnBrk="1" hangingPunct="1">
              <a:defRPr kumimoji="0" sz="1400"/>
            </a:lvl1pPr>
          </a:lstStyle>
          <a:p>
            <a:pPr>
              <a:defRPr/>
            </a:pPr>
            <a:fld id="{89002071-AAE6-4C16-87CD-987AEA146B44}" type="slidenum">
              <a:rPr lang="zh-CN" altLang="en-US"/>
              <a:pPr>
                <a:defRPr/>
              </a:pPr>
              <a:t>‹#›</a:t>
            </a:fld>
            <a:r>
              <a:rPr lang="en-US" altLang="zh-CN"/>
              <a:t>/</a:t>
            </a:r>
            <a:r>
              <a:rPr lang="en-US" altLang="zh-CN" b="1">
                <a:solidFill>
                  <a:schemeClr val="tx2"/>
                </a:solidFill>
              </a:rPr>
              <a:t>29</a:t>
            </a:r>
          </a:p>
        </p:txBody>
      </p:sp>
    </p:spTree>
  </p:cSld>
  <p:clrMap bg1="dk2" tx1="lt1" bg2="dk1" tx2="lt2" accent1="accent1" accent2="accent2" accent3="accent3" accent4="accent4" accent5="accent5" accent6="accent6" hlink="hlink" folHlink="folHlink"/>
  <p:sldLayoutIdLst>
    <p:sldLayoutId id="2147484126"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Lst>
  <p:transition/>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0"/>
          <a:cs typeface="宋体" charset="0"/>
        </a:defRPr>
      </a:lvl9pPr>
    </p:titleStyle>
    <p:body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5904630"/>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43778119"/>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46579653"/>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71431721"/>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8.tmp"/></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file:///D:\&#32452;&#25104;&#21407;&#29702;&#30005;&#23376;&#25945;&#26696;\Chap02\Images\picture3.gi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755650" y="188640"/>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smtClean="0">
                <a:latin typeface="黑体" panose="02010609060101010101" pitchFamily="49" charset="-122"/>
                <a:ea typeface="黑体" panose="02010609060101010101" pitchFamily="49" charset="-122"/>
              </a:rPr>
              <a:t>期末复习课</a:t>
            </a:r>
            <a:endParaRPr lang="zh-CN" altLang="en-US" sz="4000" b="1" dirty="0">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2483768" y="2708920"/>
            <a:ext cx="521854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sz="3200" b="1" dirty="0" smtClean="0">
                <a:solidFill>
                  <a:srgbClr val="FFBF09"/>
                </a:solidFill>
                <a:ea typeface="黑体" panose="02010609060101010101" pitchFamily="49" charset="-122"/>
                <a:sym typeface="Wingdings" panose="05000000000000000000" pitchFamily="2" charset="2"/>
              </a:rPr>
              <a:t>一、试题类型及范围</a:t>
            </a:r>
            <a:endParaRPr kumimoji="0" lang="en-US" altLang="zh-CN" sz="3200" b="1" dirty="0" smtClean="0">
              <a:solidFill>
                <a:srgbClr val="FFBF09"/>
              </a:solidFill>
              <a:ea typeface="黑体" panose="02010609060101010101" pitchFamily="49" charset="-122"/>
              <a:sym typeface="Wingdings" panose="05000000000000000000" pitchFamily="2" charset="2"/>
            </a:endParaRPr>
          </a:p>
          <a:p>
            <a:pPr>
              <a:spcBef>
                <a:spcPct val="50000"/>
              </a:spcBef>
            </a:pPr>
            <a:r>
              <a:rPr kumimoji="0" lang="zh-CN" altLang="en-US" sz="3200" b="1" dirty="0" smtClean="0">
                <a:solidFill>
                  <a:srgbClr val="FFBF09"/>
                </a:solidFill>
                <a:ea typeface="黑体" panose="02010609060101010101" pitchFamily="49" charset="-122"/>
                <a:sym typeface="Wingdings" panose="05000000000000000000" pitchFamily="2" charset="2"/>
              </a:rPr>
              <a:t>二、重点章节内容复习</a:t>
            </a:r>
            <a:endParaRPr kumimoji="0" lang="en-US" altLang="zh-CN" sz="3200" b="1" dirty="0" smtClean="0">
              <a:solidFill>
                <a:srgbClr val="FFBF09"/>
              </a:solidFill>
              <a:ea typeface="黑体" panose="02010609060101010101" pitchFamily="49" charset="-122"/>
              <a:sym typeface="Wingdings" panose="05000000000000000000"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7332" name="Rectangle 4"/>
          <p:cNvSpPr>
            <a:spLocks noGrp="1" noRot="1" noChangeArrowheads="1"/>
          </p:cNvSpPr>
          <p:nvPr>
            <p:ph type="body" idx="1"/>
          </p:nvPr>
        </p:nvSpPr>
        <p:spPr bwMode="auto">
          <a:xfrm>
            <a:off x="65088" y="1169988"/>
            <a:ext cx="8828087" cy="571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zh-CN" sz="2800" b="1" dirty="0" smtClean="0"/>
              <a:t>[</a:t>
            </a:r>
            <a:r>
              <a:rPr lang="zh-CN" altLang="en-US" sz="2800" b="1" dirty="0" smtClean="0"/>
              <a:t>解</a:t>
            </a:r>
            <a:r>
              <a:rPr lang="en-US" altLang="zh-CN" sz="2800" b="1" dirty="0" smtClean="0"/>
              <a:t>] </a:t>
            </a:r>
          </a:p>
          <a:p>
            <a:pPr eaLnBrk="1" hangingPunct="1"/>
            <a:r>
              <a:rPr lang="zh-CN" altLang="en-US" sz="2800" b="1" dirty="0" smtClean="0"/>
              <a:t>首先分别将整数和分数部分转换成二进制数：</a:t>
            </a:r>
          </a:p>
          <a:p>
            <a:pPr eaLnBrk="1" hangingPunct="1"/>
            <a:r>
              <a:rPr lang="en-US" altLang="zh-CN" sz="2800" b="1" dirty="0" smtClean="0"/>
              <a:t>20.59375</a:t>
            </a:r>
            <a:r>
              <a:rPr lang="zh-CN" altLang="en-US" sz="2800" b="1" dirty="0" smtClean="0"/>
              <a:t>＝</a:t>
            </a:r>
            <a:r>
              <a:rPr lang="en-US" altLang="zh-CN" sz="2800" b="1" dirty="0" smtClean="0"/>
              <a:t>10100.10011</a:t>
            </a:r>
          </a:p>
          <a:p>
            <a:pPr eaLnBrk="1" hangingPunct="1"/>
            <a:r>
              <a:rPr lang="zh-CN" altLang="en-US" sz="2800" b="1" dirty="0" smtClean="0"/>
              <a:t>然后移动小数点，使其在第</a:t>
            </a:r>
            <a:r>
              <a:rPr lang="en-US" altLang="zh-CN" sz="2800" b="1" dirty="0" smtClean="0"/>
              <a:t>1</a:t>
            </a:r>
            <a:r>
              <a:rPr lang="zh-CN" altLang="en-US" sz="2800" b="1" dirty="0" smtClean="0"/>
              <a:t>、</a:t>
            </a:r>
            <a:r>
              <a:rPr lang="en-US" altLang="zh-CN" sz="2800" b="1" dirty="0" smtClean="0"/>
              <a:t>2</a:t>
            </a:r>
            <a:r>
              <a:rPr lang="zh-CN" altLang="en-US" sz="2800" b="1" dirty="0" smtClean="0"/>
              <a:t>位之间</a:t>
            </a:r>
          </a:p>
          <a:p>
            <a:pPr eaLnBrk="1" hangingPunct="1"/>
            <a:r>
              <a:rPr lang="en-US" altLang="zh-CN" sz="2800" b="1" dirty="0" smtClean="0"/>
              <a:t>10100.10011</a:t>
            </a:r>
            <a:r>
              <a:rPr lang="zh-CN" altLang="en-US" sz="2800" b="1" dirty="0" smtClean="0"/>
              <a:t>＝</a:t>
            </a:r>
            <a:r>
              <a:rPr lang="en-US" altLang="zh-CN" sz="2800" b="1" dirty="0" smtClean="0">
                <a:solidFill>
                  <a:srgbClr val="FFBF09"/>
                </a:solidFill>
              </a:rPr>
              <a:t>1</a:t>
            </a:r>
            <a:r>
              <a:rPr lang="en-US" altLang="zh-CN" sz="2800" b="1" dirty="0" smtClean="0"/>
              <a:t>.</a:t>
            </a:r>
            <a:r>
              <a:rPr lang="en-US" altLang="zh-CN" sz="2800" b="1" u="sng" dirty="0" smtClean="0"/>
              <a:t>010010011</a:t>
            </a:r>
            <a:r>
              <a:rPr lang="en-US" altLang="zh-CN" sz="2800" b="1" dirty="0" smtClean="0"/>
              <a:t>×2</a:t>
            </a:r>
            <a:r>
              <a:rPr lang="en-US" altLang="zh-CN" sz="2800" b="1" baseline="30000" dirty="0" smtClean="0"/>
              <a:t>4</a:t>
            </a:r>
            <a:r>
              <a:rPr lang="zh-CN" altLang="en-US" sz="2800" b="1" dirty="0" smtClean="0"/>
              <a:t>　　　　</a:t>
            </a:r>
          </a:p>
          <a:p>
            <a:pPr eaLnBrk="1" hangingPunct="1"/>
            <a:r>
              <a:rPr lang="zh-CN" altLang="en-US" sz="2800" b="1" dirty="0" smtClean="0"/>
              <a:t>小数点被左移了</a:t>
            </a:r>
            <a:r>
              <a:rPr lang="en-US" altLang="zh-CN" sz="2800" b="1" dirty="0" smtClean="0"/>
              <a:t>4</a:t>
            </a:r>
            <a:r>
              <a:rPr lang="zh-CN" altLang="en-US" sz="2800" b="1" dirty="0" smtClean="0"/>
              <a:t>位，于是得到：</a:t>
            </a:r>
            <a:r>
              <a:rPr lang="en-US" altLang="zh-CN" sz="2800" b="1" i="1" dirty="0" smtClean="0"/>
              <a:t>e</a:t>
            </a:r>
            <a:r>
              <a:rPr lang="zh-CN" altLang="en-US" sz="2800" b="1" dirty="0" smtClean="0"/>
              <a:t>＝</a:t>
            </a:r>
            <a:r>
              <a:rPr lang="en-US" altLang="zh-CN" sz="2800" b="1" dirty="0" smtClean="0"/>
              <a:t>4</a:t>
            </a:r>
          </a:p>
          <a:p>
            <a:pPr eaLnBrk="1" hangingPunct="1"/>
            <a:r>
              <a:rPr lang="zh-CN" altLang="en-US" sz="2800" b="1" u="sng" dirty="0" smtClean="0"/>
              <a:t>尾符</a:t>
            </a:r>
            <a:r>
              <a:rPr lang="zh-CN" altLang="en-US" sz="2800" b="1" dirty="0" smtClean="0"/>
              <a:t> </a:t>
            </a:r>
            <a:r>
              <a:rPr lang="en-US" altLang="zh-CN" sz="2800" b="1" i="1" dirty="0" smtClean="0"/>
              <a:t>S</a:t>
            </a:r>
            <a:r>
              <a:rPr lang="zh-CN" altLang="en-US" sz="2800" b="1" dirty="0" smtClean="0"/>
              <a:t>＝</a:t>
            </a:r>
            <a:r>
              <a:rPr lang="en-US" altLang="zh-CN" sz="2800" b="1" dirty="0" smtClean="0"/>
              <a:t>0</a:t>
            </a:r>
            <a:r>
              <a:rPr lang="zh-CN" altLang="en-US" sz="2800" b="1" dirty="0" smtClean="0"/>
              <a:t>，</a:t>
            </a:r>
            <a:r>
              <a:rPr lang="zh-CN" altLang="en-US" sz="2800" b="1" u="sng" dirty="0" smtClean="0"/>
              <a:t>阶码</a:t>
            </a:r>
            <a:r>
              <a:rPr lang="zh-CN" altLang="en-US" sz="2800" b="1" dirty="0" smtClean="0"/>
              <a:t> </a:t>
            </a:r>
            <a:r>
              <a:rPr lang="en-US" altLang="zh-CN" sz="2800" b="1" i="1" dirty="0" smtClean="0"/>
              <a:t>E</a:t>
            </a:r>
            <a:r>
              <a:rPr lang="zh-CN" altLang="en-US" sz="2800" b="1" dirty="0" smtClean="0"/>
              <a:t>＝</a:t>
            </a:r>
            <a:r>
              <a:rPr lang="en-US" altLang="zh-CN" sz="2800" b="1" dirty="0" smtClean="0"/>
              <a:t>4</a:t>
            </a:r>
            <a:r>
              <a:rPr lang="zh-CN" altLang="en-US" sz="2800" b="1" dirty="0" smtClean="0"/>
              <a:t>＋</a:t>
            </a:r>
            <a:r>
              <a:rPr lang="en-US" altLang="zh-CN" sz="2800" b="1" dirty="0" smtClean="0">
                <a:solidFill>
                  <a:srgbClr val="FFBF09"/>
                </a:solidFill>
              </a:rPr>
              <a:t>127</a:t>
            </a:r>
            <a:r>
              <a:rPr lang="zh-CN" altLang="en-US" sz="2800" b="1" dirty="0" smtClean="0"/>
              <a:t>＝</a:t>
            </a:r>
            <a:r>
              <a:rPr lang="en-US" altLang="zh-CN" sz="2800" b="1" dirty="0" smtClean="0"/>
              <a:t>131</a:t>
            </a:r>
            <a:r>
              <a:rPr lang="zh-CN" altLang="en-US" sz="2800" b="1" dirty="0" smtClean="0"/>
              <a:t>，</a:t>
            </a:r>
          </a:p>
          <a:p>
            <a:pPr eaLnBrk="1" hangingPunct="1"/>
            <a:r>
              <a:rPr lang="zh-CN" altLang="en-US" sz="2800" b="1" u="sng" dirty="0" smtClean="0"/>
              <a:t>尾数</a:t>
            </a:r>
            <a:r>
              <a:rPr lang="zh-CN" altLang="en-US" sz="2800" b="1" dirty="0" smtClean="0"/>
              <a:t> </a:t>
            </a:r>
            <a:r>
              <a:rPr lang="en-US" altLang="zh-CN" sz="2800" b="1" i="1" dirty="0" smtClean="0"/>
              <a:t>M</a:t>
            </a:r>
            <a:r>
              <a:rPr lang="zh-CN" altLang="en-US" sz="2800" b="1" dirty="0" smtClean="0"/>
              <a:t>＝</a:t>
            </a:r>
            <a:r>
              <a:rPr lang="en-US" altLang="zh-CN" sz="2800" b="1" dirty="0" smtClean="0"/>
              <a:t>010010011 </a:t>
            </a:r>
            <a:r>
              <a:rPr lang="zh-CN" altLang="en-US" sz="2800" b="1" dirty="0" smtClean="0"/>
              <a:t>（原码）</a:t>
            </a:r>
            <a:endParaRPr lang="en-US" altLang="zh-CN" sz="2800" b="1" dirty="0" smtClean="0"/>
          </a:p>
          <a:p>
            <a:pPr eaLnBrk="1" hangingPunct="1"/>
            <a:r>
              <a:rPr lang="zh-CN" altLang="en-US" sz="2800" b="1" dirty="0" smtClean="0"/>
              <a:t>最后得到</a:t>
            </a:r>
            <a:r>
              <a:rPr lang="en-US" altLang="zh-CN" sz="2800" b="1" dirty="0" smtClean="0"/>
              <a:t>32</a:t>
            </a:r>
            <a:r>
              <a:rPr lang="zh-CN" altLang="en-US" sz="2800" b="1" dirty="0" smtClean="0"/>
              <a:t>位浮点数的二进制存储格式为：</a:t>
            </a:r>
          </a:p>
          <a:p>
            <a:pPr eaLnBrk="1" hangingPunct="1"/>
            <a:r>
              <a:rPr lang="en-US" altLang="zh-CN" sz="2800" b="1" dirty="0" smtClean="0">
                <a:solidFill>
                  <a:schemeClr val="folHlink"/>
                </a:solidFill>
              </a:rPr>
              <a:t>0</a:t>
            </a:r>
            <a:r>
              <a:rPr lang="en-US" altLang="zh-CN" sz="2800" b="1" dirty="0" smtClean="0"/>
              <a:t>100 0001 1010 0100 1100 0000 0000 0000</a:t>
            </a:r>
          </a:p>
          <a:p>
            <a:pPr eaLnBrk="1" hangingPunct="1"/>
            <a:r>
              <a:rPr lang="en-US" altLang="zh-CN" sz="2800" b="1" dirty="0" smtClean="0"/>
              <a:t>              </a:t>
            </a:r>
            <a:r>
              <a:rPr lang="zh-CN" altLang="en-US" sz="2800" b="1" dirty="0" smtClean="0"/>
              <a:t>＝</a:t>
            </a:r>
            <a:r>
              <a:rPr lang="en-US" altLang="zh-CN" sz="2800" b="1" dirty="0" smtClean="0"/>
              <a:t>(41A4C000)16</a:t>
            </a:r>
          </a:p>
        </p:txBody>
      </p:sp>
      <p:sp>
        <p:nvSpPr>
          <p:cNvPr id="227333" name="Text Box 5"/>
          <p:cNvSpPr txBox="1">
            <a:spLocks noChangeArrowheads="1"/>
          </p:cNvSpPr>
          <p:nvPr/>
        </p:nvSpPr>
        <p:spPr bwMode="auto">
          <a:xfrm>
            <a:off x="0" y="188913"/>
            <a:ext cx="891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chemeClr val="folHlink"/>
                </a:solidFill>
                <a:latin typeface="Arial Unicode MS" panose="020B0604020202020204" pitchFamily="34" charset="-122"/>
              </a:rPr>
              <a:t>[</a:t>
            </a:r>
            <a:r>
              <a:rPr lang="zh-CN" altLang="en-US" sz="2800" b="1">
                <a:solidFill>
                  <a:schemeClr val="folHlink"/>
                </a:solidFill>
                <a:latin typeface="Arial Unicode MS" panose="020B0604020202020204" pitchFamily="34" charset="-122"/>
              </a:rPr>
              <a:t>例</a:t>
            </a:r>
            <a:r>
              <a:rPr lang="en-US" altLang="zh-CN" sz="2800" b="1">
                <a:solidFill>
                  <a:schemeClr val="folHlink"/>
                </a:solidFill>
                <a:latin typeface="Arial Unicode MS" panose="020B0604020202020204" pitchFamily="34" charset="-122"/>
              </a:rPr>
              <a:t>]</a:t>
            </a:r>
            <a:r>
              <a:rPr lang="zh-CN" altLang="en-US" sz="2800" b="1">
                <a:solidFill>
                  <a:schemeClr val="folHlink"/>
                </a:solidFill>
                <a:latin typeface="Arial Unicode MS" panose="020B0604020202020204" pitchFamily="34" charset="-122"/>
              </a:rPr>
              <a:t>：将十进制数</a:t>
            </a:r>
            <a:r>
              <a:rPr lang="en-US" altLang="zh-CN" sz="2800" b="1">
                <a:solidFill>
                  <a:schemeClr val="folHlink"/>
                </a:solidFill>
                <a:latin typeface="Arial Unicode MS" panose="020B0604020202020204" pitchFamily="34" charset="-122"/>
              </a:rPr>
              <a:t>20.59375</a:t>
            </a:r>
            <a:r>
              <a:rPr lang="zh-CN" altLang="en-US" sz="2800" b="1">
                <a:solidFill>
                  <a:schemeClr val="folHlink"/>
                </a:solidFill>
                <a:latin typeface="Arial Unicode MS" panose="020B0604020202020204" pitchFamily="34" charset="-122"/>
              </a:rPr>
              <a:t>转换成</a:t>
            </a:r>
            <a:r>
              <a:rPr lang="en-US" altLang="zh-CN" sz="2800" b="1"/>
              <a:t>IEEE754 </a:t>
            </a:r>
            <a:r>
              <a:rPr lang="zh-CN" altLang="en-US" sz="2800" b="1"/>
              <a:t>的</a:t>
            </a:r>
            <a:r>
              <a:rPr lang="en-US" altLang="zh-CN" sz="2800" b="1"/>
              <a:t>32</a:t>
            </a:r>
            <a:r>
              <a:rPr lang="zh-CN" altLang="en-US" sz="2800" b="1"/>
              <a:t>位标准</a:t>
            </a:r>
            <a:r>
              <a:rPr lang="zh-CN" altLang="en-US" sz="2800" b="1">
                <a:solidFill>
                  <a:schemeClr val="folHlink"/>
                </a:solidFill>
                <a:latin typeface="Arial Unicode MS" panose="020B0604020202020204" pitchFamily="34" charset="-122"/>
              </a:rPr>
              <a:t>浮点数的二进制格式来存储，并写出其</a:t>
            </a:r>
            <a:r>
              <a:rPr lang="en-US" altLang="zh-CN" sz="2800" b="1">
                <a:solidFill>
                  <a:schemeClr val="folHlink"/>
                </a:solidFill>
                <a:latin typeface="Arial Unicode MS" panose="020B0604020202020204" pitchFamily="34" charset="-122"/>
              </a:rPr>
              <a:t>16</a:t>
            </a:r>
            <a:r>
              <a:rPr lang="zh-CN" altLang="en-US" sz="2800" b="1">
                <a:solidFill>
                  <a:schemeClr val="folHlink"/>
                </a:solidFill>
                <a:latin typeface="Arial Unicode MS" panose="020B0604020202020204" pitchFamily="34" charset="-122"/>
              </a:rPr>
              <a:t>进制数。 </a:t>
            </a:r>
          </a:p>
        </p:txBody>
      </p:sp>
      <p:sp>
        <p:nvSpPr>
          <p:cNvPr id="227334" name="Line 6"/>
          <p:cNvSpPr>
            <a:spLocks noChangeShapeType="1"/>
          </p:cNvSpPr>
          <p:nvPr/>
        </p:nvSpPr>
        <p:spPr bwMode="auto">
          <a:xfrm>
            <a:off x="755650" y="6251575"/>
            <a:ext cx="1512888" cy="0"/>
          </a:xfrm>
          <a:prstGeom prst="line">
            <a:avLst/>
          </a:prstGeom>
          <a:noFill/>
          <a:ln w="41275">
            <a:solidFill>
              <a:srgbClr val="FFBF0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335" name="Line 7"/>
          <p:cNvSpPr>
            <a:spLocks noChangeShapeType="1"/>
          </p:cNvSpPr>
          <p:nvPr/>
        </p:nvSpPr>
        <p:spPr bwMode="auto">
          <a:xfrm flipV="1">
            <a:off x="2325688" y="6245225"/>
            <a:ext cx="4537075" cy="0"/>
          </a:xfrm>
          <a:prstGeom prst="line">
            <a:avLst/>
          </a:prstGeom>
          <a:noFill/>
          <a:ln w="412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7333"/>
                                        </p:tgtEl>
                                        <p:attrNameLst>
                                          <p:attrName>style.visibility</p:attrName>
                                        </p:attrNameLst>
                                      </p:cBhvr>
                                      <p:to>
                                        <p:strVal val="visible"/>
                                      </p:to>
                                    </p:set>
                                    <p:animEffect transition="in" filter="barn(outVertical)">
                                      <p:cBhvr>
                                        <p:cTn id="7" dur="500"/>
                                        <p:tgtEl>
                                          <p:spTgt spid="227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7332">
                                            <p:txEl>
                                              <p:pRg st="0" end="0"/>
                                            </p:txEl>
                                          </p:spTgt>
                                        </p:tgtEl>
                                        <p:attrNameLst>
                                          <p:attrName>style.visibility</p:attrName>
                                        </p:attrNameLst>
                                      </p:cBhvr>
                                      <p:to>
                                        <p:strVal val="visible"/>
                                      </p:to>
                                    </p:set>
                                    <p:animEffect transition="in" filter="dissolve">
                                      <p:cBhvr>
                                        <p:cTn id="12" dur="500"/>
                                        <p:tgtEl>
                                          <p:spTgt spid="2273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27332">
                                            <p:txEl>
                                              <p:pRg st="1" end="1"/>
                                            </p:txEl>
                                          </p:spTgt>
                                        </p:tgtEl>
                                        <p:attrNameLst>
                                          <p:attrName>style.visibility</p:attrName>
                                        </p:attrNameLst>
                                      </p:cBhvr>
                                      <p:to>
                                        <p:strVal val="visible"/>
                                      </p:to>
                                    </p:set>
                                    <p:animEffect transition="in" filter="wipe(down)">
                                      <p:cBhvr>
                                        <p:cTn id="17" dur="500"/>
                                        <p:tgtEl>
                                          <p:spTgt spid="22733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27332">
                                            <p:txEl>
                                              <p:pRg st="2" end="2"/>
                                            </p:txEl>
                                          </p:spTgt>
                                        </p:tgtEl>
                                        <p:attrNameLst>
                                          <p:attrName>style.visibility</p:attrName>
                                        </p:attrNameLst>
                                      </p:cBhvr>
                                      <p:to>
                                        <p:strVal val="visible"/>
                                      </p:to>
                                    </p:set>
                                    <p:animEffect transition="in" filter="dissolve">
                                      <p:cBhvr>
                                        <p:cTn id="22" dur="500"/>
                                        <p:tgtEl>
                                          <p:spTgt spid="22733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227332">
                                            <p:txEl>
                                              <p:pRg st="3" end="3"/>
                                            </p:txEl>
                                          </p:spTgt>
                                        </p:tgtEl>
                                        <p:attrNameLst>
                                          <p:attrName>style.visibility</p:attrName>
                                        </p:attrNameLst>
                                      </p:cBhvr>
                                      <p:to>
                                        <p:strVal val="visible"/>
                                      </p:to>
                                    </p:set>
                                    <p:anim calcmode="discrete" valueType="clr">
                                      <p:cBhvr override="childStyle">
                                        <p:cTn id="27" dur="80"/>
                                        <p:tgtEl>
                                          <p:spTgt spid="22733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27332">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227332">
                                            <p:txEl>
                                              <p:pRg st="3" end="3"/>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227332">
                                            <p:txEl>
                                              <p:pRg st="4" end="4"/>
                                            </p:txEl>
                                          </p:spTgt>
                                        </p:tgtEl>
                                        <p:attrNameLst>
                                          <p:attrName>style.visibility</p:attrName>
                                        </p:attrNameLst>
                                      </p:cBhvr>
                                      <p:to>
                                        <p:strVal val="visible"/>
                                      </p:to>
                                    </p:set>
                                    <p:animEffect transition="in" filter="dissolve">
                                      <p:cBhvr>
                                        <p:cTn id="34" dur="500"/>
                                        <p:tgtEl>
                                          <p:spTgt spid="227332">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27332">
                                            <p:txEl>
                                              <p:pRg st="5" end="5"/>
                                            </p:txEl>
                                          </p:spTgt>
                                        </p:tgtEl>
                                        <p:attrNameLst>
                                          <p:attrName>style.visibility</p:attrName>
                                        </p:attrNameLst>
                                      </p:cBhvr>
                                      <p:to>
                                        <p:strVal val="visible"/>
                                      </p:to>
                                    </p:set>
                                    <p:animEffect transition="in" filter="dissolve">
                                      <p:cBhvr>
                                        <p:cTn id="39" dur="500"/>
                                        <p:tgtEl>
                                          <p:spTgt spid="227332">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227332">
                                            <p:txEl>
                                              <p:pRg st="6" end="6"/>
                                            </p:txEl>
                                          </p:spTgt>
                                        </p:tgtEl>
                                        <p:attrNameLst>
                                          <p:attrName>style.visibility</p:attrName>
                                        </p:attrNameLst>
                                      </p:cBhvr>
                                      <p:to>
                                        <p:strVal val="visible"/>
                                      </p:to>
                                    </p:set>
                                    <p:animEffect transition="in" filter="dissolve">
                                      <p:cBhvr>
                                        <p:cTn id="44" dur="500"/>
                                        <p:tgtEl>
                                          <p:spTgt spid="227332">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227332">
                                            <p:txEl>
                                              <p:pRg st="7" end="7"/>
                                            </p:txEl>
                                          </p:spTgt>
                                        </p:tgtEl>
                                        <p:attrNameLst>
                                          <p:attrName>style.visibility</p:attrName>
                                        </p:attrNameLst>
                                      </p:cBhvr>
                                      <p:to>
                                        <p:strVal val="visible"/>
                                      </p:to>
                                    </p:set>
                                    <p:animEffect transition="in" filter="dissolve">
                                      <p:cBhvr>
                                        <p:cTn id="49" dur="500"/>
                                        <p:tgtEl>
                                          <p:spTgt spid="227332">
                                            <p:txEl>
                                              <p:pRg st="7" end="7"/>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7" presetClass="entr" presetSubtype="0" fill="hold" nodeType="clickEffect">
                                  <p:stCondLst>
                                    <p:cond delay="0"/>
                                  </p:stCondLst>
                                  <p:iterate type="lt">
                                    <p:tmPct val="50000"/>
                                  </p:iterate>
                                  <p:childTnLst>
                                    <p:set>
                                      <p:cBhvr>
                                        <p:cTn id="53" dur="1" fill="hold">
                                          <p:stCondLst>
                                            <p:cond delay="0"/>
                                          </p:stCondLst>
                                        </p:cTn>
                                        <p:tgtEl>
                                          <p:spTgt spid="227332">
                                            <p:txEl>
                                              <p:pRg st="8" end="8"/>
                                            </p:txEl>
                                          </p:spTgt>
                                        </p:tgtEl>
                                        <p:attrNameLst>
                                          <p:attrName>style.visibility</p:attrName>
                                        </p:attrNameLst>
                                      </p:cBhvr>
                                      <p:to>
                                        <p:strVal val="visible"/>
                                      </p:to>
                                    </p:set>
                                    <p:anim calcmode="discrete" valueType="clr">
                                      <p:cBhvr override="childStyle">
                                        <p:cTn id="54" dur="80"/>
                                        <p:tgtEl>
                                          <p:spTgt spid="227332">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227332">
                                            <p:txEl>
                                              <p:pRg st="8" end="8"/>
                                            </p:txEl>
                                          </p:spTgt>
                                        </p:tgtEl>
                                        <p:attrNameLst>
                                          <p:attrName>fillcolor</p:attrName>
                                        </p:attrNameLst>
                                      </p:cBhvr>
                                      <p:tavLst>
                                        <p:tav tm="0">
                                          <p:val>
                                            <p:clrVal>
                                              <a:schemeClr val="accent2"/>
                                            </p:clrVal>
                                          </p:val>
                                        </p:tav>
                                        <p:tav tm="50000">
                                          <p:val>
                                            <p:clrVal>
                                              <a:schemeClr val="hlink"/>
                                            </p:clrVal>
                                          </p:val>
                                        </p:tav>
                                      </p:tavLst>
                                    </p:anim>
                                    <p:set>
                                      <p:cBhvr>
                                        <p:cTn id="56" dur="80"/>
                                        <p:tgtEl>
                                          <p:spTgt spid="227332">
                                            <p:txEl>
                                              <p:pRg st="8" end="8"/>
                                            </p:txEl>
                                          </p:spTgt>
                                        </p:tgtEl>
                                        <p:attrNameLst>
                                          <p:attrName>fill.type</p:attrName>
                                        </p:attrNameLst>
                                      </p:cBhvr>
                                      <p:to>
                                        <p:strVal val="solid"/>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7" presetClass="entr" presetSubtype="0" fill="hold" nodeType="clickEffect">
                                  <p:stCondLst>
                                    <p:cond delay="0"/>
                                  </p:stCondLst>
                                  <p:iterate type="lt">
                                    <p:tmPct val="50000"/>
                                  </p:iterate>
                                  <p:childTnLst>
                                    <p:set>
                                      <p:cBhvr>
                                        <p:cTn id="60" dur="1" fill="hold">
                                          <p:stCondLst>
                                            <p:cond delay="0"/>
                                          </p:stCondLst>
                                        </p:cTn>
                                        <p:tgtEl>
                                          <p:spTgt spid="227332">
                                            <p:txEl>
                                              <p:pRg st="9" end="9"/>
                                            </p:txEl>
                                          </p:spTgt>
                                        </p:tgtEl>
                                        <p:attrNameLst>
                                          <p:attrName>style.visibility</p:attrName>
                                        </p:attrNameLst>
                                      </p:cBhvr>
                                      <p:to>
                                        <p:strVal val="visible"/>
                                      </p:to>
                                    </p:set>
                                    <p:anim calcmode="discrete" valueType="clr">
                                      <p:cBhvr override="childStyle">
                                        <p:cTn id="61" dur="80"/>
                                        <p:tgtEl>
                                          <p:spTgt spid="227332">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227332">
                                            <p:txEl>
                                              <p:pRg st="9" end="9"/>
                                            </p:txEl>
                                          </p:spTgt>
                                        </p:tgtEl>
                                        <p:attrNameLst>
                                          <p:attrName>fillcolor</p:attrName>
                                        </p:attrNameLst>
                                      </p:cBhvr>
                                      <p:tavLst>
                                        <p:tav tm="0">
                                          <p:val>
                                            <p:clrVal>
                                              <a:schemeClr val="accent2"/>
                                            </p:clrVal>
                                          </p:val>
                                        </p:tav>
                                        <p:tav tm="50000">
                                          <p:val>
                                            <p:clrVal>
                                              <a:schemeClr val="hlink"/>
                                            </p:clrVal>
                                          </p:val>
                                        </p:tav>
                                      </p:tavLst>
                                    </p:anim>
                                    <p:set>
                                      <p:cBhvr>
                                        <p:cTn id="63" dur="80"/>
                                        <p:tgtEl>
                                          <p:spTgt spid="227332">
                                            <p:txEl>
                                              <p:pRg st="9" end="9"/>
                                            </p:txEl>
                                          </p:spTgt>
                                        </p:tgtEl>
                                        <p:attrNameLst>
                                          <p:attrName>fill.type</p:attrName>
                                        </p:attrNameLst>
                                      </p:cBhvr>
                                      <p:to>
                                        <p:strVal val="solid"/>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27334"/>
                                        </p:tgtEl>
                                        <p:attrNameLst>
                                          <p:attrName>style.visibility</p:attrName>
                                        </p:attrNameLst>
                                      </p:cBhvr>
                                      <p:to>
                                        <p:strVal val="visible"/>
                                      </p:to>
                                    </p:set>
                                    <p:animEffect transition="in" filter="wipe(left)">
                                      <p:cBhvr>
                                        <p:cTn id="68" dur="500"/>
                                        <p:tgtEl>
                                          <p:spTgt spid="227334"/>
                                        </p:tgtEl>
                                      </p:cBhvr>
                                    </p:animEffect>
                                  </p:childTnLst>
                                </p:cTn>
                              </p:par>
                              <p:par>
                                <p:cTn id="69" presetID="22" presetClass="entr" presetSubtype="8" fill="hold" nodeType="withEffect">
                                  <p:stCondLst>
                                    <p:cond delay="0"/>
                                  </p:stCondLst>
                                  <p:childTnLst>
                                    <p:set>
                                      <p:cBhvr>
                                        <p:cTn id="70" dur="1" fill="hold">
                                          <p:stCondLst>
                                            <p:cond delay="0"/>
                                          </p:stCondLst>
                                        </p:cTn>
                                        <p:tgtEl>
                                          <p:spTgt spid="227335"/>
                                        </p:tgtEl>
                                        <p:attrNameLst>
                                          <p:attrName>style.visibility</p:attrName>
                                        </p:attrNameLst>
                                      </p:cBhvr>
                                      <p:to>
                                        <p:strVal val="visible"/>
                                      </p:to>
                                    </p:set>
                                    <p:animEffect transition="in" filter="wipe(left)">
                                      <p:cBhvr>
                                        <p:cTn id="71" dur="500"/>
                                        <p:tgtEl>
                                          <p:spTgt spid="22733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227332">
                                            <p:txEl>
                                              <p:pRg st="10" end="10"/>
                                            </p:txEl>
                                          </p:spTgt>
                                        </p:tgtEl>
                                        <p:attrNameLst>
                                          <p:attrName>style.visibility</p:attrName>
                                        </p:attrNameLst>
                                      </p:cBhvr>
                                      <p:to>
                                        <p:strVal val="visible"/>
                                      </p:to>
                                    </p:set>
                                    <p:animEffect transition="in" filter="dissolve">
                                      <p:cBhvr>
                                        <p:cTn id="76" dur="500"/>
                                        <p:tgtEl>
                                          <p:spTgt spid="2273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706090"/>
          </a:xfrm>
        </p:spPr>
        <p:txBody>
          <a:bodyPr/>
          <a:lstStyle/>
          <a:p>
            <a:r>
              <a:rPr lang="zh-CN" altLang="en-US" sz="3600" dirty="0" smtClean="0">
                <a:solidFill>
                  <a:schemeClr val="tx1"/>
                </a:solidFill>
              </a:rPr>
              <a:t>练习</a:t>
            </a:r>
            <a:r>
              <a:rPr lang="en-US" altLang="zh-CN" sz="3600" dirty="0" smtClean="0">
                <a:solidFill>
                  <a:schemeClr val="tx1"/>
                </a:solidFill>
              </a:rPr>
              <a:t>1——</a:t>
            </a:r>
            <a:r>
              <a:rPr lang="zh-CN" altLang="zh-CN" sz="3600" dirty="0" smtClean="0">
                <a:solidFill>
                  <a:schemeClr val="tx1"/>
                </a:solidFill>
              </a:rPr>
              <a:t>浮点数转换</a:t>
            </a:r>
            <a:endParaRPr lang="zh-CN" altLang="en-US" sz="3600" dirty="0">
              <a:solidFill>
                <a:schemeClr val="tx1"/>
              </a:solidFill>
            </a:endParaRPr>
          </a:p>
        </p:txBody>
      </p:sp>
      <p:sp>
        <p:nvSpPr>
          <p:cNvPr id="6" name="矩形 5"/>
          <p:cNvSpPr/>
          <p:nvPr/>
        </p:nvSpPr>
        <p:spPr>
          <a:xfrm>
            <a:off x="323528" y="1052736"/>
            <a:ext cx="8712968" cy="954107"/>
          </a:xfrm>
          <a:prstGeom prst="rect">
            <a:avLst/>
          </a:prstGeom>
        </p:spPr>
        <p:txBody>
          <a:bodyPr wrap="square">
            <a:spAutoFit/>
          </a:bodyPr>
          <a:lstStyle/>
          <a:p>
            <a:r>
              <a:rPr lang="en-US" altLang="zh-CN" sz="2800" dirty="0">
                <a:latin typeface="+mn-lt"/>
                <a:ea typeface="+mn-ea"/>
              </a:rPr>
              <a:t>754</a:t>
            </a:r>
            <a:r>
              <a:rPr lang="zh-CN" altLang="en-US" sz="2800" dirty="0" smtClean="0">
                <a:latin typeface="+mn-lt"/>
                <a:ea typeface="+mn-ea"/>
              </a:rPr>
              <a:t>标准单精度</a:t>
            </a:r>
            <a:r>
              <a:rPr lang="zh-CN" altLang="en-US" sz="2800" dirty="0">
                <a:latin typeface="+mn-lt"/>
                <a:ea typeface="+mn-ea"/>
              </a:rPr>
              <a:t>浮点数</a:t>
            </a:r>
            <a:r>
              <a:rPr lang="zh-CN" altLang="en-US" sz="2800" dirty="0" smtClean="0">
                <a:latin typeface="+mn-lt"/>
                <a:ea typeface="+mn-ea"/>
              </a:rPr>
              <a:t>的值</a:t>
            </a:r>
            <a:r>
              <a:rPr lang="zh-CN" altLang="en-US" sz="2800" dirty="0">
                <a:latin typeface="+mn-lt"/>
                <a:ea typeface="+mn-ea"/>
              </a:rPr>
              <a:t>为，</a:t>
            </a:r>
            <a:r>
              <a:rPr lang="en-US" altLang="zh-CN" sz="2800" dirty="0">
                <a:latin typeface="+mn-lt"/>
                <a:ea typeface="+mn-ea"/>
              </a:rPr>
              <a:t>C0A00000 </a:t>
            </a:r>
            <a:r>
              <a:rPr lang="zh-CN" altLang="en-US" sz="2800" dirty="0">
                <a:latin typeface="+mn-lt"/>
                <a:ea typeface="+mn-ea"/>
              </a:rPr>
              <a:t>，请写出其十进制浮点数的值。</a:t>
            </a:r>
          </a:p>
        </p:txBody>
      </p:sp>
      <p:sp>
        <p:nvSpPr>
          <p:cNvPr id="7" name="矩形 6"/>
          <p:cNvSpPr/>
          <p:nvPr/>
        </p:nvSpPr>
        <p:spPr>
          <a:xfrm>
            <a:off x="457200" y="2251549"/>
            <a:ext cx="8579296" cy="4401205"/>
          </a:xfrm>
          <a:prstGeom prst="rect">
            <a:avLst/>
          </a:prstGeom>
        </p:spPr>
        <p:txBody>
          <a:bodyPr wrap="square">
            <a:spAutoFit/>
          </a:bodyPr>
          <a:lstStyle/>
          <a:p>
            <a:r>
              <a:rPr lang="zh-CN" altLang="en-US" sz="2800" dirty="0">
                <a:latin typeface="宋体" panose="02010600030101010101" pitchFamily="2" charset="-122"/>
              </a:rPr>
              <a:t>先写成</a:t>
            </a:r>
            <a:r>
              <a:rPr lang="zh-CN" altLang="en-US" sz="2800" dirty="0" smtClean="0">
                <a:latin typeface="宋体" panose="02010600030101010101" pitchFamily="2" charset="-122"/>
              </a:rPr>
              <a:t>二进制：</a:t>
            </a:r>
            <a:endParaRPr lang="en-US" altLang="zh-CN" sz="2800" dirty="0" smtClean="0">
              <a:latin typeface="宋体" panose="02010600030101010101" pitchFamily="2" charset="-122"/>
            </a:endParaRPr>
          </a:p>
          <a:p>
            <a:r>
              <a:rPr lang="en-US" altLang="zh-CN" sz="2800" dirty="0" smtClean="0">
                <a:latin typeface="宋体" panose="02010600030101010101" pitchFamily="2" charset="-122"/>
              </a:rPr>
              <a:t>=1100 </a:t>
            </a:r>
            <a:r>
              <a:rPr lang="en-US" altLang="zh-CN" sz="2800" dirty="0">
                <a:latin typeface="宋体" panose="02010600030101010101" pitchFamily="2" charset="-122"/>
              </a:rPr>
              <a:t>0000 1  </a:t>
            </a:r>
            <a:r>
              <a:rPr lang="en-US" altLang="zh-CN" sz="2800" dirty="0" smtClean="0">
                <a:latin typeface="宋体" panose="02010600030101010101" pitchFamily="2" charset="-122"/>
              </a:rPr>
              <a:t>010 </a:t>
            </a:r>
            <a:r>
              <a:rPr lang="en-US" altLang="zh-CN" sz="2800" dirty="0">
                <a:latin typeface="宋体" panose="02010600030101010101" pitchFamily="2" charset="-122"/>
              </a:rPr>
              <a:t>0000 0000 0000 0000 0000</a:t>
            </a:r>
          </a:p>
          <a:p>
            <a:r>
              <a:rPr lang="zh-CN" altLang="en-US" sz="2800" dirty="0">
                <a:latin typeface="宋体" panose="02010600030101010101" pitchFamily="2" charset="-122"/>
              </a:rPr>
              <a:t>数</a:t>
            </a:r>
            <a:r>
              <a:rPr lang="zh-CN" altLang="en-US" sz="2800" dirty="0" smtClean="0">
                <a:latin typeface="宋体" panose="02010600030101010101" pitchFamily="2" charset="-122"/>
              </a:rPr>
              <a:t>符：</a:t>
            </a:r>
            <a:r>
              <a:rPr lang="en-US" altLang="zh-CN" sz="2800" dirty="0" smtClean="0">
                <a:latin typeface="宋体" panose="02010600030101010101" pitchFamily="2" charset="-122"/>
              </a:rPr>
              <a:t>S=1</a:t>
            </a:r>
            <a:r>
              <a:rPr lang="zh-CN" altLang="en-US" sz="2800" dirty="0">
                <a:latin typeface="宋体" panose="02010600030101010101" pitchFamily="2" charset="-122"/>
              </a:rPr>
              <a:t>，负数</a:t>
            </a:r>
            <a:r>
              <a:rPr lang="zh-CN" altLang="en-US" sz="2800" dirty="0" smtClean="0">
                <a:latin typeface="宋体" panose="02010600030101010101" pitchFamily="2" charset="-122"/>
              </a:rPr>
              <a:t>。</a:t>
            </a:r>
            <a:endParaRPr lang="en-US" altLang="zh-CN" sz="2800" dirty="0" smtClean="0">
              <a:latin typeface="宋体" panose="02010600030101010101" pitchFamily="2" charset="-122"/>
            </a:endParaRPr>
          </a:p>
          <a:p>
            <a:r>
              <a:rPr lang="zh-CN" altLang="en-US" sz="2800" dirty="0" smtClean="0">
                <a:latin typeface="宋体" panose="02010600030101010101" pitchFamily="2" charset="-122"/>
              </a:rPr>
              <a:t>阶</a:t>
            </a:r>
            <a:r>
              <a:rPr lang="zh-CN" altLang="en-US" sz="2800" dirty="0">
                <a:latin typeface="宋体" panose="02010600030101010101" pitchFamily="2" charset="-122"/>
              </a:rPr>
              <a:t>码字段值</a:t>
            </a:r>
            <a:r>
              <a:rPr lang="en-US" altLang="zh-CN" sz="2800" dirty="0">
                <a:latin typeface="宋体" panose="02010600030101010101" pitchFamily="2" charset="-122"/>
              </a:rPr>
              <a:t>E</a:t>
            </a:r>
            <a:r>
              <a:rPr lang="zh-CN" altLang="en-US" sz="2800" dirty="0">
                <a:latin typeface="宋体" panose="02010600030101010101" pitchFamily="2" charset="-122"/>
              </a:rPr>
              <a:t>为 </a:t>
            </a:r>
            <a:r>
              <a:rPr lang="en-US" altLang="zh-CN" sz="2800" dirty="0">
                <a:latin typeface="宋体" panose="02010600030101010101" pitchFamily="2" charset="-122"/>
              </a:rPr>
              <a:t>100 0000 1 </a:t>
            </a:r>
            <a:r>
              <a:rPr lang="zh-CN" altLang="en-US" sz="2800" dirty="0">
                <a:latin typeface="宋体" panose="02010600030101010101" pitchFamily="2" charset="-122"/>
              </a:rPr>
              <a:t>，十进制为</a:t>
            </a:r>
            <a:r>
              <a:rPr lang="en-US" altLang="zh-CN" sz="2800" dirty="0">
                <a:latin typeface="宋体" panose="02010600030101010101" pitchFamily="2" charset="-122"/>
              </a:rPr>
              <a:t>129</a:t>
            </a:r>
            <a:r>
              <a:rPr lang="zh-CN" altLang="en-US" sz="2800" dirty="0" smtClean="0">
                <a:latin typeface="宋体" panose="02010600030101010101" pitchFamily="2" charset="-122"/>
              </a:rPr>
              <a:t>，阶</a:t>
            </a:r>
            <a:r>
              <a:rPr lang="zh-CN" altLang="en-US" sz="2800" dirty="0">
                <a:latin typeface="宋体" panose="02010600030101010101" pitchFamily="2" charset="-122"/>
              </a:rPr>
              <a:t>码的原码</a:t>
            </a:r>
            <a:r>
              <a:rPr lang="zh-CN" altLang="en-US" sz="2800" dirty="0" smtClean="0">
                <a:latin typeface="宋体" panose="02010600030101010101" pitchFamily="2" charset="-122"/>
              </a:rPr>
              <a:t>为：</a:t>
            </a:r>
            <a:endParaRPr lang="en-US" altLang="zh-CN" sz="2800" dirty="0" smtClean="0">
              <a:latin typeface="宋体" panose="02010600030101010101" pitchFamily="2" charset="-122"/>
            </a:endParaRPr>
          </a:p>
          <a:p>
            <a:r>
              <a:rPr lang="en-US" altLang="zh-CN" sz="2800" dirty="0" smtClean="0">
                <a:latin typeface="宋体" panose="02010600030101010101" pitchFamily="2" charset="-122"/>
              </a:rPr>
              <a:t>129-127=2</a:t>
            </a:r>
          </a:p>
          <a:p>
            <a:r>
              <a:rPr lang="zh-CN" altLang="en-US" sz="2800" dirty="0" smtClean="0">
                <a:latin typeface="宋体" panose="02010600030101010101" pitchFamily="2" charset="-122"/>
              </a:rPr>
              <a:t>尾数原码</a:t>
            </a:r>
            <a:r>
              <a:rPr lang="en-US" altLang="zh-CN" sz="2800" dirty="0" smtClean="0">
                <a:latin typeface="宋体" panose="02010600030101010101" pitchFamily="2" charset="-122"/>
              </a:rPr>
              <a:t>010 </a:t>
            </a:r>
            <a:r>
              <a:rPr lang="en-US" altLang="zh-CN" sz="2800" dirty="0">
                <a:latin typeface="宋体" panose="02010600030101010101" pitchFamily="2" charset="-122"/>
              </a:rPr>
              <a:t>0000 0000 0000 0000 0000</a:t>
            </a:r>
            <a:r>
              <a:rPr lang="zh-CN" altLang="en-US" sz="2800" dirty="0">
                <a:latin typeface="宋体" panose="02010600030101010101" pitchFamily="2" charset="-122"/>
              </a:rPr>
              <a:t>，十进制为</a:t>
            </a:r>
            <a:r>
              <a:rPr lang="en-US" altLang="zh-CN" sz="2800" dirty="0">
                <a:latin typeface="宋体" panose="02010600030101010101" pitchFamily="2" charset="-122"/>
              </a:rPr>
              <a:t>0.25</a:t>
            </a:r>
            <a:r>
              <a:rPr lang="zh-CN" altLang="en-US" sz="2800" dirty="0" smtClean="0">
                <a:latin typeface="宋体" panose="02010600030101010101" pitchFamily="2" charset="-122"/>
              </a:rPr>
              <a:t>，实际</a:t>
            </a:r>
            <a:r>
              <a:rPr lang="zh-CN" altLang="en-US" sz="2800" dirty="0">
                <a:latin typeface="宋体" panose="02010600030101010101" pitchFamily="2" charset="-122"/>
              </a:rPr>
              <a:t>的值</a:t>
            </a:r>
            <a:r>
              <a:rPr lang="zh-CN" altLang="en-US" sz="2800" dirty="0" smtClean="0">
                <a:latin typeface="宋体" panose="02010600030101010101" pitchFamily="2" charset="-122"/>
              </a:rPr>
              <a:t>为：</a:t>
            </a:r>
            <a:endParaRPr lang="en-US" altLang="zh-CN" sz="2800" dirty="0" smtClean="0">
              <a:latin typeface="宋体" panose="02010600030101010101" pitchFamily="2" charset="-122"/>
            </a:endParaRPr>
          </a:p>
          <a:p>
            <a:r>
              <a:rPr lang="en-US" altLang="zh-CN" sz="2800" dirty="0" smtClean="0">
                <a:latin typeface="宋体" panose="02010600030101010101" pitchFamily="2" charset="-122"/>
              </a:rPr>
              <a:t>1+M=1.25</a:t>
            </a:r>
          </a:p>
          <a:p>
            <a:r>
              <a:rPr lang="en-US" altLang="zh-CN" sz="2800" dirty="0" smtClean="0">
                <a:solidFill>
                  <a:srgbClr val="FFFF00"/>
                </a:solidFill>
                <a:effectLst>
                  <a:outerShdw blurRad="38100" dist="38100" dir="2700000" algn="tl">
                    <a:srgbClr val="000000"/>
                  </a:outerShdw>
                </a:effectLst>
                <a:ea typeface="黑体" pitchFamily="2" charset="-122"/>
              </a:rPr>
              <a:t>F</a:t>
            </a:r>
            <a:r>
              <a:rPr lang="zh-CN" altLang="en-US" sz="2800" baseline="-25000" dirty="0">
                <a:solidFill>
                  <a:srgbClr val="FFFF00"/>
                </a:solidFill>
                <a:effectLst>
                  <a:outerShdw blurRad="38100" dist="38100" dir="2700000" algn="tl">
                    <a:srgbClr val="000000"/>
                  </a:outerShdw>
                </a:effectLst>
                <a:ea typeface="黑体" pitchFamily="2" charset="-122"/>
              </a:rPr>
              <a:t>真</a:t>
            </a:r>
            <a:r>
              <a:rPr lang="en-US" altLang="zh-CN" sz="2800" dirty="0">
                <a:solidFill>
                  <a:srgbClr val="FFFF00"/>
                </a:solidFill>
                <a:effectLst>
                  <a:outerShdw blurRad="38100" dist="38100" dir="2700000" algn="tl">
                    <a:srgbClr val="000000"/>
                  </a:outerShdw>
                </a:effectLst>
                <a:ea typeface="黑体" pitchFamily="2" charset="-122"/>
              </a:rPr>
              <a:t>=(-1)</a:t>
            </a:r>
            <a:r>
              <a:rPr lang="en-US" altLang="zh-CN" sz="2800" baseline="30000" dirty="0">
                <a:solidFill>
                  <a:srgbClr val="FFFF00"/>
                </a:solidFill>
                <a:effectLst>
                  <a:outerShdw blurRad="38100" dist="38100" dir="2700000" algn="tl">
                    <a:srgbClr val="000000"/>
                  </a:outerShdw>
                </a:effectLst>
                <a:ea typeface="黑体" pitchFamily="2" charset="-122"/>
              </a:rPr>
              <a:t>S</a:t>
            </a:r>
            <a:r>
              <a:rPr lang="en-US" altLang="zh-CN" sz="2800" dirty="0">
                <a:solidFill>
                  <a:srgbClr val="FFFF00"/>
                </a:solidFill>
                <a:effectLst>
                  <a:outerShdw blurRad="38100" dist="38100" dir="2700000" algn="tl">
                    <a:srgbClr val="000000"/>
                  </a:outerShdw>
                </a:effectLst>
                <a:ea typeface="黑体" pitchFamily="2" charset="-122"/>
              </a:rPr>
              <a:t>×(1+M)×2</a:t>
            </a:r>
            <a:r>
              <a:rPr lang="en-US" altLang="zh-CN" sz="2800" baseline="30000" dirty="0">
                <a:solidFill>
                  <a:srgbClr val="FFFF00"/>
                </a:solidFill>
                <a:effectLst>
                  <a:outerShdw blurRad="38100" dist="38100" dir="2700000" algn="tl">
                    <a:srgbClr val="000000"/>
                  </a:outerShdw>
                </a:effectLst>
                <a:ea typeface="黑体" pitchFamily="2" charset="-122"/>
              </a:rPr>
              <a:t>E-127</a:t>
            </a:r>
            <a:r>
              <a:rPr lang="en-US" altLang="zh-CN" sz="2800" dirty="0">
                <a:solidFill>
                  <a:srgbClr val="FFFF00"/>
                </a:solidFill>
                <a:effectLst>
                  <a:outerShdw blurRad="38100" dist="38100" dir="2700000" algn="tl">
                    <a:srgbClr val="000000"/>
                  </a:outerShdw>
                </a:effectLst>
                <a:ea typeface="黑体"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a:t>
            </a:r>
            <a:r>
              <a:rPr lang="en-US" altLang="zh-CN" sz="2800" dirty="0">
                <a:latin typeface="宋体" panose="02010600030101010101" pitchFamily="2" charset="-122"/>
              </a:rPr>
              <a:t>1.25</a:t>
            </a:r>
            <a:r>
              <a:rPr lang="zh-CN" altLang="en-US" sz="2800" dirty="0">
                <a:latin typeface="宋体" panose="02010600030101010101" pitchFamily="2" charset="-122"/>
              </a:rPr>
              <a:t>）*</a:t>
            </a:r>
            <a:r>
              <a:rPr lang="en-US" altLang="zh-CN" sz="2800" dirty="0">
                <a:latin typeface="宋体" panose="02010600030101010101" pitchFamily="2" charset="-122"/>
              </a:rPr>
              <a:t>2</a:t>
            </a:r>
            <a:r>
              <a:rPr lang="en-US" altLang="zh-CN" sz="2800" baseline="30000" dirty="0">
                <a:latin typeface="宋体" panose="02010600030101010101" pitchFamily="2" charset="-122"/>
              </a:rPr>
              <a:t>2</a:t>
            </a:r>
            <a:r>
              <a:rPr lang="en-US" altLang="zh-CN" sz="2800" dirty="0">
                <a:latin typeface="宋体" panose="02010600030101010101" pitchFamily="2" charset="-122"/>
              </a:rPr>
              <a:t>=-5.0</a:t>
            </a:r>
          </a:p>
        </p:txBody>
      </p:sp>
    </p:spTree>
    <p:extLst>
      <p:ext uri="{BB962C8B-B14F-4D97-AF65-F5344CB8AC3E}">
        <p14:creationId xmlns:p14="http://schemas.microsoft.com/office/powerpoint/2010/main" val="2290224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lstStyle/>
          <a:p>
            <a:r>
              <a:rPr lang="zh-CN" altLang="en-US" sz="3600" dirty="0" smtClean="0">
                <a:solidFill>
                  <a:schemeClr val="tx1"/>
                </a:solidFill>
              </a:rPr>
              <a:t>练习</a:t>
            </a:r>
            <a:r>
              <a:rPr lang="en-US" altLang="zh-CN" sz="3600" dirty="0" smtClean="0">
                <a:solidFill>
                  <a:schemeClr val="tx1"/>
                </a:solidFill>
              </a:rPr>
              <a:t>2——</a:t>
            </a:r>
            <a:r>
              <a:rPr lang="zh-CN" altLang="zh-CN" sz="3600" dirty="0" smtClean="0">
                <a:solidFill>
                  <a:schemeClr val="tx1"/>
                </a:solidFill>
              </a:rPr>
              <a:t>浮点数转换</a:t>
            </a:r>
            <a:endParaRPr lang="zh-CN" altLang="en-US" sz="3600" dirty="0">
              <a:solidFill>
                <a:schemeClr val="tx1"/>
              </a:solidFill>
            </a:endParaRPr>
          </a:p>
        </p:txBody>
      </p:sp>
      <p:sp>
        <p:nvSpPr>
          <p:cNvPr id="3" name="内容占位符 2"/>
          <p:cNvSpPr>
            <a:spLocks noGrp="1"/>
          </p:cNvSpPr>
          <p:nvPr>
            <p:ph idx="1"/>
          </p:nvPr>
        </p:nvSpPr>
        <p:spPr>
          <a:xfrm>
            <a:off x="395536" y="980728"/>
            <a:ext cx="8424936" cy="436910"/>
          </a:xfrm>
        </p:spPr>
        <p:txBody>
          <a:bodyPr/>
          <a:lstStyle/>
          <a:p>
            <a:pPr marL="0" indent="0" eaLnBrk="1" hangingPunct="1">
              <a:buNone/>
            </a:pPr>
            <a:r>
              <a:rPr lang="en-US" altLang="zh-CN" sz="2800" dirty="0" smtClean="0"/>
              <a:t>3.3  </a:t>
            </a:r>
            <a:r>
              <a:rPr lang="en-US" altLang="zh-CN" sz="2800" dirty="0">
                <a:sym typeface="Wingdings" panose="05000000000000000000" pitchFamily="2" charset="2"/>
              </a:rPr>
              <a:t> IEEE 754 float</a:t>
            </a:r>
          </a:p>
          <a:p>
            <a:pPr marL="0" indent="0" eaLnBrk="1" hangingPunct="1">
              <a:buNone/>
            </a:pPr>
            <a:r>
              <a:rPr lang="zh-CN" altLang="en-US" sz="2800" dirty="0" smtClean="0">
                <a:sym typeface="Wingdings" panose="05000000000000000000" pitchFamily="2" charset="2"/>
              </a:rPr>
              <a:t>    </a:t>
            </a:r>
          </a:p>
          <a:p>
            <a:pPr eaLnBrk="1" hangingPunct="1">
              <a:buNone/>
            </a:pPr>
            <a:r>
              <a:rPr lang="zh-CN" altLang="en-US" sz="2800" dirty="0" smtClean="0">
                <a:solidFill>
                  <a:srgbClr val="FF6600"/>
                </a:solidFill>
                <a:sym typeface="Wingdings" panose="05000000000000000000" pitchFamily="2" charset="2"/>
              </a:rPr>
              <a:t>     </a:t>
            </a:r>
            <a:endParaRPr lang="zh-CN" altLang="en-US" sz="2800" dirty="0">
              <a:solidFill>
                <a:srgbClr val="FF0000"/>
              </a:solidFill>
            </a:endParaRPr>
          </a:p>
        </p:txBody>
      </p:sp>
      <p:pic>
        <p:nvPicPr>
          <p:cNvPr id="12" name="图片 11"/>
          <p:cNvPicPr>
            <a:picLocks noChangeAspect="1"/>
          </p:cNvPicPr>
          <p:nvPr/>
        </p:nvPicPr>
        <p:blipFill>
          <a:blip r:embed="rId3"/>
          <a:stretch>
            <a:fillRect/>
          </a:stretch>
        </p:blipFill>
        <p:spPr>
          <a:xfrm>
            <a:off x="601086" y="5028885"/>
            <a:ext cx="8085714" cy="1752381"/>
          </a:xfrm>
          <a:prstGeom prst="rect">
            <a:avLst/>
          </a:prstGeom>
        </p:spPr>
      </p:pic>
      <p:sp>
        <p:nvSpPr>
          <p:cNvPr id="13" name="矩形 12"/>
          <p:cNvSpPr/>
          <p:nvPr/>
        </p:nvSpPr>
        <p:spPr>
          <a:xfrm>
            <a:off x="462307" y="1417638"/>
            <a:ext cx="8363272" cy="3539430"/>
          </a:xfrm>
          <a:prstGeom prst="rect">
            <a:avLst/>
          </a:prstGeom>
        </p:spPr>
        <p:txBody>
          <a:bodyPr wrap="square">
            <a:spAutoFit/>
          </a:bodyPr>
          <a:lstStyle/>
          <a:p>
            <a:pPr marL="0" indent="0" eaLnBrk="1" hangingPunct="1">
              <a:buNone/>
            </a:pPr>
            <a:r>
              <a:rPr lang="zh-CN" altLang="en-US" sz="2800" b="1" dirty="0">
                <a:latin typeface="+mn-ea"/>
                <a:ea typeface="+mn-ea"/>
                <a:sym typeface="Wingdings" panose="05000000000000000000" pitchFamily="2" charset="2"/>
              </a:rPr>
              <a:t>十进制转换</a:t>
            </a:r>
            <a:r>
              <a:rPr lang="zh-CN" altLang="en-US" sz="2800" b="1" dirty="0" smtClean="0">
                <a:latin typeface="+mn-ea"/>
                <a:ea typeface="+mn-ea"/>
                <a:sym typeface="Wingdings" panose="05000000000000000000" pitchFamily="2" charset="2"/>
              </a:rPr>
              <a:t>二进制</a:t>
            </a:r>
            <a:endParaRPr lang="en-US" altLang="zh-CN" sz="2800" b="1" dirty="0" smtClean="0">
              <a:latin typeface="+mn-ea"/>
              <a:ea typeface="+mn-ea"/>
              <a:sym typeface="Wingdings" panose="05000000000000000000" pitchFamily="2" charset="2"/>
            </a:endParaRPr>
          </a:p>
          <a:p>
            <a:pPr marL="0" indent="0" eaLnBrk="1" hangingPunct="1">
              <a:buNone/>
            </a:pPr>
            <a:r>
              <a:rPr lang="en-US" altLang="zh-CN" sz="2800" b="1" dirty="0" smtClean="0">
                <a:latin typeface="+mn-ea"/>
                <a:ea typeface="+mn-ea"/>
                <a:sym typeface="Wingdings" panose="05000000000000000000" pitchFamily="2" charset="2"/>
              </a:rPr>
              <a:t>3.3</a:t>
            </a:r>
            <a:r>
              <a:rPr lang="en-US" altLang="zh-CN" sz="2800" b="1" baseline="-25000" dirty="0" smtClean="0">
                <a:latin typeface="+mn-ea"/>
                <a:ea typeface="+mn-ea"/>
                <a:sym typeface="Wingdings" panose="05000000000000000000" pitchFamily="2" charset="2"/>
              </a:rPr>
              <a:t>10</a:t>
            </a:r>
            <a:r>
              <a:rPr lang="en-US" altLang="zh-CN" sz="2800" b="1" dirty="0" smtClean="0">
                <a:latin typeface="+mn-ea"/>
                <a:ea typeface="+mn-ea"/>
                <a:sym typeface="Wingdings" panose="05000000000000000000" pitchFamily="2" charset="2"/>
              </a:rPr>
              <a:t>=11.01</a:t>
            </a:r>
            <a:r>
              <a:rPr lang="en-US" altLang="zh-CN" sz="2800" b="1" dirty="0" smtClean="0">
                <a:solidFill>
                  <a:srgbClr val="FFFF00"/>
                </a:solidFill>
                <a:latin typeface="+mn-ea"/>
                <a:ea typeface="+mn-ea"/>
                <a:sym typeface="Wingdings" panose="05000000000000000000" pitchFamily="2" charset="2"/>
              </a:rPr>
              <a:t>0011</a:t>
            </a:r>
            <a:r>
              <a:rPr lang="en-US" altLang="zh-CN" sz="2800" b="1" dirty="0" smtClean="0">
                <a:latin typeface="+mn-ea"/>
                <a:ea typeface="+mn-ea"/>
                <a:sym typeface="Wingdings" panose="05000000000000000000" pitchFamily="2" charset="2"/>
              </a:rPr>
              <a:t>0011</a:t>
            </a:r>
            <a:r>
              <a:rPr lang="en-US" altLang="zh-CN" sz="2800" b="1" dirty="0" smtClean="0">
                <a:solidFill>
                  <a:srgbClr val="FFFF00"/>
                </a:solidFill>
                <a:latin typeface="+mn-ea"/>
                <a:ea typeface="+mn-ea"/>
                <a:sym typeface="Wingdings" panose="05000000000000000000" pitchFamily="2" charset="2"/>
              </a:rPr>
              <a:t>0011</a:t>
            </a:r>
            <a:r>
              <a:rPr lang="en-US" altLang="zh-CN" sz="2800" b="1" dirty="0" smtClean="0">
                <a:latin typeface="+mn-ea"/>
                <a:ea typeface="+mn-ea"/>
                <a:sym typeface="Wingdings" panose="05000000000000000000" pitchFamily="2" charset="2"/>
              </a:rPr>
              <a:t>001100</a:t>
            </a:r>
            <a:r>
              <a:rPr lang="en-US" altLang="zh-CN" sz="2800" b="1" dirty="0">
                <a:solidFill>
                  <a:srgbClr val="FFFF00"/>
                </a:solidFill>
                <a:latin typeface="+mn-ea"/>
                <a:ea typeface="+mn-ea"/>
                <a:sym typeface="Wingdings" panose="05000000000000000000" pitchFamily="2" charset="2"/>
              </a:rPr>
              <a:t>...</a:t>
            </a:r>
            <a:r>
              <a:rPr lang="en-US" altLang="zh-CN" sz="2800" b="1" baseline="-25000" dirty="0">
                <a:latin typeface="+mn-ea"/>
                <a:ea typeface="+mn-ea"/>
                <a:sym typeface="Wingdings" panose="05000000000000000000" pitchFamily="2" charset="2"/>
              </a:rPr>
              <a:t>2</a:t>
            </a:r>
            <a:r>
              <a:rPr lang="en-US" altLang="zh-CN" sz="2800" b="1" dirty="0">
                <a:latin typeface="+mn-ea"/>
                <a:ea typeface="+mn-ea"/>
                <a:sym typeface="Wingdings" panose="05000000000000000000" pitchFamily="2" charset="2"/>
              </a:rPr>
              <a:t> </a:t>
            </a:r>
          </a:p>
          <a:p>
            <a:pPr marL="0" indent="0" eaLnBrk="1" hangingPunct="1">
              <a:buNone/>
            </a:pPr>
            <a:r>
              <a:rPr lang="zh-CN" altLang="en-US" sz="2800" b="1" dirty="0" smtClean="0">
                <a:latin typeface="+mn-ea"/>
                <a:ea typeface="+mn-ea"/>
                <a:sym typeface="Wingdings" panose="05000000000000000000" pitchFamily="2" charset="2"/>
              </a:rPr>
              <a:t>规格化</a:t>
            </a:r>
            <a:endParaRPr lang="en-US" altLang="zh-CN" sz="2800" b="1" dirty="0" smtClean="0">
              <a:latin typeface="+mn-ea"/>
              <a:ea typeface="+mn-ea"/>
              <a:sym typeface="Wingdings" panose="05000000000000000000" pitchFamily="2" charset="2"/>
            </a:endParaRPr>
          </a:p>
          <a:p>
            <a:pPr marL="0" indent="0" eaLnBrk="1" hangingPunct="1">
              <a:buNone/>
            </a:pPr>
            <a:r>
              <a:rPr lang="en-US" altLang="zh-CN" sz="2800" b="1" dirty="0">
                <a:latin typeface="+mn-ea"/>
                <a:ea typeface="+mn-ea"/>
                <a:sym typeface="Wingdings" panose="05000000000000000000" pitchFamily="2" charset="2"/>
              </a:rPr>
              <a:t>	</a:t>
            </a:r>
            <a:r>
              <a:rPr lang="en-US" altLang="zh-CN" sz="2800" b="1" dirty="0" smtClean="0">
                <a:latin typeface="+mn-ea"/>
                <a:ea typeface="+mn-ea"/>
                <a:sym typeface="Wingdings" panose="05000000000000000000" pitchFamily="2" charset="2"/>
              </a:rPr>
              <a:t>=1.101</a:t>
            </a:r>
            <a:r>
              <a:rPr lang="en-US" altLang="zh-CN" sz="2800" b="1" dirty="0" smtClean="0">
                <a:solidFill>
                  <a:srgbClr val="FFFF00"/>
                </a:solidFill>
                <a:latin typeface="+mn-ea"/>
                <a:ea typeface="+mn-ea"/>
                <a:sym typeface="Wingdings" panose="05000000000000000000" pitchFamily="2" charset="2"/>
              </a:rPr>
              <a:t>0011</a:t>
            </a:r>
            <a:r>
              <a:rPr lang="en-US" altLang="zh-CN" sz="2800" b="1" dirty="0" smtClean="0">
                <a:latin typeface="+mn-ea"/>
                <a:ea typeface="+mn-ea"/>
                <a:sym typeface="Wingdings" panose="05000000000000000000" pitchFamily="2" charset="2"/>
              </a:rPr>
              <a:t>0011</a:t>
            </a:r>
            <a:r>
              <a:rPr lang="en-US" altLang="zh-CN" sz="2800" b="1" dirty="0" smtClean="0">
                <a:solidFill>
                  <a:srgbClr val="FFFF00"/>
                </a:solidFill>
                <a:latin typeface="+mn-ea"/>
                <a:ea typeface="+mn-ea"/>
                <a:sym typeface="Wingdings" panose="05000000000000000000" pitchFamily="2" charset="2"/>
              </a:rPr>
              <a:t>0011</a:t>
            </a:r>
            <a:r>
              <a:rPr lang="en-US" altLang="zh-CN" sz="2800" b="1" dirty="0" smtClean="0">
                <a:latin typeface="+mn-ea"/>
                <a:ea typeface="+mn-ea"/>
                <a:sym typeface="Wingdings" panose="05000000000000000000" pitchFamily="2" charset="2"/>
              </a:rPr>
              <a:t>0011</a:t>
            </a:r>
            <a:r>
              <a:rPr lang="en-US" altLang="zh-CN" sz="2800" b="1" dirty="0" smtClean="0">
                <a:solidFill>
                  <a:srgbClr val="FFFF00"/>
                </a:solidFill>
                <a:latin typeface="+mn-ea"/>
                <a:ea typeface="+mn-ea"/>
                <a:sym typeface="Wingdings" panose="05000000000000000000" pitchFamily="2" charset="2"/>
              </a:rPr>
              <a:t>0011</a:t>
            </a:r>
            <a:r>
              <a:rPr lang="en-US" altLang="zh-CN" sz="2800" b="1" dirty="0" smtClean="0">
                <a:solidFill>
                  <a:srgbClr val="FF0000"/>
                </a:solidFill>
                <a:latin typeface="+mn-ea"/>
                <a:ea typeface="+mn-ea"/>
                <a:sym typeface="Wingdings" panose="05000000000000000000" pitchFamily="2" charset="2"/>
              </a:rPr>
              <a:t>(0011)</a:t>
            </a:r>
            <a:r>
              <a:rPr lang="en-US" altLang="zh-CN" sz="2800" b="1" dirty="0" smtClean="0">
                <a:latin typeface="+mn-ea"/>
                <a:ea typeface="+mn-ea"/>
                <a:sym typeface="Wingdings" panose="05000000000000000000" pitchFamily="2" charset="2"/>
              </a:rPr>
              <a:t>×</a:t>
            </a:r>
            <a:r>
              <a:rPr lang="en-US" altLang="zh-CN" sz="2800" b="1" dirty="0">
                <a:latin typeface="+mn-ea"/>
                <a:ea typeface="+mn-ea"/>
                <a:sym typeface="Wingdings" panose="05000000000000000000" pitchFamily="2" charset="2"/>
              </a:rPr>
              <a:t>2</a:t>
            </a:r>
            <a:r>
              <a:rPr lang="en-US" altLang="zh-CN" sz="2800" b="1" baseline="50000" dirty="0">
                <a:latin typeface="+mn-ea"/>
                <a:ea typeface="+mn-ea"/>
                <a:sym typeface="Wingdings" panose="05000000000000000000" pitchFamily="2" charset="2"/>
              </a:rPr>
              <a:t>1</a:t>
            </a:r>
            <a:r>
              <a:rPr lang="en-US" altLang="zh-CN" sz="2800" b="1" baseline="30000" dirty="0">
                <a:latin typeface="+mn-ea"/>
                <a:ea typeface="+mn-ea"/>
                <a:sym typeface="Wingdings" panose="05000000000000000000" pitchFamily="2" charset="2"/>
              </a:rPr>
              <a:t> </a:t>
            </a:r>
            <a:endParaRPr lang="en-US" altLang="zh-CN" sz="2800" b="1" dirty="0">
              <a:latin typeface="+mn-ea"/>
              <a:ea typeface="+mn-ea"/>
              <a:sym typeface="Wingdings" panose="05000000000000000000" pitchFamily="2" charset="2"/>
            </a:endParaRPr>
          </a:p>
          <a:p>
            <a:pPr marL="0" indent="0" eaLnBrk="1" hangingPunct="1">
              <a:buNone/>
            </a:pPr>
            <a:r>
              <a:rPr lang="en-US" altLang="zh-CN" sz="2800" b="1" dirty="0">
                <a:latin typeface="+mn-ea"/>
                <a:ea typeface="+mn-ea"/>
                <a:sym typeface="Wingdings" panose="05000000000000000000" pitchFamily="2" charset="2"/>
              </a:rPr>
              <a:t>8</a:t>
            </a:r>
            <a:r>
              <a:rPr lang="zh-CN" altLang="en-US" sz="2800" b="1" dirty="0">
                <a:latin typeface="+mn-ea"/>
                <a:ea typeface="+mn-ea"/>
                <a:sym typeface="Wingdings" panose="05000000000000000000" pitchFamily="2" charset="2"/>
              </a:rPr>
              <a:t>位阶</a:t>
            </a:r>
            <a:r>
              <a:rPr lang="zh-CN" altLang="en-US" sz="2800" b="1" dirty="0" smtClean="0">
                <a:latin typeface="+mn-ea"/>
                <a:ea typeface="+mn-ea"/>
                <a:sym typeface="Wingdings" panose="05000000000000000000" pitchFamily="2" charset="2"/>
              </a:rPr>
              <a:t>码</a:t>
            </a:r>
            <a:endParaRPr lang="en-US" altLang="zh-CN" sz="2800" b="1" dirty="0" smtClean="0">
              <a:latin typeface="+mn-ea"/>
              <a:ea typeface="+mn-ea"/>
              <a:sym typeface="Wingdings" panose="05000000000000000000" pitchFamily="2" charset="2"/>
            </a:endParaRPr>
          </a:p>
          <a:p>
            <a:pPr marL="0" indent="0" eaLnBrk="1" hangingPunct="1">
              <a:buNone/>
            </a:pPr>
            <a:r>
              <a:rPr lang="en-US" altLang="zh-CN" sz="2800" b="1" dirty="0" smtClean="0">
                <a:latin typeface="+mn-ea"/>
                <a:ea typeface="+mn-ea"/>
                <a:sym typeface="Wingdings" panose="05000000000000000000" pitchFamily="2" charset="2"/>
              </a:rPr>
              <a:t>=1+127=128=10000000</a:t>
            </a:r>
            <a:endParaRPr lang="en-US" altLang="zh-CN" sz="2800" b="1" dirty="0">
              <a:latin typeface="+mn-ea"/>
              <a:ea typeface="+mn-ea"/>
              <a:sym typeface="Wingdings" panose="05000000000000000000" pitchFamily="2" charset="2"/>
            </a:endParaRPr>
          </a:p>
          <a:p>
            <a:pPr marL="0" indent="0" eaLnBrk="1" hangingPunct="1">
              <a:buNone/>
            </a:pPr>
            <a:r>
              <a:rPr lang="en-US" altLang="zh-CN" sz="2800" b="1" dirty="0">
                <a:latin typeface="+mn-ea"/>
                <a:ea typeface="+mn-ea"/>
                <a:sym typeface="Wingdings" panose="05000000000000000000" pitchFamily="2" charset="2"/>
              </a:rPr>
              <a:t>23</a:t>
            </a:r>
            <a:r>
              <a:rPr lang="zh-CN" altLang="en-US" sz="2800" b="1" dirty="0">
                <a:latin typeface="+mn-ea"/>
                <a:ea typeface="+mn-ea"/>
                <a:sym typeface="Wingdings" panose="05000000000000000000" pitchFamily="2" charset="2"/>
              </a:rPr>
              <a:t>位尾数</a:t>
            </a:r>
            <a:r>
              <a:rPr lang="en-US" altLang="zh-CN" sz="2800" b="1" dirty="0">
                <a:latin typeface="+mn-ea"/>
                <a:ea typeface="+mn-ea"/>
                <a:sym typeface="Wingdings" panose="05000000000000000000" pitchFamily="2" charset="2"/>
              </a:rPr>
              <a:t>=101</a:t>
            </a:r>
            <a:r>
              <a:rPr lang="en-US" altLang="zh-CN" sz="2800" b="1" dirty="0">
                <a:solidFill>
                  <a:srgbClr val="FFFF00"/>
                </a:solidFill>
                <a:latin typeface="+mn-ea"/>
                <a:ea typeface="+mn-ea"/>
                <a:sym typeface="Wingdings" panose="05000000000000000000" pitchFamily="2" charset="2"/>
              </a:rPr>
              <a:t>0011</a:t>
            </a:r>
            <a:r>
              <a:rPr lang="en-US" altLang="zh-CN" sz="2800" b="1" dirty="0">
                <a:latin typeface="+mn-ea"/>
                <a:ea typeface="+mn-ea"/>
                <a:sym typeface="Wingdings" panose="05000000000000000000" pitchFamily="2" charset="2"/>
              </a:rPr>
              <a:t>0011</a:t>
            </a:r>
            <a:r>
              <a:rPr lang="en-US" altLang="zh-CN" sz="2800" b="1" dirty="0">
                <a:solidFill>
                  <a:srgbClr val="FFFF00"/>
                </a:solidFill>
                <a:latin typeface="+mn-ea"/>
                <a:ea typeface="+mn-ea"/>
                <a:sym typeface="Wingdings" panose="05000000000000000000" pitchFamily="2" charset="2"/>
              </a:rPr>
              <a:t>0011</a:t>
            </a:r>
            <a:r>
              <a:rPr lang="en-US" altLang="zh-CN" sz="2800" b="1" dirty="0">
                <a:latin typeface="+mn-ea"/>
                <a:ea typeface="+mn-ea"/>
                <a:sym typeface="Wingdings" panose="05000000000000000000" pitchFamily="2" charset="2"/>
              </a:rPr>
              <a:t>0011</a:t>
            </a:r>
            <a:r>
              <a:rPr lang="en-US" altLang="zh-CN" sz="2800" b="1" dirty="0">
                <a:solidFill>
                  <a:srgbClr val="FFFF00"/>
                </a:solidFill>
                <a:latin typeface="+mn-ea"/>
                <a:ea typeface="+mn-ea"/>
                <a:sym typeface="Wingdings" panose="05000000000000000000" pitchFamily="2" charset="2"/>
              </a:rPr>
              <a:t>0011</a:t>
            </a:r>
            <a:r>
              <a:rPr lang="en-US" altLang="zh-CN" sz="2800" b="1" dirty="0">
                <a:solidFill>
                  <a:srgbClr val="0000FF"/>
                </a:solidFill>
                <a:latin typeface="+mn-ea"/>
                <a:ea typeface="+mn-ea"/>
                <a:sym typeface="Wingdings" panose="05000000000000000000" pitchFamily="2" charset="2"/>
              </a:rPr>
              <a:t> </a:t>
            </a:r>
            <a:r>
              <a:rPr lang="en-US" altLang="zh-CN" sz="2800" b="1" dirty="0">
                <a:solidFill>
                  <a:srgbClr val="FFFF00"/>
                </a:solidFill>
                <a:latin typeface="+mn-ea"/>
                <a:ea typeface="+mn-ea"/>
                <a:sym typeface="Wingdings" panose="05000000000000000000" pitchFamily="2" charset="2"/>
              </a:rPr>
              <a:t>(</a:t>
            </a:r>
            <a:r>
              <a:rPr lang="zh-CN" altLang="en-US" sz="2800" b="1" dirty="0">
                <a:solidFill>
                  <a:srgbClr val="FFFF00"/>
                </a:solidFill>
                <a:latin typeface="+mn-ea"/>
                <a:ea typeface="+mn-ea"/>
                <a:sym typeface="Wingdings" panose="05000000000000000000" pitchFamily="2" charset="2"/>
              </a:rPr>
              <a:t>舍入后变小）</a:t>
            </a:r>
            <a:endParaRPr lang="en-US" altLang="zh-CN" sz="2800" b="1" dirty="0">
              <a:solidFill>
                <a:srgbClr val="FFFF00"/>
              </a:solidFill>
              <a:latin typeface="+mn-ea"/>
              <a:ea typeface="+mn-ea"/>
              <a:sym typeface="Wingdings" panose="05000000000000000000" pitchFamily="2" charset="2"/>
            </a:endParaRPr>
          </a:p>
          <a:p>
            <a:pPr marL="0" indent="0" eaLnBrk="1" hangingPunct="1">
              <a:buNone/>
            </a:pPr>
            <a:r>
              <a:rPr lang="zh-CN" altLang="en-US" sz="2800" b="1" dirty="0" smtClean="0">
                <a:latin typeface="+mn-ea"/>
                <a:ea typeface="+mn-ea"/>
                <a:sym typeface="Wingdings" panose="05000000000000000000" pitchFamily="2" charset="2"/>
              </a:rPr>
              <a:t>最终</a:t>
            </a:r>
            <a:r>
              <a:rPr lang="zh-CN" altLang="en-US" sz="2800" b="1" dirty="0">
                <a:latin typeface="+mn-ea"/>
                <a:ea typeface="+mn-ea"/>
                <a:sym typeface="Wingdings" panose="05000000000000000000" pitchFamily="2" charset="2"/>
              </a:rPr>
              <a:t>表示为：</a:t>
            </a:r>
            <a:endParaRPr lang="zh-CN" altLang="en-US" sz="2800" b="1" dirty="0">
              <a:latin typeface="+mn-ea"/>
              <a:ea typeface="+mn-ea"/>
            </a:endParaRPr>
          </a:p>
        </p:txBody>
      </p:sp>
    </p:spTree>
    <p:extLst>
      <p:ext uri="{BB962C8B-B14F-4D97-AF65-F5344CB8AC3E}">
        <p14:creationId xmlns:p14="http://schemas.microsoft.com/office/powerpoint/2010/main" val="1449360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06090"/>
          </a:xfrm>
        </p:spPr>
        <p:txBody>
          <a:bodyPr/>
          <a:lstStyle/>
          <a:p>
            <a:r>
              <a:rPr lang="zh-CN" altLang="en-US" dirty="0" smtClean="0">
                <a:solidFill>
                  <a:schemeClr val="tx1"/>
                </a:solidFill>
              </a:rPr>
              <a:t>练习</a:t>
            </a:r>
            <a:r>
              <a:rPr lang="en-US" altLang="zh-CN" dirty="0" smtClean="0">
                <a:solidFill>
                  <a:schemeClr val="tx1"/>
                </a:solidFill>
              </a:rPr>
              <a:t>3——</a:t>
            </a:r>
            <a:r>
              <a:rPr lang="zh-CN" altLang="zh-CN" dirty="0">
                <a:solidFill>
                  <a:schemeClr val="tx1"/>
                </a:solidFill>
              </a:rPr>
              <a:t>浮点数转换</a:t>
            </a:r>
            <a:endParaRPr lang="zh-CN" altLang="en-US" dirty="0"/>
          </a:p>
        </p:txBody>
      </p:sp>
      <p:sp>
        <p:nvSpPr>
          <p:cNvPr id="3" name="内容占位符 2"/>
          <p:cNvSpPr>
            <a:spLocks noGrp="1"/>
          </p:cNvSpPr>
          <p:nvPr>
            <p:ph idx="1"/>
          </p:nvPr>
        </p:nvSpPr>
        <p:spPr>
          <a:xfrm>
            <a:off x="395536" y="1484784"/>
            <a:ext cx="8568952" cy="3168352"/>
          </a:xfrm>
        </p:spPr>
        <p:txBody>
          <a:bodyPr/>
          <a:lstStyle/>
          <a:p>
            <a:pPr marL="0" indent="0" eaLnBrk="1" hangingPunct="1">
              <a:buNone/>
            </a:pPr>
            <a:r>
              <a:rPr lang="zh-CN" altLang="en-US" sz="2800" dirty="0" smtClean="0">
                <a:sym typeface="Wingdings" panose="05000000000000000000" pitchFamily="2" charset="2"/>
              </a:rPr>
              <a:t>十进制</a:t>
            </a:r>
            <a:r>
              <a:rPr lang="zh-CN" altLang="en-US" sz="2800" dirty="0">
                <a:sym typeface="Wingdings" panose="05000000000000000000" pitchFamily="2" charset="2"/>
              </a:rPr>
              <a:t>转换</a:t>
            </a:r>
            <a:r>
              <a:rPr lang="zh-CN" altLang="en-US" sz="2800" dirty="0" smtClean="0">
                <a:sym typeface="Wingdings" panose="05000000000000000000" pitchFamily="2" charset="2"/>
              </a:rPr>
              <a:t>二进制</a:t>
            </a:r>
            <a:endParaRPr lang="en-US" altLang="zh-CN" sz="2800" dirty="0" smtClean="0">
              <a:sym typeface="Wingdings" panose="05000000000000000000" pitchFamily="2" charset="2"/>
            </a:endParaRPr>
          </a:p>
          <a:p>
            <a:pPr marL="0" indent="0" eaLnBrk="1" hangingPunct="1">
              <a:buNone/>
            </a:pPr>
            <a:r>
              <a:rPr lang="zh-CN" altLang="en-US" sz="2800" dirty="0" smtClean="0">
                <a:sym typeface="Wingdings" panose="05000000000000000000" pitchFamily="2" charset="2"/>
              </a:rPr>
              <a:t> </a:t>
            </a:r>
            <a:r>
              <a:rPr lang="en-US" altLang="zh-CN" sz="2800" dirty="0" smtClean="0">
                <a:sym typeface="Wingdings" panose="05000000000000000000" pitchFamily="2" charset="2"/>
              </a:rPr>
              <a:t>1.1</a:t>
            </a:r>
            <a:r>
              <a:rPr lang="en-US" altLang="zh-CN" sz="2800" baseline="-25000" dirty="0" smtClean="0">
                <a:sym typeface="Wingdings" panose="05000000000000000000" pitchFamily="2" charset="2"/>
              </a:rPr>
              <a:t>10</a:t>
            </a:r>
            <a:r>
              <a:rPr lang="en-US" altLang="zh-CN" sz="2800" dirty="0" smtClean="0">
                <a:sym typeface="Wingdings" panose="05000000000000000000" pitchFamily="2" charset="2"/>
              </a:rPr>
              <a:t>=1.0</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0011</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001100</a:t>
            </a:r>
            <a:r>
              <a:rPr lang="en-US" altLang="zh-CN" sz="2800" dirty="0" smtClean="0">
                <a:solidFill>
                  <a:srgbClr val="FFFF00"/>
                </a:solidFill>
                <a:sym typeface="Wingdings" panose="05000000000000000000" pitchFamily="2" charset="2"/>
              </a:rPr>
              <a:t>...</a:t>
            </a:r>
            <a:r>
              <a:rPr lang="en-US" altLang="zh-CN" sz="2800" baseline="-25000" dirty="0" smtClean="0">
                <a:sym typeface="Wingdings" panose="05000000000000000000" pitchFamily="2" charset="2"/>
              </a:rPr>
              <a:t>2</a:t>
            </a:r>
            <a:r>
              <a:rPr lang="en-US" altLang="zh-CN" sz="2800" dirty="0" smtClean="0">
                <a:sym typeface="Wingdings" panose="05000000000000000000" pitchFamily="2" charset="2"/>
              </a:rPr>
              <a:t> </a:t>
            </a:r>
          </a:p>
          <a:p>
            <a:pPr marL="0" indent="0" eaLnBrk="1" hangingPunct="1">
              <a:buNone/>
            </a:pPr>
            <a:r>
              <a:rPr lang="zh-CN" altLang="en-US" sz="2800" dirty="0" smtClean="0">
                <a:sym typeface="Wingdings" panose="05000000000000000000" pitchFamily="2" charset="2"/>
              </a:rPr>
              <a:t> 规格化</a:t>
            </a:r>
            <a:r>
              <a:rPr lang="zh-CN" altLang="en-US" sz="2800" dirty="0">
                <a:sym typeface="Wingdings" panose="05000000000000000000" pitchFamily="2" charset="2"/>
              </a:rPr>
              <a:t>，将最高位变成一</a:t>
            </a:r>
          </a:p>
          <a:p>
            <a:pPr marL="0" indent="0" eaLnBrk="1" hangingPunct="1">
              <a:buNone/>
            </a:pPr>
            <a:r>
              <a:rPr lang="zh-CN" altLang="en-US" sz="2800" dirty="0">
                <a:sym typeface="Wingdings" panose="05000000000000000000" pitchFamily="2" charset="2"/>
              </a:rPr>
              <a:t>    </a:t>
            </a:r>
            <a:r>
              <a:rPr lang="en-US" altLang="zh-CN" sz="2800" dirty="0">
                <a:sym typeface="Wingdings" panose="05000000000000000000" pitchFamily="2" charset="2"/>
              </a:rPr>
              <a:t>=</a:t>
            </a:r>
            <a:r>
              <a:rPr lang="en-US" altLang="zh-CN" sz="2800" dirty="0" smtClean="0">
                <a:sym typeface="Wingdings" panose="05000000000000000000" pitchFamily="2" charset="2"/>
              </a:rPr>
              <a:t>1.0</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0011</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0011</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a:t>
            </a:r>
            <a:r>
              <a:rPr lang="en-US" altLang="zh-CN" sz="2800" dirty="0" smtClean="0">
                <a:solidFill>
                  <a:srgbClr val="FF0000"/>
                </a:solidFill>
                <a:sym typeface="Wingdings" panose="05000000000000000000" pitchFamily="2" charset="2"/>
              </a:rPr>
              <a:t>(1100…)</a:t>
            </a:r>
            <a:r>
              <a:rPr lang="en-US" altLang="zh-CN" sz="2800" dirty="0" smtClean="0">
                <a:sym typeface="Wingdings" panose="05000000000000000000" pitchFamily="2" charset="2"/>
              </a:rPr>
              <a:t>×2</a:t>
            </a:r>
            <a:r>
              <a:rPr lang="en-US" altLang="zh-CN" sz="2800" baseline="50000" dirty="0" smtClean="0">
                <a:sym typeface="Wingdings" panose="05000000000000000000" pitchFamily="2" charset="2"/>
              </a:rPr>
              <a:t>0</a:t>
            </a:r>
            <a:r>
              <a:rPr lang="en-US" altLang="zh-CN" sz="2800" baseline="30000" dirty="0" smtClean="0">
                <a:sym typeface="Wingdings" panose="05000000000000000000" pitchFamily="2" charset="2"/>
              </a:rPr>
              <a:t> </a:t>
            </a:r>
            <a:endParaRPr lang="en-US" altLang="zh-CN" sz="2800" dirty="0">
              <a:sym typeface="Wingdings" panose="05000000000000000000" pitchFamily="2" charset="2"/>
            </a:endParaRPr>
          </a:p>
          <a:p>
            <a:pPr marL="0" indent="0" eaLnBrk="1" hangingPunct="1">
              <a:buNone/>
            </a:pPr>
            <a:r>
              <a:rPr lang="en-US" altLang="zh-CN" sz="2800" dirty="0">
                <a:sym typeface="Wingdings" panose="05000000000000000000" pitchFamily="2" charset="2"/>
              </a:rPr>
              <a:t>8</a:t>
            </a:r>
            <a:r>
              <a:rPr lang="zh-CN" altLang="en-US" sz="2800" dirty="0">
                <a:sym typeface="Wingdings" panose="05000000000000000000" pitchFamily="2" charset="2"/>
              </a:rPr>
              <a:t>位阶码</a:t>
            </a:r>
            <a:r>
              <a:rPr lang="en-US" altLang="zh-CN" sz="2800" dirty="0" smtClean="0">
                <a:sym typeface="Wingdings" panose="05000000000000000000" pitchFamily="2" charset="2"/>
              </a:rPr>
              <a:t>=0+127=127=01111111</a:t>
            </a:r>
            <a:endParaRPr lang="en-US" altLang="zh-CN" sz="2800" dirty="0">
              <a:sym typeface="Wingdings" panose="05000000000000000000" pitchFamily="2" charset="2"/>
            </a:endParaRPr>
          </a:p>
          <a:p>
            <a:pPr marL="0" indent="0" eaLnBrk="1" hangingPunct="1">
              <a:buNone/>
            </a:pPr>
            <a:r>
              <a:rPr lang="en-US" altLang="zh-CN" sz="2800" dirty="0">
                <a:sym typeface="Wingdings" panose="05000000000000000000" pitchFamily="2" charset="2"/>
              </a:rPr>
              <a:t>23</a:t>
            </a:r>
            <a:r>
              <a:rPr lang="zh-CN" altLang="en-US" sz="2800" dirty="0">
                <a:sym typeface="Wingdings" panose="05000000000000000000" pitchFamily="2" charset="2"/>
              </a:rPr>
              <a:t>位尾数</a:t>
            </a:r>
            <a:r>
              <a:rPr lang="en-US" altLang="zh-CN" sz="2800" dirty="0">
                <a:sym typeface="Wingdings" panose="05000000000000000000" pitchFamily="2" charset="2"/>
              </a:rPr>
              <a:t>=</a:t>
            </a:r>
            <a:r>
              <a:rPr lang="en-US" altLang="zh-CN" sz="2800" dirty="0" smtClean="0">
                <a:sym typeface="Wingdings" panose="05000000000000000000" pitchFamily="2" charset="2"/>
              </a:rPr>
              <a:t>0</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0011</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0011</a:t>
            </a:r>
            <a:r>
              <a:rPr lang="en-US" altLang="zh-CN" sz="2800" dirty="0" smtClean="0">
                <a:solidFill>
                  <a:srgbClr val="FFFF00"/>
                </a:solidFill>
                <a:sym typeface="Wingdings" panose="05000000000000000000" pitchFamily="2" charset="2"/>
              </a:rPr>
              <a:t>0011</a:t>
            </a:r>
            <a:r>
              <a:rPr lang="en-US" altLang="zh-CN" sz="2800" dirty="0" smtClean="0">
                <a:sym typeface="Wingdings" panose="05000000000000000000" pitchFamily="2" charset="2"/>
              </a:rPr>
              <a:t>0</a:t>
            </a:r>
            <a:r>
              <a:rPr lang="en-US" altLang="zh-CN" sz="2800" dirty="0" smtClean="0">
                <a:solidFill>
                  <a:srgbClr val="FF0000"/>
                </a:solidFill>
                <a:sym typeface="Wingdings" panose="05000000000000000000" pitchFamily="2" charset="2"/>
              </a:rPr>
              <a:t>1(</a:t>
            </a:r>
            <a:r>
              <a:rPr lang="zh-CN" altLang="en-US" sz="2800" dirty="0" smtClean="0">
                <a:solidFill>
                  <a:srgbClr val="FF0000"/>
                </a:solidFill>
                <a:sym typeface="Wingdings" panose="05000000000000000000" pitchFamily="2" charset="2"/>
              </a:rPr>
              <a:t>变大</a:t>
            </a:r>
            <a:r>
              <a:rPr lang="en-US" altLang="zh-CN" sz="2800" dirty="0" smtClean="0">
                <a:solidFill>
                  <a:srgbClr val="FF0000"/>
                </a:solidFill>
                <a:sym typeface="Wingdings" panose="05000000000000000000" pitchFamily="2" charset="2"/>
              </a:rPr>
              <a:t>)</a:t>
            </a:r>
            <a:endParaRPr lang="en-US" altLang="zh-CN" sz="2800" dirty="0">
              <a:sym typeface="Wingdings" panose="05000000000000000000" pitchFamily="2" charset="2"/>
            </a:endParaRPr>
          </a:p>
          <a:p>
            <a:pPr marL="0" indent="0" eaLnBrk="1" hangingPunct="1">
              <a:buNone/>
            </a:pPr>
            <a:r>
              <a:rPr lang="zh-CN" altLang="en-US" sz="2800" dirty="0" smtClean="0">
                <a:sym typeface="Wingdings" panose="05000000000000000000" pitchFamily="2" charset="2"/>
              </a:rPr>
              <a:t>最终</a:t>
            </a:r>
            <a:r>
              <a:rPr lang="zh-CN" altLang="en-US" sz="2800" dirty="0">
                <a:sym typeface="Wingdings" panose="05000000000000000000" pitchFamily="2" charset="2"/>
              </a:rPr>
              <a:t>表示</a:t>
            </a:r>
            <a:r>
              <a:rPr lang="zh-CN" altLang="en-US" sz="2800" dirty="0" smtClean="0">
                <a:sym typeface="Wingdings" panose="05000000000000000000" pitchFamily="2" charset="2"/>
              </a:rPr>
              <a:t>为</a:t>
            </a:r>
            <a:r>
              <a:rPr lang="en-US" altLang="zh-CN" sz="2800" dirty="0" smtClean="0">
                <a:sym typeface="Wingdings" panose="05000000000000000000" pitchFamily="2" charset="2"/>
              </a:rPr>
              <a:t>:</a:t>
            </a:r>
            <a:endParaRPr lang="zh-CN" altLang="en-US" sz="2800" dirty="0">
              <a:sym typeface="Wingdings" panose="05000000000000000000" pitchFamily="2" charset="2"/>
            </a:endParaRPr>
          </a:p>
          <a:p>
            <a:pPr marL="0" indent="0" eaLnBrk="1" hangingPunct="1">
              <a:buNone/>
            </a:pPr>
            <a:r>
              <a:rPr lang="zh-CN" altLang="en-US" sz="2800" dirty="0" smtClean="0">
                <a:solidFill>
                  <a:srgbClr val="FF6600"/>
                </a:solidFill>
                <a:sym typeface="Wingdings" panose="05000000000000000000" pitchFamily="2" charset="2"/>
              </a:rPr>
              <a:t>     </a:t>
            </a:r>
            <a:endParaRPr lang="zh-CN" altLang="en-US" sz="2800" dirty="0">
              <a:solidFill>
                <a:srgbClr val="FF0000"/>
              </a:solidFill>
            </a:endParaRPr>
          </a:p>
        </p:txBody>
      </p:sp>
      <p:pic>
        <p:nvPicPr>
          <p:cNvPr id="6" name="图片 5"/>
          <p:cNvPicPr>
            <a:picLocks noChangeAspect="1"/>
          </p:cNvPicPr>
          <p:nvPr/>
        </p:nvPicPr>
        <p:blipFill>
          <a:blip r:embed="rId2"/>
          <a:stretch>
            <a:fillRect/>
          </a:stretch>
        </p:blipFill>
        <p:spPr>
          <a:xfrm>
            <a:off x="608251" y="5128183"/>
            <a:ext cx="7914286" cy="1723810"/>
          </a:xfrm>
          <a:prstGeom prst="rect">
            <a:avLst/>
          </a:prstGeom>
        </p:spPr>
      </p:pic>
      <p:sp>
        <p:nvSpPr>
          <p:cNvPr id="9" name="矩形 8"/>
          <p:cNvSpPr/>
          <p:nvPr/>
        </p:nvSpPr>
        <p:spPr>
          <a:xfrm>
            <a:off x="467544" y="908720"/>
            <a:ext cx="3408305" cy="523220"/>
          </a:xfrm>
          <a:prstGeom prst="rect">
            <a:avLst/>
          </a:prstGeom>
        </p:spPr>
        <p:txBody>
          <a:bodyPr wrap="none">
            <a:spAutoFit/>
          </a:bodyPr>
          <a:lstStyle/>
          <a:p>
            <a:pPr marL="0" indent="0" eaLnBrk="1" hangingPunct="1">
              <a:buNone/>
            </a:pPr>
            <a:r>
              <a:rPr lang="en-US" altLang="zh-CN" sz="2800" dirty="0">
                <a:latin typeface="+mn-lt"/>
                <a:ea typeface="+mn-ea"/>
              </a:rPr>
              <a:t>1.1  </a:t>
            </a:r>
            <a:r>
              <a:rPr lang="en-US" altLang="zh-CN" sz="2800" dirty="0">
                <a:latin typeface="+mn-lt"/>
                <a:ea typeface="+mn-ea"/>
                <a:sym typeface="Wingdings" panose="05000000000000000000" pitchFamily="2" charset="2"/>
              </a:rPr>
              <a:t> IEEE 754 float</a:t>
            </a:r>
          </a:p>
        </p:txBody>
      </p:sp>
    </p:spTree>
    <p:extLst>
      <p:ext uri="{BB962C8B-B14F-4D97-AF65-F5344CB8AC3E}">
        <p14:creationId xmlns:p14="http://schemas.microsoft.com/office/powerpoint/2010/main" val="2650881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051050" y="339725"/>
            <a:ext cx="480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600" b="1" dirty="0">
                <a:solidFill>
                  <a:srgbClr val="FFFFFF"/>
                </a:solidFill>
                <a:ea typeface="黑体" panose="02010609060101010101" pitchFamily="49" charset="-122"/>
              </a:rPr>
              <a:t>2.4</a:t>
            </a:r>
            <a:r>
              <a:rPr lang="en-US" altLang="zh-CN" sz="3600" b="1" dirty="0">
                <a:solidFill>
                  <a:srgbClr val="FFFFFF"/>
                </a:solidFill>
                <a:latin typeface="黑体" panose="02010609060101010101" pitchFamily="49" charset="-122"/>
                <a:ea typeface="黑体" panose="02010609060101010101" pitchFamily="49" charset="-122"/>
              </a:rPr>
              <a:t> </a:t>
            </a:r>
            <a:r>
              <a:rPr lang="zh-CN" altLang="en-US" sz="3600" b="1" dirty="0">
                <a:solidFill>
                  <a:srgbClr val="FFFFFF"/>
                </a:solidFill>
                <a:latin typeface="黑体" panose="02010609060101010101" pitchFamily="49" charset="-122"/>
                <a:ea typeface="黑体" panose="02010609060101010101" pitchFamily="49" charset="-122"/>
              </a:rPr>
              <a:t>数据的校验</a:t>
            </a:r>
          </a:p>
        </p:txBody>
      </p:sp>
      <p:sp>
        <p:nvSpPr>
          <p:cNvPr id="44035" name="Text Box 3"/>
          <p:cNvSpPr txBox="1">
            <a:spLocks noChangeArrowheads="1"/>
          </p:cNvSpPr>
          <p:nvPr/>
        </p:nvSpPr>
        <p:spPr bwMode="auto">
          <a:xfrm>
            <a:off x="427038" y="4136231"/>
            <a:ext cx="4073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FFFF00"/>
                </a:solidFill>
                <a:ea typeface="黑体" panose="02010609060101010101" pitchFamily="49" charset="-122"/>
              </a:rPr>
              <a:t>（</a:t>
            </a:r>
            <a:r>
              <a:rPr lang="en-US" altLang="zh-CN" sz="3200" b="1" dirty="0">
                <a:solidFill>
                  <a:srgbClr val="FFFF00"/>
                </a:solidFill>
                <a:ea typeface="黑体" panose="02010609060101010101" pitchFamily="49" charset="-122"/>
              </a:rPr>
              <a:t>1</a:t>
            </a:r>
            <a:r>
              <a:rPr lang="zh-CN" altLang="en-US" sz="3200" b="1" dirty="0">
                <a:solidFill>
                  <a:srgbClr val="FFFF00"/>
                </a:solidFill>
                <a:ea typeface="黑体" panose="02010609060101010101" pitchFamily="49" charset="-122"/>
              </a:rPr>
              <a:t>）奇偶</a:t>
            </a:r>
            <a:r>
              <a:rPr lang="zh-CN" altLang="en-US" sz="3200" b="1" dirty="0">
                <a:solidFill>
                  <a:srgbClr val="FFFF00"/>
                </a:solidFill>
                <a:latin typeface="黑体" panose="02010609060101010101" pitchFamily="49" charset="-122"/>
                <a:ea typeface="黑体" panose="02010609060101010101" pitchFamily="49" charset="-122"/>
              </a:rPr>
              <a:t>校验</a:t>
            </a:r>
            <a:endParaRPr lang="zh-CN" altLang="en-US" sz="3600" b="1" dirty="0">
              <a:solidFill>
                <a:srgbClr val="FFFF00"/>
              </a:solidFill>
              <a:latin typeface="黑体" panose="02010609060101010101" pitchFamily="49" charset="-122"/>
              <a:ea typeface="黑体" panose="02010609060101010101" pitchFamily="49" charset="-122"/>
            </a:endParaRPr>
          </a:p>
        </p:txBody>
      </p:sp>
      <p:sp>
        <p:nvSpPr>
          <p:cNvPr id="44047" name="Rectangle 15"/>
          <p:cNvSpPr>
            <a:spLocks noChangeArrowheads="1"/>
          </p:cNvSpPr>
          <p:nvPr/>
        </p:nvSpPr>
        <p:spPr bwMode="auto">
          <a:xfrm>
            <a:off x="357188" y="5153819"/>
            <a:ext cx="698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FFFF00"/>
                </a:solidFill>
                <a:latin typeface="黑体" panose="02010609060101010101" pitchFamily="49" charset="-122"/>
                <a:ea typeface="黑体" panose="02010609060101010101" pitchFamily="49" charset="-122"/>
              </a:rPr>
              <a:t>（</a:t>
            </a:r>
            <a:r>
              <a:rPr lang="en-US" altLang="zh-CN" sz="3200" b="1" dirty="0">
                <a:solidFill>
                  <a:srgbClr val="FFFF00"/>
                </a:solidFill>
                <a:latin typeface="黑体" panose="02010609060101010101" pitchFamily="49" charset="-122"/>
                <a:ea typeface="黑体" panose="02010609060101010101" pitchFamily="49" charset="-122"/>
              </a:rPr>
              <a:t>2</a:t>
            </a:r>
            <a:r>
              <a:rPr lang="zh-CN" altLang="en-US" sz="3200" b="1" dirty="0">
                <a:solidFill>
                  <a:srgbClr val="FFFF00"/>
                </a:solidFill>
                <a:latin typeface="黑体" panose="02010609060101010101" pitchFamily="49" charset="-122"/>
                <a:ea typeface="黑体" panose="02010609060101010101" pitchFamily="49" charset="-122"/>
              </a:rPr>
              <a:t>）循环冗余校验</a:t>
            </a:r>
          </a:p>
        </p:txBody>
      </p:sp>
      <p:sp>
        <p:nvSpPr>
          <p:cNvPr id="5" name="内容占位符 2"/>
          <p:cNvSpPr txBox="1">
            <a:spLocks/>
          </p:cNvSpPr>
          <p:nvPr/>
        </p:nvSpPr>
        <p:spPr>
          <a:xfrm>
            <a:off x="457200" y="1600201"/>
            <a:ext cx="8229600" cy="2188840"/>
          </a:xfrm>
          <a:prstGeom prst="rect">
            <a:avLst/>
          </a:prstGeom>
        </p:spPr>
        <p:txBody>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a:lstStyle>
          <a:p>
            <a:pPr marL="0" indent="0" eaLnBrk="1" hangingPunct="1">
              <a:buFont typeface="Wingdings" panose="05000000000000000000" pitchFamily="2" charset="2"/>
              <a:buNone/>
            </a:pPr>
            <a:r>
              <a:rPr lang="zh-CN" altLang="en-US" kern="0" dirty="0" smtClean="0">
                <a:latin typeface="华文新魏" panose="02010800040101010101" pitchFamily="2" charset="-122"/>
              </a:rPr>
              <a:t>        解决编码在时间、空间上传输可靠性问题，编码中引入一定冗余，增加编码的最小码距，使编码符合某种规则，当编码出现一个错误时就成为非法代码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blinds(vertical)">
                                      <p:cBhvr>
                                        <p:cTn id="7" dur="500"/>
                                        <p:tgtEl>
                                          <p:spTgt spid="4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blinds(vertical)">
                                      <p:cBhvr>
                                        <p:cTn id="12" dur="500"/>
                                        <p:tgtEl>
                                          <p:spTgt spid="44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47"/>
                                        </p:tgtEl>
                                        <p:attrNameLst>
                                          <p:attrName>style.visibility</p:attrName>
                                        </p:attrNameLst>
                                      </p:cBhvr>
                                      <p:to>
                                        <p:strVal val="visible"/>
                                      </p:to>
                                    </p:set>
                                    <p:animEffect transition="in" filter="wipe(left)">
                                      <p:cBhvr>
                                        <p:cTn id="17" dur="500"/>
                                        <p:tgtEl>
                                          <p:spTgt spid="44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35" grpId="0" autoUpdateAnimBg="0"/>
      <p:bldP spid="4404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2082" name="Text Box 2"/>
          <p:cNvSpPr txBox="1">
            <a:spLocks noChangeArrowheads="1"/>
          </p:cNvSpPr>
          <p:nvPr/>
        </p:nvSpPr>
        <p:spPr bwMode="auto">
          <a:xfrm>
            <a:off x="228600" y="760413"/>
            <a:ext cx="85344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t>一、码距</a:t>
            </a:r>
          </a:p>
          <a:p>
            <a:pPr>
              <a:spcBef>
                <a:spcPct val="50000"/>
              </a:spcBef>
            </a:pPr>
            <a:r>
              <a:rPr lang="zh-CN" altLang="en-US" sz="2800" b="1" dirty="0"/>
              <a:t>码字：由若干位代码组成一个字。</a:t>
            </a:r>
          </a:p>
          <a:p>
            <a:pPr>
              <a:spcBef>
                <a:spcPct val="50000"/>
              </a:spcBef>
            </a:pPr>
            <a:r>
              <a:rPr lang="zh-CN" altLang="en-US" sz="2800" b="1" dirty="0"/>
              <a:t>两个码字的距离：两个码字逐位比较，其不同字符的个数。</a:t>
            </a:r>
          </a:p>
          <a:p>
            <a:pPr>
              <a:spcBef>
                <a:spcPct val="50000"/>
              </a:spcBef>
            </a:pPr>
            <a:r>
              <a:rPr lang="zh-CN" altLang="en-US" sz="2800" b="1" dirty="0"/>
              <a:t>码距：各码字之间的</a:t>
            </a:r>
            <a:r>
              <a:rPr lang="zh-CN" altLang="en-US" sz="2800" b="1" dirty="0">
                <a:solidFill>
                  <a:srgbClr val="FFFF00"/>
                </a:solidFill>
              </a:rPr>
              <a:t>最小</a:t>
            </a:r>
            <a:r>
              <a:rPr lang="zh-CN" altLang="en-US" sz="2800" b="1" dirty="0"/>
              <a:t>距离。</a:t>
            </a:r>
          </a:p>
        </p:txBody>
      </p:sp>
      <p:sp>
        <p:nvSpPr>
          <p:cNvPr id="2" name="文本框 1"/>
          <p:cNvSpPr txBox="1">
            <a:spLocks noChangeArrowheads="1"/>
          </p:cNvSpPr>
          <p:nvPr/>
        </p:nvSpPr>
        <p:spPr bwMode="auto">
          <a:xfrm>
            <a:off x="323850" y="4221163"/>
            <a:ext cx="71469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t>如在</a:t>
            </a:r>
            <a:r>
              <a:rPr lang="en-US" altLang="zh-CN" sz="2800" dirty="0"/>
              <a:t>8421</a:t>
            </a:r>
            <a:r>
              <a:rPr lang="zh-CN" altLang="en-US" sz="2800" dirty="0"/>
              <a:t>码中，</a:t>
            </a:r>
            <a:r>
              <a:rPr lang="en-US" altLang="zh-CN" sz="2800" dirty="0"/>
              <a:t>0000</a:t>
            </a:r>
            <a:r>
              <a:rPr lang="zh-CN" altLang="en-US" sz="2800" dirty="0"/>
              <a:t>与</a:t>
            </a:r>
            <a:r>
              <a:rPr lang="en-US" altLang="zh-CN" sz="2800" dirty="0"/>
              <a:t>1111</a:t>
            </a:r>
            <a:r>
              <a:rPr lang="zh-CN" altLang="en-US" sz="2800" dirty="0"/>
              <a:t>之间的距离是</a:t>
            </a:r>
            <a:r>
              <a:rPr lang="en-US" altLang="zh-CN" sz="2800" dirty="0"/>
              <a:t>4</a:t>
            </a:r>
            <a:r>
              <a:rPr lang="zh-CN" altLang="en-US" sz="2800" dirty="0"/>
              <a:t>，</a:t>
            </a:r>
            <a:endParaRPr lang="en-US" altLang="zh-CN" sz="2800" dirty="0"/>
          </a:p>
          <a:p>
            <a:pPr eaLnBrk="1" hangingPunct="1"/>
            <a:r>
              <a:rPr lang="en-US" altLang="zh-CN" sz="2800" dirty="0"/>
              <a:t>0000</a:t>
            </a:r>
            <a:r>
              <a:rPr lang="zh-CN" altLang="en-US" sz="2800" dirty="0"/>
              <a:t>与</a:t>
            </a:r>
            <a:r>
              <a:rPr lang="en-US" altLang="zh-CN" sz="2800" dirty="0"/>
              <a:t>0010</a:t>
            </a:r>
            <a:r>
              <a:rPr lang="zh-CN" altLang="en-US" sz="2800" dirty="0"/>
              <a:t>之间的距离是</a:t>
            </a:r>
            <a:r>
              <a:rPr lang="en-US" altLang="zh-CN" sz="2800" dirty="0"/>
              <a:t>1</a:t>
            </a:r>
            <a:r>
              <a:rPr lang="zh-CN" altLang="en-US" sz="2800" dirty="0"/>
              <a:t>。</a:t>
            </a:r>
          </a:p>
        </p:txBody>
      </p:sp>
      <p:sp>
        <p:nvSpPr>
          <p:cNvPr id="3" name="矩形 2"/>
          <p:cNvSpPr/>
          <p:nvPr/>
        </p:nvSpPr>
        <p:spPr>
          <a:xfrm>
            <a:off x="228600" y="5328076"/>
            <a:ext cx="8303840" cy="954107"/>
          </a:xfrm>
          <a:prstGeom prst="rect">
            <a:avLst/>
          </a:prstGeom>
        </p:spPr>
        <p:txBody>
          <a:bodyPr wrap="square">
            <a:spAutoFit/>
          </a:bodyPr>
          <a:lstStyle/>
          <a:p>
            <a:r>
              <a:rPr lang="zh-CN" altLang="en-US" sz="2800" b="1" dirty="0">
                <a:latin typeface="arial" panose="020B0604020202020204" pitchFamily="34" charset="0"/>
              </a:rPr>
              <a:t>校验码的目的就是为了扩大码距，通过校验规律来</a:t>
            </a:r>
            <a:r>
              <a:rPr lang="zh-CN" altLang="en-US" sz="2800" b="1" dirty="0" smtClean="0">
                <a:latin typeface="arial" panose="020B0604020202020204" pitchFamily="34" charset="0"/>
              </a:rPr>
              <a:t>识别</a:t>
            </a:r>
            <a:r>
              <a:rPr lang="en-US" altLang="zh-CN" sz="2800" b="1" dirty="0" smtClean="0">
                <a:latin typeface="arial" panose="020B0604020202020204" pitchFamily="34" charset="0"/>
              </a:rPr>
              <a:t>/</a:t>
            </a:r>
            <a:r>
              <a:rPr lang="zh-CN" altLang="en-US" sz="2800" b="1" smtClean="0">
                <a:latin typeface="arial" panose="020B0604020202020204" pitchFamily="34" charset="0"/>
              </a:rPr>
              <a:t>纠正错误代码。</a:t>
            </a:r>
            <a:endParaRPr lang="zh-CN"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2082"/>
                                        </p:tgtEl>
                                        <p:attrNameLst>
                                          <p:attrName>style.visibility</p:attrName>
                                        </p:attrNameLst>
                                      </p:cBhvr>
                                      <p:to>
                                        <p:strVal val="visible"/>
                                      </p:to>
                                    </p:set>
                                    <p:animEffect transition="in" filter="blinds(horizontal)">
                                      <p:cBhvr>
                                        <p:cTn id="7" dur="500"/>
                                        <p:tgtEl>
                                          <p:spTgt spid="302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2"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tx1"/>
            </a:gs>
            <a:gs pos="100000">
              <a:schemeClr val="bg2"/>
            </a:gs>
          </a:gsLst>
          <a:lin ang="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2.4.1 </a:t>
            </a:r>
            <a:r>
              <a:rPr lang="zh-CN" altLang="en-US" dirty="0"/>
              <a:t>奇偶校验</a:t>
            </a:r>
          </a:p>
        </p:txBody>
      </p:sp>
      <p:sp>
        <p:nvSpPr>
          <p:cNvPr id="3" name="内容占位符 2"/>
          <p:cNvSpPr>
            <a:spLocks noGrp="1"/>
          </p:cNvSpPr>
          <p:nvPr>
            <p:ph idx="1"/>
          </p:nvPr>
        </p:nvSpPr>
        <p:spPr>
          <a:xfrm>
            <a:off x="395536" y="980728"/>
            <a:ext cx="8218488" cy="1800200"/>
          </a:xfrm>
        </p:spPr>
        <p:txBody>
          <a:bodyPr/>
          <a:lstStyle/>
          <a:p>
            <a:pPr marL="0" indent="0" eaLnBrk="1" hangingPunct="1">
              <a:lnSpc>
                <a:spcPct val="110000"/>
              </a:lnSpc>
              <a:buNone/>
            </a:pPr>
            <a:r>
              <a:rPr lang="zh-CN" altLang="en-US" dirty="0">
                <a:solidFill>
                  <a:srgbClr val="C00000"/>
                </a:solidFill>
              </a:rPr>
              <a:t>奇校验：</a:t>
            </a:r>
          </a:p>
          <a:p>
            <a:pPr lvl="1" eaLnBrk="1" hangingPunct="1">
              <a:lnSpc>
                <a:spcPct val="110000"/>
              </a:lnSpc>
            </a:pPr>
            <a:r>
              <a:rPr lang="zh-CN" altLang="en-US" dirty="0">
                <a:solidFill>
                  <a:srgbClr val="C00000"/>
                </a:solidFill>
              </a:rPr>
              <a:t>校验码（数据＋校验位）中</a:t>
            </a:r>
            <a:r>
              <a:rPr lang="en-US" altLang="zh-CN" sz="2200" dirty="0">
                <a:solidFill>
                  <a:srgbClr val="C00000"/>
                </a:solidFill>
              </a:rPr>
              <a:t>1</a:t>
            </a:r>
            <a:r>
              <a:rPr lang="zh-CN" altLang="en-US" dirty="0">
                <a:solidFill>
                  <a:srgbClr val="C00000"/>
                </a:solidFill>
              </a:rPr>
              <a:t>的个数为奇数</a:t>
            </a:r>
          </a:p>
          <a:p>
            <a:pPr lvl="1" eaLnBrk="1" hangingPunct="1">
              <a:lnSpc>
                <a:spcPct val="110000"/>
              </a:lnSpc>
            </a:pPr>
            <a:r>
              <a:rPr lang="en-US" altLang="zh-CN" dirty="0">
                <a:solidFill>
                  <a:srgbClr val="C00000"/>
                </a:solidFill>
              </a:rPr>
              <a:t>0000 </a:t>
            </a:r>
            <a:r>
              <a:rPr lang="en-US" altLang="zh-CN" dirty="0">
                <a:solidFill>
                  <a:srgbClr val="C00000"/>
                </a:solidFill>
                <a:sym typeface="Symbol" panose="05050102010706020507" pitchFamily="18" charset="2"/>
              </a:rPr>
              <a:t> 00001   (</a:t>
            </a:r>
            <a:r>
              <a:rPr lang="zh-CN" altLang="en-US" dirty="0">
                <a:solidFill>
                  <a:srgbClr val="C00000"/>
                </a:solidFill>
                <a:sym typeface="Symbol" panose="05050102010706020507" pitchFamily="18" charset="2"/>
              </a:rPr>
              <a:t>奇校验</a:t>
            </a:r>
            <a:r>
              <a:rPr lang="en-US" altLang="zh-CN" dirty="0">
                <a:solidFill>
                  <a:srgbClr val="C00000"/>
                </a:solidFill>
                <a:sym typeface="Symbol" panose="05050102010706020507" pitchFamily="18" charset="2"/>
              </a:rPr>
              <a:t>)</a:t>
            </a:r>
          </a:p>
          <a:p>
            <a:pPr lvl="1" eaLnBrk="1" hangingPunct="1">
              <a:lnSpc>
                <a:spcPct val="110000"/>
              </a:lnSpc>
            </a:pPr>
            <a:r>
              <a:rPr lang="en-US" altLang="zh-CN" dirty="0">
                <a:solidFill>
                  <a:srgbClr val="C00000"/>
                </a:solidFill>
                <a:sym typeface="Symbol" panose="05050102010706020507" pitchFamily="18" charset="2"/>
              </a:rPr>
              <a:t>0001  00011   (</a:t>
            </a:r>
            <a:r>
              <a:rPr lang="zh-CN" altLang="en-US" dirty="0">
                <a:solidFill>
                  <a:srgbClr val="C00000"/>
                </a:solidFill>
                <a:sym typeface="Symbol" panose="05050102010706020507" pitchFamily="18" charset="2"/>
              </a:rPr>
              <a:t>偶校验</a:t>
            </a:r>
            <a:r>
              <a:rPr lang="en-US" altLang="zh-CN" dirty="0">
                <a:solidFill>
                  <a:srgbClr val="C00000"/>
                </a:solidFill>
                <a:sym typeface="Symbol" panose="05050102010706020507" pitchFamily="18" charset="2"/>
              </a:rPr>
              <a:t>)</a:t>
            </a:r>
          </a:p>
          <a:p>
            <a:endParaRPr lang="zh-CN" altLang="en-US" dirty="0">
              <a:solidFill>
                <a:srgbClr val="C0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16</a:t>
            </a:fld>
            <a:r>
              <a:rPr lang="en-US" altLang="zh-CN" sz="1400" smtClean="0">
                <a:solidFill>
                  <a:srgbClr val="0D7157"/>
                </a:solidFill>
              </a:rPr>
              <a:t>- </a:t>
            </a:r>
            <a:endParaRPr lang="en-US" altLang="zh-CN" sz="1400" dirty="0">
              <a:solidFill>
                <a:srgbClr val="0D7157"/>
              </a:solidFill>
            </a:endParaRPr>
          </a:p>
        </p:txBody>
      </p:sp>
      <p:sp>
        <p:nvSpPr>
          <p:cNvPr id="7" name="Text Box 6"/>
          <p:cNvSpPr txBox="1">
            <a:spLocks noChangeArrowheads="1"/>
          </p:cNvSpPr>
          <p:nvPr/>
        </p:nvSpPr>
        <p:spPr bwMode="auto">
          <a:xfrm>
            <a:off x="442079" y="3119512"/>
            <a:ext cx="1295400" cy="47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i="0" dirty="0">
                <a:solidFill>
                  <a:schemeClr val="bg2"/>
                </a:solidFill>
                <a:latin typeface="+mj-ea"/>
                <a:ea typeface="+mj-ea"/>
              </a:rPr>
              <a:t>偶校验</a:t>
            </a:r>
            <a:r>
              <a:rPr lang="en-US" altLang="zh-CN" sz="2400" i="0" dirty="0">
                <a:solidFill>
                  <a:schemeClr val="bg2"/>
                </a:solidFill>
                <a:latin typeface="+mj-ea"/>
                <a:ea typeface="+mj-ea"/>
              </a:rPr>
              <a:t>:</a:t>
            </a:r>
          </a:p>
        </p:txBody>
      </p:sp>
      <p:sp>
        <p:nvSpPr>
          <p:cNvPr id="8" name="Text Box 8"/>
          <p:cNvSpPr txBox="1">
            <a:spLocks noChangeArrowheads="1"/>
          </p:cNvSpPr>
          <p:nvPr/>
        </p:nvSpPr>
        <p:spPr bwMode="auto">
          <a:xfrm>
            <a:off x="457200" y="3742308"/>
            <a:ext cx="1295400" cy="47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i="0" dirty="0">
                <a:solidFill>
                  <a:schemeClr val="bg2"/>
                </a:solidFill>
                <a:latin typeface="+mj-ea"/>
                <a:ea typeface="+mj-ea"/>
              </a:rPr>
              <a:t>奇校验</a:t>
            </a:r>
            <a:r>
              <a:rPr lang="en-US" altLang="zh-CN" sz="2400" i="0" dirty="0">
                <a:solidFill>
                  <a:schemeClr val="bg2"/>
                </a:solidFill>
                <a:latin typeface="+mj-ea"/>
                <a:ea typeface="+mj-ea"/>
              </a:rPr>
              <a:t>:</a:t>
            </a:r>
          </a:p>
        </p:txBody>
      </p:sp>
      <p:sp>
        <p:nvSpPr>
          <p:cNvPr id="10" name="Text Box 12"/>
          <p:cNvSpPr txBox="1">
            <a:spLocks noChangeArrowheads="1"/>
          </p:cNvSpPr>
          <p:nvPr/>
        </p:nvSpPr>
        <p:spPr bwMode="auto">
          <a:xfrm>
            <a:off x="442079" y="4365104"/>
            <a:ext cx="1295400" cy="47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i="0" dirty="0">
                <a:solidFill>
                  <a:schemeClr val="bg2"/>
                </a:solidFill>
                <a:latin typeface="+mj-ea"/>
                <a:ea typeface="+mj-ea"/>
              </a:rPr>
              <a:t>检错码</a:t>
            </a:r>
            <a:r>
              <a:rPr lang="en-US" altLang="zh-CN" sz="2400" i="0" dirty="0">
                <a:solidFill>
                  <a:schemeClr val="bg2"/>
                </a:solidFill>
                <a:latin typeface="+mj-ea"/>
                <a:ea typeface="+mj-ea"/>
              </a:rPr>
              <a:t>:</a:t>
            </a:r>
          </a:p>
        </p:txBody>
      </p:sp>
      <p:sp>
        <p:nvSpPr>
          <p:cNvPr id="11" name="Text Box 13"/>
          <p:cNvSpPr txBox="1">
            <a:spLocks noChangeArrowheads="1"/>
          </p:cNvSpPr>
          <p:nvPr/>
        </p:nvSpPr>
        <p:spPr bwMode="auto">
          <a:xfrm>
            <a:off x="1547664" y="5104587"/>
            <a:ext cx="5105400" cy="49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500" i="0" dirty="0">
                <a:latin typeface="+mj-ea"/>
                <a:ea typeface="+mj-ea"/>
              </a:rPr>
              <a:t>G=0</a:t>
            </a:r>
            <a:r>
              <a:rPr lang="zh-CN" altLang="en-US" sz="2500" i="0" dirty="0">
                <a:latin typeface="+mj-ea"/>
                <a:ea typeface="+mj-ea"/>
              </a:rPr>
              <a:t>表示数据正常，否则表示出错</a:t>
            </a:r>
          </a:p>
        </p:txBody>
      </p:sp>
      <p:pic>
        <p:nvPicPr>
          <p:cNvPr id="22" name="图片 21"/>
          <p:cNvPicPr>
            <a:picLocks noChangeAspect="1"/>
          </p:cNvPicPr>
          <p:nvPr/>
        </p:nvPicPr>
        <p:blipFill>
          <a:blip r:embed="rId3"/>
          <a:stretch>
            <a:fillRect/>
          </a:stretch>
        </p:blipFill>
        <p:spPr>
          <a:xfrm>
            <a:off x="1691680" y="3119512"/>
            <a:ext cx="6768752" cy="559619"/>
          </a:xfrm>
          <a:prstGeom prst="rect">
            <a:avLst/>
          </a:prstGeom>
        </p:spPr>
      </p:pic>
      <p:pic>
        <p:nvPicPr>
          <p:cNvPr id="24" name="图片 23"/>
          <p:cNvPicPr>
            <a:picLocks noChangeAspect="1"/>
          </p:cNvPicPr>
          <p:nvPr/>
        </p:nvPicPr>
        <p:blipFill>
          <a:blip r:embed="rId4"/>
          <a:stretch>
            <a:fillRect/>
          </a:stretch>
        </p:blipFill>
        <p:spPr>
          <a:xfrm>
            <a:off x="1683695" y="3746548"/>
            <a:ext cx="6848745" cy="618556"/>
          </a:xfrm>
          <a:prstGeom prst="rect">
            <a:avLst/>
          </a:prstGeom>
        </p:spPr>
      </p:pic>
      <p:pic>
        <p:nvPicPr>
          <p:cNvPr id="26" name="图片 25"/>
          <p:cNvPicPr>
            <a:picLocks noChangeAspect="1"/>
          </p:cNvPicPr>
          <p:nvPr/>
        </p:nvPicPr>
        <p:blipFill>
          <a:blip r:embed="rId5"/>
          <a:stretch>
            <a:fillRect/>
          </a:stretch>
        </p:blipFill>
        <p:spPr>
          <a:xfrm>
            <a:off x="1683695" y="4437112"/>
            <a:ext cx="7280793" cy="568882"/>
          </a:xfrm>
          <a:prstGeom prst="rect">
            <a:avLst/>
          </a:prstGeom>
        </p:spPr>
      </p:pic>
    </p:spTree>
    <p:extLst>
      <p:ext uri="{BB962C8B-B14F-4D97-AF65-F5344CB8AC3E}">
        <p14:creationId xmlns:p14="http://schemas.microsoft.com/office/powerpoint/2010/main" val="4239985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8"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0" grpId="0" autoUpdateAnimBg="0"/>
      <p:bldP spid="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95350" y="404664"/>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smtClean="0">
                <a:latin typeface="黑体" panose="02010609060101010101" pitchFamily="49" charset="-122"/>
                <a:ea typeface="黑体" panose="02010609060101010101" pitchFamily="49" charset="-122"/>
              </a:rPr>
              <a:t>二、重点章节内容复习</a:t>
            </a:r>
            <a:endParaRPr lang="zh-CN" altLang="en-US" sz="4000" b="1" dirty="0">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2051720" y="3068960"/>
            <a:ext cx="53335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3200" b="1" dirty="0" smtClean="0">
                <a:solidFill>
                  <a:srgbClr val="FFBF09"/>
                </a:solidFill>
                <a:ea typeface="黑体" panose="02010609060101010101" pitchFamily="49" charset="-122"/>
                <a:sym typeface="Wingdings" panose="05000000000000000000" pitchFamily="2" charset="2"/>
              </a:rPr>
              <a:t>2</a:t>
            </a:r>
            <a:r>
              <a:rPr kumimoji="0" lang="zh-CN" altLang="en-US" sz="3200" b="1" dirty="0" smtClean="0">
                <a:solidFill>
                  <a:srgbClr val="FFBF09"/>
                </a:solidFill>
                <a:ea typeface="黑体" panose="02010609060101010101" pitchFamily="49" charset="-122"/>
                <a:sym typeface="Wingdings" panose="05000000000000000000" pitchFamily="2" charset="2"/>
              </a:rPr>
              <a:t>、指令编码扩、展寻址方式</a:t>
            </a:r>
            <a:endParaRPr kumimoji="0" lang="en-US" altLang="zh-CN" sz="3200" b="1" dirty="0">
              <a:solidFill>
                <a:srgbClr val="FFBF09"/>
              </a:solidFill>
              <a:ea typeface="黑体" panose="02010609060101010101" pitchFamily="49" charset="-122"/>
              <a:sym typeface="Wingdings" panose="05000000000000000000" pitchFamily="2" charset="2"/>
            </a:endParaRPr>
          </a:p>
        </p:txBody>
      </p:sp>
    </p:spTree>
    <p:extLst>
      <p:ext uri="{BB962C8B-B14F-4D97-AF65-F5344CB8AC3E}">
        <p14:creationId xmlns:p14="http://schemas.microsoft.com/office/powerpoint/2010/main" val="67612773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subTitle" idx="1"/>
          </p:nvPr>
        </p:nvSpPr>
        <p:spPr>
          <a:xfrm>
            <a:off x="685800" y="692696"/>
            <a:ext cx="8458200" cy="5465747"/>
          </a:xfrm>
        </p:spPr>
        <p:txBody>
          <a:bodyPr rtlCol="0">
            <a:normAutofit/>
          </a:bodyPr>
          <a:lstStyle/>
          <a:p>
            <a:pPr algn="just" eaLnBrk="1" fontAlgn="auto" hangingPunct="1">
              <a:defRPr/>
            </a:pPr>
            <a:r>
              <a:rPr lang="zh-CN" altLang="en-US" dirty="0" smtClean="0">
                <a:solidFill>
                  <a:schemeClr val="tx1"/>
                </a:solidFill>
              </a:rPr>
              <a:t>Ⅱ）2/4/8方案</a:t>
            </a:r>
          </a:p>
          <a:p>
            <a:pPr algn="just" eaLnBrk="1" fontAlgn="auto" hangingPunct="1">
              <a:defRPr/>
            </a:pPr>
            <a:r>
              <a:rPr lang="zh-CN" altLang="en-US" dirty="0" smtClean="0">
                <a:solidFill>
                  <a:schemeClr val="tx1"/>
                </a:solidFill>
              </a:rPr>
              <a:t>           0 0   2     1 0 0 0          1 0 1 0 0 0 </a:t>
            </a:r>
          </a:p>
          <a:p>
            <a:pPr algn="just" eaLnBrk="1" fontAlgn="auto" hangingPunct="1">
              <a:defRPr/>
            </a:pPr>
            <a:r>
              <a:rPr lang="zh-CN" altLang="en-US" dirty="0" smtClean="0">
                <a:solidFill>
                  <a:schemeClr val="tx1"/>
                </a:solidFill>
              </a:rPr>
              <a:t>           0 1          1 0 0 1   4     1 0 1 0 0 1       </a:t>
            </a:r>
          </a:p>
          <a:p>
            <a:pPr algn="just" eaLnBrk="1" fontAlgn="auto" hangingPunct="1">
              <a:defRPr/>
            </a:pPr>
            <a:r>
              <a:rPr lang="zh-CN" altLang="en-US" dirty="0" smtClean="0">
                <a:solidFill>
                  <a:schemeClr val="tx1"/>
                </a:solidFill>
              </a:rPr>
              <a:t>                          1 1 0 0          1 0 1 1 0 0      </a:t>
            </a:r>
          </a:p>
          <a:p>
            <a:pPr algn="just" eaLnBrk="1" fontAlgn="auto" hangingPunct="1">
              <a:defRPr/>
            </a:pPr>
            <a:r>
              <a:rPr lang="zh-CN" altLang="en-US" dirty="0" smtClean="0">
                <a:solidFill>
                  <a:schemeClr val="tx1"/>
                </a:solidFill>
              </a:rPr>
              <a:t>                          1 1 0 1          1 0 1 1 0 1     8</a:t>
            </a:r>
          </a:p>
          <a:p>
            <a:pPr algn="just" eaLnBrk="1" fontAlgn="auto" hangingPunct="1">
              <a:defRPr/>
            </a:pPr>
            <a:r>
              <a:rPr lang="zh-CN" altLang="en-US" dirty="0" smtClean="0">
                <a:solidFill>
                  <a:schemeClr val="tx1"/>
                </a:solidFill>
              </a:rPr>
              <a:t>                                               1 1 1 0 0 0</a:t>
            </a:r>
          </a:p>
          <a:p>
            <a:pPr algn="just" eaLnBrk="1" fontAlgn="auto" hangingPunct="1">
              <a:defRPr/>
            </a:pPr>
            <a:r>
              <a:rPr lang="zh-CN" altLang="en-US" dirty="0" smtClean="0">
                <a:solidFill>
                  <a:schemeClr val="tx1"/>
                </a:solidFill>
              </a:rPr>
              <a:t>                                               1 1 1 0 0 1</a:t>
            </a:r>
          </a:p>
          <a:p>
            <a:pPr algn="just" eaLnBrk="1" fontAlgn="auto" hangingPunct="1">
              <a:defRPr/>
            </a:pPr>
            <a:r>
              <a:rPr lang="zh-CN" altLang="en-US" dirty="0" smtClean="0">
                <a:solidFill>
                  <a:schemeClr val="tx1"/>
                </a:solidFill>
              </a:rPr>
              <a:t>                                               1 1 1 1 0 0</a:t>
            </a:r>
          </a:p>
          <a:p>
            <a:pPr algn="just" eaLnBrk="1" fontAlgn="auto" hangingPunct="1">
              <a:defRPr/>
            </a:pPr>
            <a:r>
              <a:rPr lang="zh-CN" altLang="en-US" dirty="0" smtClean="0">
                <a:solidFill>
                  <a:schemeClr val="tx1"/>
                </a:solidFill>
              </a:rPr>
              <a:t>                                               1 1 1 1 0 1</a:t>
            </a:r>
          </a:p>
          <a:p>
            <a:pPr eaLnBrk="1" fontAlgn="auto" hangingPunct="1">
              <a:defRPr/>
            </a:pPr>
            <a:endParaRPr lang="zh-CN" altLang="en-US" dirty="0" smtClean="0">
              <a:solidFill>
                <a:schemeClr val="tx1"/>
              </a:solidFill>
            </a:endParaRPr>
          </a:p>
        </p:txBody>
      </p:sp>
      <p:sp>
        <p:nvSpPr>
          <p:cNvPr id="63491" name="AutoShape 4"/>
          <p:cNvSpPr>
            <a:spLocks/>
          </p:cNvSpPr>
          <p:nvPr/>
        </p:nvSpPr>
        <p:spPr bwMode="auto">
          <a:xfrm>
            <a:off x="2423914" y="1168152"/>
            <a:ext cx="228600" cy="838200"/>
          </a:xfrm>
          <a:prstGeom prst="rightBrace">
            <a:avLst>
              <a:gd name="adj1" fmla="val 30556"/>
              <a:gd name="adj2"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sp>
        <p:nvSpPr>
          <p:cNvPr id="63492" name="AutoShape 5"/>
          <p:cNvSpPr>
            <a:spLocks/>
          </p:cNvSpPr>
          <p:nvPr/>
        </p:nvSpPr>
        <p:spPr bwMode="auto">
          <a:xfrm>
            <a:off x="4572000" y="1268760"/>
            <a:ext cx="228600" cy="1828800"/>
          </a:xfrm>
          <a:prstGeom prst="rightBrace">
            <a:avLst>
              <a:gd name="adj1" fmla="val 66667"/>
              <a:gd name="adj2" fmla="val 34898"/>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sp>
        <p:nvSpPr>
          <p:cNvPr id="63493" name="AutoShape 6"/>
          <p:cNvSpPr>
            <a:spLocks/>
          </p:cNvSpPr>
          <p:nvPr/>
        </p:nvSpPr>
        <p:spPr bwMode="auto">
          <a:xfrm>
            <a:off x="7380312" y="1196752"/>
            <a:ext cx="381000" cy="4191000"/>
          </a:xfrm>
          <a:prstGeom prst="rightBrace">
            <a:avLst>
              <a:gd name="adj1" fmla="val 91667"/>
              <a:gd name="adj2" fmla="val 4409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sp>
        <p:nvSpPr>
          <p:cNvPr id="2" name="矩形 1"/>
          <p:cNvSpPr/>
          <p:nvPr/>
        </p:nvSpPr>
        <p:spPr>
          <a:xfrm>
            <a:off x="179512" y="5694347"/>
            <a:ext cx="8856984" cy="830997"/>
          </a:xfrm>
          <a:prstGeom prst="rect">
            <a:avLst/>
          </a:prstGeom>
        </p:spPr>
        <p:txBody>
          <a:bodyPr wrap="square">
            <a:spAutoFit/>
          </a:bodyPr>
          <a:lstStyle/>
          <a:p>
            <a:r>
              <a:rPr lang="zh-CN" altLang="en-US" dirty="0" smtClean="0"/>
              <a:t>扩展到</a:t>
            </a:r>
            <a:r>
              <a:rPr lang="en-US" altLang="zh-CN" dirty="0" smtClean="0"/>
              <a:t>4</a:t>
            </a:r>
            <a:r>
              <a:rPr lang="zh-CN" altLang="en-US" dirty="0" smtClean="0"/>
              <a:t>位时，如果不用预留位做后续</a:t>
            </a:r>
            <a:r>
              <a:rPr lang="zh-CN" altLang="en-US" dirty="0"/>
              <a:t>扩展，也可以把四位编码所有可能用完</a:t>
            </a:r>
          </a:p>
        </p:txBody>
      </p:sp>
      <p:sp>
        <p:nvSpPr>
          <p:cNvPr id="7" name="Text Box 6"/>
          <p:cNvSpPr txBox="1">
            <a:spLocks noChangeArrowheads="1"/>
          </p:cNvSpPr>
          <p:nvPr/>
        </p:nvSpPr>
        <p:spPr bwMode="auto">
          <a:xfrm>
            <a:off x="0" y="0"/>
            <a:ext cx="4953000" cy="584775"/>
          </a:xfrm>
          <a:prstGeom prst="rect">
            <a:avLst/>
          </a:prstGeom>
          <a:noFill/>
          <a:ln w="9525">
            <a:noFill/>
            <a:miter lim="800000"/>
            <a:headEnd/>
            <a:tailEnd/>
          </a:ln>
        </p:spPr>
        <p:txBody>
          <a:bodyPr>
            <a:spAutoFit/>
          </a:bodyPr>
          <a:lstStyle/>
          <a:p>
            <a:pPr>
              <a:spcBef>
                <a:spcPct val="50000"/>
              </a:spcBef>
            </a:pPr>
            <a:r>
              <a:rPr lang="en-US" altLang="zh-CN" sz="3200" b="1" dirty="0" smtClean="0">
                <a:latin typeface="黑体" pitchFamily="49" charset="-122"/>
                <a:ea typeface="黑体" pitchFamily="49" charset="-122"/>
              </a:rPr>
              <a:t>1.</a:t>
            </a:r>
            <a:r>
              <a:rPr lang="zh-CN" altLang="en-US" sz="3200" b="1" dirty="0" smtClean="0">
                <a:latin typeface="黑体" pitchFamily="49" charset="-122"/>
                <a:ea typeface="黑体" pitchFamily="49" charset="-122"/>
              </a:rPr>
              <a:t>指令码扩展</a:t>
            </a:r>
            <a:endParaRPr lang="zh-CN" altLang="en-US" sz="3200" b="1" dirty="0">
              <a:latin typeface="黑体" pitchFamily="49" charset="-122"/>
              <a:ea typeface="黑体" pitchFamily="49" charset="-122"/>
            </a:endParaRPr>
          </a:p>
        </p:txBody>
      </p:sp>
    </p:spTree>
    <p:extLst>
      <p:ext uri="{BB962C8B-B14F-4D97-AF65-F5344CB8AC3E}">
        <p14:creationId xmlns:p14="http://schemas.microsoft.com/office/powerpoint/2010/main" val="352914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79512" y="228600"/>
            <a:ext cx="8964488" cy="6172200"/>
          </a:xfrm>
        </p:spPr>
        <p:txBody>
          <a:bodyPr rtlCol="0">
            <a:normAutofit fontScale="92500" lnSpcReduction="20000"/>
          </a:bodyPr>
          <a:lstStyle/>
          <a:p>
            <a:pPr algn="just" eaLnBrk="1" fontAlgn="auto" hangingPunct="1">
              <a:defRPr/>
            </a:pPr>
            <a:r>
              <a:rPr lang="zh-CN" altLang="en-US" b="1" dirty="0" smtClean="0">
                <a:solidFill>
                  <a:schemeClr val="tx1"/>
                </a:solidFill>
              </a:rPr>
              <a:t>2）</a:t>
            </a:r>
            <a:r>
              <a:rPr lang="en-US" altLang="zh-CN" b="1" dirty="0" smtClean="0">
                <a:solidFill>
                  <a:schemeClr val="tx1"/>
                </a:solidFill>
              </a:rPr>
              <a:t>Huff man</a:t>
            </a:r>
            <a:r>
              <a:rPr lang="zh-CN" altLang="en-US" b="1" dirty="0" smtClean="0">
                <a:solidFill>
                  <a:schemeClr val="tx1"/>
                </a:solidFill>
              </a:rPr>
              <a:t>压缩编码法</a:t>
            </a:r>
          </a:p>
          <a:p>
            <a:pPr algn="just" eaLnBrk="1" fontAlgn="auto" hangingPunct="1">
              <a:defRPr/>
            </a:pPr>
            <a:r>
              <a:rPr lang="zh-CN" altLang="en-US" dirty="0" smtClean="0">
                <a:solidFill>
                  <a:schemeClr val="tx1"/>
                </a:solidFill>
              </a:rPr>
              <a:t>   ①基本思想</a:t>
            </a:r>
          </a:p>
          <a:p>
            <a:pPr algn="just" eaLnBrk="1" fontAlgn="auto" hangingPunct="1">
              <a:defRPr/>
            </a:pPr>
            <a:r>
              <a:rPr lang="zh-CN" altLang="en-US" dirty="0" smtClean="0">
                <a:solidFill>
                  <a:schemeClr val="tx1"/>
                </a:solidFill>
              </a:rPr>
              <a:t>     Ⅰ)频度高的指令用短码表示。</a:t>
            </a:r>
          </a:p>
          <a:p>
            <a:pPr algn="just" eaLnBrk="1" fontAlgn="auto" hangingPunct="1">
              <a:defRPr/>
            </a:pPr>
            <a:r>
              <a:rPr lang="zh-CN" altLang="en-US" dirty="0" smtClean="0">
                <a:solidFill>
                  <a:schemeClr val="tx1"/>
                </a:solidFill>
              </a:rPr>
              <a:t>     Ⅱ)频度低的指令用较长码表示。</a:t>
            </a:r>
          </a:p>
          <a:p>
            <a:pPr algn="just" eaLnBrk="1" fontAlgn="auto" hangingPunct="1">
              <a:defRPr/>
            </a:pPr>
            <a:r>
              <a:rPr lang="zh-CN" altLang="en-US" dirty="0" smtClean="0">
                <a:solidFill>
                  <a:schemeClr val="tx1"/>
                </a:solidFill>
              </a:rPr>
              <a:t>   ②</a:t>
            </a:r>
            <a:r>
              <a:rPr lang="en-US" altLang="zh-CN" dirty="0" smtClean="0">
                <a:solidFill>
                  <a:schemeClr val="tx1"/>
                </a:solidFill>
              </a:rPr>
              <a:t>Huff man-A</a:t>
            </a:r>
            <a:r>
              <a:rPr lang="zh-CN" altLang="en-US" dirty="0" smtClean="0">
                <a:solidFill>
                  <a:schemeClr val="tx1"/>
                </a:solidFill>
              </a:rPr>
              <a:t>方案编码树的绘制</a:t>
            </a:r>
            <a:r>
              <a:rPr lang="zh-CN" altLang="en-US" b="1" u="sng" dirty="0" smtClean="0">
                <a:solidFill>
                  <a:schemeClr val="tx1"/>
                </a:solidFill>
              </a:rPr>
              <a:t>要点</a:t>
            </a:r>
            <a:r>
              <a:rPr lang="zh-CN" altLang="en-US" dirty="0" smtClean="0">
                <a:solidFill>
                  <a:schemeClr val="tx1"/>
                </a:solidFill>
              </a:rPr>
              <a:t>：</a:t>
            </a:r>
            <a:endParaRPr lang="en-US" altLang="zh-CN" dirty="0" smtClean="0">
              <a:solidFill>
                <a:schemeClr val="tx1"/>
              </a:solidFill>
            </a:endParaRPr>
          </a:p>
          <a:p>
            <a:pPr algn="just" eaLnBrk="1" fontAlgn="auto" hangingPunct="1">
              <a:defRPr/>
            </a:pPr>
            <a:r>
              <a:rPr lang="en-US" altLang="zh-CN" dirty="0" smtClean="0">
                <a:solidFill>
                  <a:schemeClr val="tx1"/>
                </a:solidFill>
              </a:rPr>
              <a:t>1</a:t>
            </a:r>
            <a:r>
              <a:rPr lang="zh-CN" altLang="en-US" dirty="0" smtClean="0">
                <a:solidFill>
                  <a:schemeClr val="tx1"/>
                </a:solidFill>
              </a:rPr>
              <a:t>将指令按频   度从</a:t>
            </a:r>
            <a:r>
              <a:rPr lang="zh-CN" altLang="en-US" dirty="0"/>
              <a:t>低</a:t>
            </a:r>
            <a:r>
              <a:rPr lang="zh-CN" altLang="en-US" dirty="0" smtClean="0">
                <a:solidFill>
                  <a:schemeClr val="tx1"/>
                </a:solidFill>
              </a:rPr>
              <a:t>到</a:t>
            </a:r>
            <a:r>
              <a:rPr lang="zh-CN" altLang="en-US" dirty="0" smtClean="0"/>
              <a:t>高，左到右</a:t>
            </a:r>
            <a:r>
              <a:rPr lang="zh-CN" altLang="en-US" dirty="0" smtClean="0">
                <a:solidFill>
                  <a:schemeClr val="tx1"/>
                </a:solidFill>
              </a:rPr>
              <a:t>顺序排列；</a:t>
            </a:r>
            <a:endParaRPr lang="en-US" altLang="zh-CN" dirty="0" smtClean="0">
              <a:solidFill>
                <a:schemeClr val="tx1"/>
              </a:solidFill>
            </a:endParaRPr>
          </a:p>
          <a:p>
            <a:pPr algn="just" eaLnBrk="1" fontAlgn="auto" hangingPunct="1">
              <a:defRPr/>
            </a:pPr>
            <a:r>
              <a:rPr lang="en-US" altLang="zh-CN" dirty="0" smtClean="0">
                <a:solidFill>
                  <a:schemeClr val="tx1"/>
                </a:solidFill>
              </a:rPr>
              <a:t>2</a:t>
            </a:r>
            <a:r>
              <a:rPr lang="zh-CN" altLang="en-US" dirty="0" smtClean="0">
                <a:solidFill>
                  <a:schemeClr val="tx1"/>
                </a:solidFill>
              </a:rPr>
              <a:t>选取两个概率最小的节点合并成一个概率值是二者之和的新节点，并按照合并后的概率重新排序</a:t>
            </a:r>
            <a:r>
              <a:rPr lang="en-US" altLang="zh-CN" dirty="0" smtClean="0">
                <a:solidFill>
                  <a:schemeClr val="tx1"/>
                </a:solidFill>
              </a:rPr>
              <a:t>；</a:t>
            </a:r>
          </a:p>
          <a:p>
            <a:pPr algn="just" eaLnBrk="1" fontAlgn="auto" hangingPunct="1">
              <a:defRPr/>
            </a:pPr>
            <a:r>
              <a:rPr lang="en-US" altLang="zh-CN" dirty="0" smtClean="0">
                <a:solidFill>
                  <a:schemeClr val="tx1"/>
                </a:solidFill>
              </a:rPr>
              <a:t>3</a:t>
            </a:r>
            <a:r>
              <a:rPr lang="zh-CN" altLang="en-US" dirty="0" smtClean="0">
                <a:solidFill>
                  <a:schemeClr val="tx1"/>
                </a:solidFill>
              </a:rPr>
              <a:t>重复</a:t>
            </a:r>
            <a:r>
              <a:rPr lang="en-US" altLang="zh-CN" dirty="0" smtClean="0">
                <a:solidFill>
                  <a:schemeClr val="tx1"/>
                </a:solidFill>
              </a:rPr>
              <a:t>2</a:t>
            </a:r>
            <a:r>
              <a:rPr lang="zh-CN" altLang="en-US" dirty="0" smtClean="0">
                <a:solidFill>
                  <a:schemeClr val="tx1"/>
                </a:solidFill>
              </a:rPr>
              <a:t>，直至全部节点合并完毕（最后的根节点值为</a:t>
            </a:r>
            <a:r>
              <a:rPr lang="en-US" altLang="zh-CN" dirty="0" smtClean="0">
                <a:solidFill>
                  <a:schemeClr val="tx1"/>
                </a:solidFill>
              </a:rPr>
              <a:t>1</a:t>
            </a:r>
            <a:r>
              <a:rPr lang="zh-CN" altLang="en-US" dirty="0" smtClean="0">
                <a:solidFill>
                  <a:schemeClr val="tx1"/>
                </a:solidFill>
              </a:rPr>
              <a:t>）；</a:t>
            </a:r>
            <a:endParaRPr lang="en-US" altLang="zh-CN" dirty="0" smtClean="0">
              <a:solidFill>
                <a:schemeClr val="tx1"/>
              </a:solidFill>
            </a:endParaRPr>
          </a:p>
          <a:p>
            <a:pPr algn="just" eaLnBrk="1" fontAlgn="auto" hangingPunct="1">
              <a:defRPr/>
            </a:pPr>
            <a:r>
              <a:rPr lang="en-US" altLang="zh-CN" dirty="0" smtClean="0"/>
              <a:t>4</a:t>
            </a:r>
            <a:r>
              <a:rPr lang="zh-CN" altLang="en-US" dirty="0" smtClean="0"/>
              <a:t>每个节点都有</a:t>
            </a:r>
            <a:r>
              <a:rPr lang="en-US" altLang="zh-CN" dirty="0" smtClean="0"/>
              <a:t>2</a:t>
            </a:r>
            <a:r>
              <a:rPr lang="zh-CN" altLang="en-US" dirty="0" smtClean="0"/>
              <a:t>个分支，分别用</a:t>
            </a:r>
            <a:r>
              <a:rPr lang="en-US" altLang="zh-CN" dirty="0" smtClean="0"/>
              <a:t>0</a:t>
            </a:r>
            <a:r>
              <a:rPr lang="zh-CN" altLang="en-US" dirty="0" smtClean="0"/>
              <a:t>和</a:t>
            </a:r>
            <a:r>
              <a:rPr lang="en-US" altLang="zh-CN" dirty="0" smtClean="0"/>
              <a:t>1</a:t>
            </a:r>
            <a:r>
              <a:rPr lang="zh-CN" altLang="en-US" dirty="0" smtClean="0"/>
              <a:t>表示；</a:t>
            </a:r>
            <a:endParaRPr lang="en-US" altLang="zh-CN" dirty="0" smtClean="0"/>
          </a:p>
          <a:p>
            <a:pPr algn="just" eaLnBrk="1" fontAlgn="auto" hangingPunct="1">
              <a:defRPr/>
            </a:pPr>
            <a:r>
              <a:rPr lang="en-US" altLang="zh-CN" dirty="0" smtClean="0">
                <a:solidFill>
                  <a:schemeClr val="tx1"/>
                </a:solidFill>
              </a:rPr>
              <a:t>5</a:t>
            </a:r>
            <a:r>
              <a:rPr lang="zh-CN" altLang="en-US" dirty="0" smtClean="0">
                <a:solidFill>
                  <a:schemeClr val="tx1"/>
                </a:solidFill>
              </a:rPr>
              <a:t>从根节点开始，逐级下移，到达属于每条指令的概率节点，把沿线所经过的代码组合起来，得到相应指令的操作码编码。</a:t>
            </a:r>
          </a:p>
        </p:txBody>
      </p:sp>
    </p:spTree>
    <p:extLst>
      <p:ext uri="{BB962C8B-B14F-4D97-AF65-F5344CB8AC3E}">
        <p14:creationId xmlns:p14="http://schemas.microsoft.com/office/powerpoint/2010/main" val="399806009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5"/>
          <p:cNvSpPr txBox="1">
            <a:spLocks noChangeArrowheads="1"/>
          </p:cNvSpPr>
          <p:nvPr/>
        </p:nvSpPr>
        <p:spPr bwMode="auto">
          <a:xfrm>
            <a:off x="395536" y="980728"/>
            <a:ext cx="8229600"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a:buFont typeface="+mj-lt"/>
              <a:buAutoNum type="arabicPeriod"/>
            </a:pPr>
            <a:r>
              <a:rPr lang="zh-CN" altLang="zh-CN" dirty="0" smtClean="0"/>
              <a:t>填空</a:t>
            </a:r>
            <a:r>
              <a:rPr lang="zh-CN" altLang="zh-CN" dirty="0"/>
              <a:t>题</a:t>
            </a:r>
            <a:r>
              <a:rPr lang="en-US" altLang="zh-CN" dirty="0"/>
              <a:t> 10</a:t>
            </a:r>
            <a:r>
              <a:rPr lang="zh-CN" altLang="zh-CN" dirty="0"/>
              <a:t>个，每个</a:t>
            </a:r>
            <a:r>
              <a:rPr lang="en-US" altLang="zh-CN" dirty="0"/>
              <a:t>1</a:t>
            </a:r>
            <a:r>
              <a:rPr lang="zh-CN" altLang="zh-CN" dirty="0"/>
              <a:t>分，共</a:t>
            </a:r>
            <a:r>
              <a:rPr lang="en-US" altLang="zh-CN" dirty="0"/>
              <a:t>10</a:t>
            </a:r>
            <a:r>
              <a:rPr lang="zh-CN" altLang="zh-CN" dirty="0"/>
              <a:t>分。</a:t>
            </a:r>
          </a:p>
          <a:p>
            <a:pPr marL="457200" indent="-457200">
              <a:buFont typeface="+mj-lt"/>
              <a:buAutoNum type="arabicPeriod"/>
            </a:pPr>
            <a:r>
              <a:rPr lang="zh-CN" altLang="zh-CN" dirty="0" smtClean="0"/>
              <a:t>选择题</a:t>
            </a:r>
            <a:r>
              <a:rPr lang="en-US" altLang="zh-CN" dirty="0" smtClean="0"/>
              <a:t> </a:t>
            </a:r>
            <a:r>
              <a:rPr lang="en-US" altLang="zh-CN" dirty="0"/>
              <a:t>10</a:t>
            </a:r>
            <a:r>
              <a:rPr lang="zh-CN" altLang="zh-CN" dirty="0"/>
              <a:t>个，每个</a:t>
            </a:r>
            <a:r>
              <a:rPr lang="en-US" altLang="zh-CN" dirty="0"/>
              <a:t>1</a:t>
            </a:r>
            <a:r>
              <a:rPr lang="zh-CN" altLang="zh-CN" dirty="0"/>
              <a:t>分，共</a:t>
            </a:r>
            <a:r>
              <a:rPr lang="en-US" altLang="zh-CN" dirty="0"/>
              <a:t>10</a:t>
            </a:r>
            <a:r>
              <a:rPr lang="zh-CN" altLang="zh-CN" dirty="0"/>
              <a:t>分。</a:t>
            </a:r>
          </a:p>
          <a:p>
            <a:pPr marL="457200" indent="-457200">
              <a:buFont typeface="+mj-lt"/>
              <a:buAutoNum type="arabicPeriod"/>
            </a:pPr>
            <a:r>
              <a:rPr lang="zh-CN" altLang="zh-CN" dirty="0" smtClean="0"/>
              <a:t>判断</a:t>
            </a:r>
            <a:r>
              <a:rPr lang="zh-CN" altLang="zh-CN" dirty="0"/>
              <a:t>题</a:t>
            </a:r>
            <a:r>
              <a:rPr lang="en-US" altLang="zh-CN" dirty="0"/>
              <a:t>10</a:t>
            </a:r>
            <a:r>
              <a:rPr lang="zh-CN" altLang="zh-CN" dirty="0"/>
              <a:t>个，每个</a:t>
            </a:r>
            <a:r>
              <a:rPr lang="en-US" altLang="zh-CN" dirty="0"/>
              <a:t>1</a:t>
            </a:r>
            <a:r>
              <a:rPr lang="zh-CN" altLang="zh-CN" dirty="0"/>
              <a:t>分，共</a:t>
            </a:r>
            <a:r>
              <a:rPr lang="en-US" altLang="zh-CN" dirty="0"/>
              <a:t>10</a:t>
            </a:r>
            <a:r>
              <a:rPr lang="zh-CN" altLang="zh-CN" dirty="0"/>
              <a:t>分。</a:t>
            </a:r>
          </a:p>
          <a:p>
            <a:pPr marL="457200" indent="-457200">
              <a:buFont typeface="+mj-lt"/>
              <a:buAutoNum type="arabicPeriod"/>
            </a:pPr>
            <a:r>
              <a:rPr lang="zh-CN" altLang="zh-CN" dirty="0" smtClean="0"/>
              <a:t>计算</a:t>
            </a:r>
            <a:r>
              <a:rPr lang="zh-CN" altLang="zh-CN" dirty="0"/>
              <a:t>题</a:t>
            </a:r>
            <a:r>
              <a:rPr lang="en-US" altLang="zh-CN" dirty="0"/>
              <a:t>2</a:t>
            </a:r>
            <a:r>
              <a:rPr lang="zh-CN" altLang="zh-CN" dirty="0"/>
              <a:t>个，一个</a:t>
            </a:r>
            <a:r>
              <a:rPr lang="en-US" altLang="zh-CN" dirty="0"/>
              <a:t>8</a:t>
            </a:r>
            <a:r>
              <a:rPr lang="zh-CN" altLang="zh-CN" dirty="0"/>
              <a:t>分，一个</a:t>
            </a:r>
            <a:r>
              <a:rPr lang="en-US" altLang="zh-CN" dirty="0"/>
              <a:t>8</a:t>
            </a:r>
            <a:r>
              <a:rPr lang="zh-CN" altLang="zh-CN" dirty="0"/>
              <a:t>分，共</a:t>
            </a:r>
            <a:r>
              <a:rPr lang="en-US" altLang="zh-CN" dirty="0"/>
              <a:t>16</a:t>
            </a:r>
            <a:r>
              <a:rPr lang="zh-CN" altLang="zh-CN" dirty="0"/>
              <a:t>分</a:t>
            </a:r>
            <a:r>
              <a:rPr lang="zh-CN" altLang="zh-CN" dirty="0" smtClean="0"/>
              <a:t>。</a:t>
            </a:r>
            <a:endParaRPr lang="en-US" altLang="zh-CN" dirty="0" smtClean="0"/>
          </a:p>
          <a:p>
            <a:r>
              <a:rPr lang="en-US" altLang="zh-CN" dirty="0"/>
              <a:t>	</a:t>
            </a:r>
            <a:r>
              <a:rPr lang="en-US" altLang="zh-CN" dirty="0" smtClean="0"/>
              <a:t>1</a:t>
            </a:r>
            <a:r>
              <a:rPr lang="zh-CN" altLang="en-US" dirty="0" smtClean="0"/>
              <a:t>）</a:t>
            </a:r>
            <a:r>
              <a:rPr lang="zh-CN" altLang="zh-CN" dirty="0" smtClean="0"/>
              <a:t>浮点数</a:t>
            </a:r>
            <a:r>
              <a:rPr lang="zh-CN" altLang="zh-CN" dirty="0"/>
              <a:t>格式化</a:t>
            </a:r>
            <a:r>
              <a:rPr lang="en-US" altLang="zh-CN" dirty="0"/>
              <a:t> 754</a:t>
            </a:r>
            <a:r>
              <a:rPr lang="zh-CN" altLang="zh-CN" dirty="0"/>
              <a:t>标准、浮点数十进制真值表达式</a:t>
            </a:r>
          </a:p>
          <a:p>
            <a:r>
              <a:rPr lang="en-US" altLang="zh-CN" dirty="0" smtClean="0"/>
              <a:t>	2</a:t>
            </a:r>
            <a:r>
              <a:rPr lang="zh-CN" altLang="en-US" dirty="0" smtClean="0"/>
              <a:t>）</a:t>
            </a:r>
            <a:r>
              <a:rPr lang="zh-CN" altLang="zh-CN" dirty="0" smtClean="0"/>
              <a:t>指令格式</a:t>
            </a:r>
            <a:r>
              <a:rPr lang="zh-CN" altLang="zh-CN" dirty="0"/>
              <a:t>编码，三种格式都考</a:t>
            </a:r>
          </a:p>
          <a:p>
            <a:r>
              <a:rPr lang="en-US" altLang="zh-CN" dirty="0" smtClean="0"/>
              <a:t>	3</a:t>
            </a:r>
            <a:r>
              <a:rPr lang="zh-CN" altLang="en-US" dirty="0" smtClean="0"/>
              <a:t>）</a:t>
            </a:r>
            <a:r>
              <a:rPr lang="en-US" altLang="zh-CN" dirty="0" smtClean="0"/>
              <a:t>Cache</a:t>
            </a:r>
            <a:r>
              <a:rPr lang="en-US" altLang="zh-CN" dirty="0"/>
              <a:t>/</a:t>
            </a:r>
            <a:r>
              <a:rPr lang="zh-CN" altLang="zh-CN" dirty="0"/>
              <a:t>主存系统的效率</a:t>
            </a:r>
          </a:p>
          <a:p>
            <a:r>
              <a:rPr lang="en-US" altLang="zh-CN" dirty="0" smtClean="0"/>
              <a:t>	4</a:t>
            </a:r>
            <a:r>
              <a:rPr lang="zh-CN" altLang="en-US" dirty="0" smtClean="0"/>
              <a:t>）</a:t>
            </a:r>
            <a:r>
              <a:rPr lang="zh-CN" altLang="zh-CN" dirty="0" smtClean="0"/>
              <a:t>交叉</a:t>
            </a:r>
            <a:r>
              <a:rPr lang="zh-CN" altLang="zh-CN" dirty="0"/>
              <a:t>存储器的</a:t>
            </a:r>
            <a:r>
              <a:rPr lang="zh-CN" altLang="zh-CN" dirty="0" smtClean="0"/>
              <a:t>带宽</a:t>
            </a:r>
            <a:endParaRPr lang="en-US" altLang="zh-CN" dirty="0" smtClean="0"/>
          </a:p>
          <a:p>
            <a:pPr marL="457200" indent="-457200">
              <a:buFont typeface="+mj-lt"/>
              <a:buAutoNum type="arabicPeriod" startAt="5"/>
            </a:pPr>
            <a:r>
              <a:rPr lang="en-US" altLang="zh-CN" dirty="0" smtClean="0"/>
              <a:t> </a:t>
            </a:r>
            <a:r>
              <a:rPr lang="zh-CN" altLang="zh-CN" dirty="0" smtClean="0"/>
              <a:t>综合</a:t>
            </a:r>
            <a:r>
              <a:rPr lang="zh-CN" altLang="zh-CN" dirty="0"/>
              <a:t>题</a:t>
            </a:r>
            <a:r>
              <a:rPr lang="en-US" altLang="zh-CN" dirty="0"/>
              <a:t>4</a:t>
            </a:r>
            <a:r>
              <a:rPr lang="zh-CN" altLang="zh-CN" dirty="0"/>
              <a:t>个，</a:t>
            </a:r>
            <a:r>
              <a:rPr lang="en-US" altLang="zh-CN" dirty="0"/>
              <a:t>12</a:t>
            </a:r>
            <a:r>
              <a:rPr lang="zh-CN" altLang="zh-CN" dirty="0"/>
              <a:t>分，</a:t>
            </a:r>
            <a:r>
              <a:rPr lang="en-US" altLang="zh-CN" dirty="0"/>
              <a:t>12</a:t>
            </a:r>
            <a:r>
              <a:rPr lang="zh-CN" altLang="zh-CN" dirty="0"/>
              <a:t>分，</a:t>
            </a:r>
            <a:r>
              <a:rPr lang="en-US" altLang="zh-CN" dirty="0"/>
              <a:t>12</a:t>
            </a:r>
            <a:r>
              <a:rPr lang="zh-CN" altLang="zh-CN" dirty="0"/>
              <a:t>分，</a:t>
            </a:r>
            <a:r>
              <a:rPr lang="en-US" altLang="zh-CN" dirty="0"/>
              <a:t>18</a:t>
            </a:r>
            <a:r>
              <a:rPr lang="zh-CN" altLang="zh-CN" dirty="0"/>
              <a:t>分，共</a:t>
            </a:r>
            <a:r>
              <a:rPr lang="en-US" altLang="zh-CN" dirty="0"/>
              <a:t>54</a:t>
            </a:r>
            <a:r>
              <a:rPr lang="zh-CN" altLang="zh-CN" dirty="0"/>
              <a:t>分</a:t>
            </a:r>
            <a:r>
              <a:rPr lang="zh-CN" altLang="zh-CN" dirty="0" smtClean="0"/>
              <a:t>。</a:t>
            </a:r>
            <a:endParaRPr lang="en-US" altLang="zh-CN" dirty="0" smtClean="0"/>
          </a:p>
          <a:p>
            <a:r>
              <a:rPr lang="en-US" altLang="zh-CN" dirty="0"/>
              <a:t>	</a:t>
            </a:r>
            <a:r>
              <a:rPr lang="en-US" altLang="zh-CN" dirty="0" smtClean="0"/>
              <a:t>1</a:t>
            </a:r>
            <a:r>
              <a:rPr lang="zh-CN" altLang="en-US" dirty="0" smtClean="0"/>
              <a:t>）</a:t>
            </a:r>
            <a:r>
              <a:rPr lang="zh-CN" altLang="zh-CN" dirty="0" smtClean="0"/>
              <a:t>存储器</a:t>
            </a:r>
            <a:r>
              <a:rPr lang="zh-CN" altLang="zh-CN" dirty="0"/>
              <a:t>的组织</a:t>
            </a:r>
            <a:r>
              <a:rPr lang="en-US" altLang="zh-CN" dirty="0"/>
              <a:t> 12</a:t>
            </a:r>
            <a:r>
              <a:rPr lang="zh-CN" altLang="zh-CN" dirty="0" smtClean="0"/>
              <a:t>分</a:t>
            </a:r>
            <a:endParaRPr lang="zh-CN" altLang="zh-CN" dirty="0"/>
          </a:p>
          <a:p>
            <a:r>
              <a:rPr lang="en-US" altLang="zh-CN" dirty="0" smtClean="0"/>
              <a:t>	2</a:t>
            </a:r>
            <a:r>
              <a:rPr lang="zh-CN" altLang="en-US" dirty="0" smtClean="0"/>
              <a:t>）</a:t>
            </a:r>
            <a:r>
              <a:rPr lang="zh-CN" altLang="zh-CN" dirty="0" smtClean="0"/>
              <a:t>流水线</a:t>
            </a:r>
            <a:r>
              <a:rPr lang="zh-CN" altLang="zh-CN" dirty="0"/>
              <a:t>时空图</a:t>
            </a:r>
            <a:r>
              <a:rPr lang="en-US" altLang="zh-CN" dirty="0"/>
              <a:t> 12</a:t>
            </a:r>
            <a:r>
              <a:rPr lang="zh-CN" altLang="zh-CN" dirty="0" smtClean="0"/>
              <a:t>分</a:t>
            </a:r>
            <a:endParaRPr lang="en-US" altLang="zh-CN" dirty="0" smtClean="0"/>
          </a:p>
          <a:p>
            <a:r>
              <a:rPr lang="en-US" altLang="zh-CN" dirty="0" smtClean="0"/>
              <a:t>	3</a:t>
            </a:r>
            <a:r>
              <a:rPr lang="zh-CN" altLang="en-US" dirty="0" smtClean="0"/>
              <a:t>）</a:t>
            </a:r>
            <a:r>
              <a:rPr lang="zh-CN" altLang="zh-CN" dirty="0" smtClean="0"/>
              <a:t>中断</a:t>
            </a:r>
            <a:r>
              <a:rPr lang="zh-CN" altLang="zh-CN" dirty="0"/>
              <a:t>时空图</a:t>
            </a:r>
            <a:r>
              <a:rPr lang="en-US" altLang="zh-CN" dirty="0"/>
              <a:t> 12</a:t>
            </a:r>
            <a:r>
              <a:rPr lang="zh-CN" altLang="zh-CN" dirty="0" smtClean="0"/>
              <a:t>分</a:t>
            </a:r>
            <a:endParaRPr lang="zh-CN" altLang="zh-CN" dirty="0"/>
          </a:p>
          <a:p>
            <a:r>
              <a:rPr lang="en-US" altLang="zh-CN" dirty="0" smtClean="0"/>
              <a:t>	4</a:t>
            </a:r>
            <a:r>
              <a:rPr lang="zh-CN" altLang="en-US" dirty="0" smtClean="0"/>
              <a:t>）</a:t>
            </a:r>
            <a:r>
              <a:rPr lang="zh-CN" altLang="zh-CN" dirty="0" smtClean="0"/>
              <a:t>数据</a:t>
            </a:r>
            <a:r>
              <a:rPr lang="zh-CN" altLang="zh-CN" dirty="0"/>
              <a:t>通路和指令流程</a:t>
            </a:r>
            <a:r>
              <a:rPr lang="en-US" altLang="zh-CN" dirty="0"/>
              <a:t> 18</a:t>
            </a:r>
            <a:r>
              <a:rPr lang="zh-CN" altLang="zh-CN" dirty="0" smtClean="0"/>
              <a:t>分</a:t>
            </a:r>
            <a:endParaRPr lang="en-US" altLang="zh-CN" dirty="0" smtClean="0"/>
          </a:p>
          <a:p>
            <a:r>
              <a:rPr kumimoji="0" lang="zh-CN" altLang="en-US" sz="3200" b="1" dirty="0">
                <a:ea typeface="黑体" panose="02010609060101010101" pitchFamily="49" charset="-122"/>
                <a:sym typeface="Wingdings" panose="05000000000000000000" pitchFamily="2" charset="2"/>
              </a:rPr>
              <a:t>搞</a:t>
            </a:r>
            <a:r>
              <a:rPr kumimoji="0" lang="zh-CN" altLang="en-US" sz="3200" b="1" dirty="0" smtClean="0">
                <a:ea typeface="黑体" panose="02010609060101010101" pitchFamily="49" charset="-122"/>
                <a:sym typeface="Wingdings" panose="05000000000000000000" pitchFamily="2" charset="2"/>
              </a:rPr>
              <a:t>清楚</a:t>
            </a:r>
            <a:r>
              <a:rPr kumimoji="0" lang="en-US" altLang="zh-CN" sz="3200" b="1" dirty="0" smtClean="0">
                <a:ea typeface="黑体" panose="02010609060101010101" pitchFamily="49" charset="-122"/>
                <a:sym typeface="Wingdings" panose="05000000000000000000" pitchFamily="2" charset="2"/>
              </a:rPr>
              <a:t>PPT</a:t>
            </a:r>
            <a:r>
              <a:rPr kumimoji="0" lang="zh-CN" altLang="en-US" sz="3200" b="1" dirty="0" smtClean="0">
                <a:ea typeface="黑体" panose="02010609060101010101" pitchFamily="49" charset="-122"/>
                <a:sym typeface="Wingdings" panose="05000000000000000000" pitchFamily="2" charset="2"/>
              </a:rPr>
              <a:t>上对应题目和作业题目会很有帮助。</a:t>
            </a:r>
            <a:endParaRPr kumimoji="0" lang="en-US" altLang="zh-CN" sz="3200" b="1" dirty="0">
              <a:ea typeface="黑体" panose="02010609060101010101" pitchFamily="49" charset="-122"/>
              <a:sym typeface="Wingdings" panose="05000000000000000000" pitchFamily="2" charset="2"/>
            </a:endParaRPr>
          </a:p>
        </p:txBody>
      </p:sp>
      <p:sp>
        <p:nvSpPr>
          <p:cNvPr id="5124" name="矩形 1"/>
          <p:cNvSpPr>
            <a:spLocks noChangeArrowheads="1"/>
          </p:cNvSpPr>
          <p:nvPr/>
        </p:nvSpPr>
        <p:spPr bwMode="auto">
          <a:xfrm>
            <a:off x="2780154" y="188640"/>
            <a:ext cx="3892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sz="3200" b="1" dirty="0" smtClean="0">
                <a:solidFill>
                  <a:srgbClr val="FFBF09"/>
                </a:solidFill>
                <a:ea typeface="黑体" panose="02010609060101010101" pitchFamily="49" charset="-122"/>
                <a:sym typeface="Wingdings" panose="05000000000000000000" pitchFamily="2" charset="2"/>
              </a:rPr>
              <a:t>一、试题类型及范围</a:t>
            </a:r>
            <a:endParaRPr kumimoji="0" lang="zh-CN" altLang="en-US" sz="3200" b="1" dirty="0">
              <a:solidFill>
                <a:srgbClr val="FFBF09"/>
              </a:solidFill>
              <a:ea typeface="黑体" panose="02010609060101010101" pitchFamily="49" charset="-122"/>
              <a:sym typeface="Wingdings" panose="05000000000000000000" pitchFamily="2" charset="2"/>
            </a:endParaRPr>
          </a:p>
        </p:txBody>
      </p:sp>
    </p:spTree>
    <p:extLst>
      <p:ext uri="{BB962C8B-B14F-4D97-AF65-F5344CB8AC3E}">
        <p14:creationId xmlns:p14="http://schemas.microsoft.com/office/powerpoint/2010/main" val="46575222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subTitle" idx="1"/>
          </p:nvPr>
        </p:nvSpPr>
        <p:spPr>
          <a:xfrm>
            <a:off x="179512" y="-243408"/>
            <a:ext cx="8735888" cy="6264696"/>
          </a:xfrm>
        </p:spPr>
        <p:txBody>
          <a:bodyPr rtlCol="0">
            <a:noAutofit/>
          </a:bodyPr>
          <a:lstStyle/>
          <a:p>
            <a:pPr algn="just" eaLnBrk="1" fontAlgn="auto" hangingPunct="1">
              <a:defRPr/>
            </a:pPr>
            <a:r>
              <a:rPr lang="zh-CN" altLang="en-US" dirty="0" smtClean="0">
                <a:solidFill>
                  <a:schemeClr val="tx1"/>
                </a:solidFill>
              </a:rPr>
              <a:t>③编码形成</a:t>
            </a:r>
          </a:p>
          <a:p>
            <a:pPr algn="just" eaLnBrk="1" fontAlgn="auto" hangingPunct="1">
              <a:defRPr/>
            </a:pPr>
            <a:r>
              <a:rPr lang="zh-CN" altLang="en-US" dirty="0" smtClean="0">
                <a:solidFill>
                  <a:schemeClr val="tx1"/>
                </a:solidFill>
              </a:rPr>
              <a:t>       编码树上，结点与结点之间，结点与指令之间规则地加</a:t>
            </a:r>
            <a:r>
              <a:rPr lang="en-US" altLang="zh-CN" dirty="0" smtClean="0">
                <a:solidFill>
                  <a:schemeClr val="tx1"/>
                </a:solidFill>
              </a:rPr>
              <a:t>1</a:t>
            </a:r>
            <a:r>
              <a:rPr lang="zh-CN" altLang="en-US" dirty="0" smtClean="0">
                <a:solidFill>
                  <a:schemeClr val="tx1"/>
                </a:solidFill>
              </a:rPr>
              <a:t>，</a:t>
            </a:r>
            <a:r>
              <a:rPr lang="en-US" altLang="zh-CN" dirty="0" smtClean="0">
                <a:solidFill>
                  <a:schemeClr val="tx1"/>
                </a:solidFill>
              </a:rPr>
              <a:t>0</a:t>
            </a:r>
            <a:r>
              <a:rPr lang="zh-CN" altLang="en-US" dirty="0" smtClean="0">
                <a:solidFill>
                  <a:schemeClr val="tx1"/>
                </a:solidFill>
              </a:rPr>
              <a:t>。</a:t>
            </a:r>
          </a:p>
          <a:p>
            <a:pPr algn="just" eaLnBrk="1" fontAlgn="auto" hangingPunct="1">
              <a:defRPr/>
            </a:pPr>
            <a:r>
              <a:rPr lang="zh-CN" altLang="en-US" dirty="0" smtClean="0">
                <a:solidFill>
                  <a:schemeClr val="tx1"/>
                </a:solidFill>
              </a:rPr>
              <a:t>       每条指令均从根结点出发，沿最短路径指向指令，依次收集途中数码，即形成编码。</a:t>
            </a:r>
          </a:p>
          <a:p>
            <a:pPr algn="just" eaLnBrk="1" fontAlgn="auto" hangingPunct="1">
              <a:defRPr/>
            </a:pPr>
            <a:r>
              <a:rPr lang="zh-CN" altLang="en-US" dirty="0" smtClean="0">
                <a:solidFill>
                  <a:schemeClr val="tx1"/>
                </a:solidFill>
              </a:rPr>
              <a:t>④特点</a:t>
            </a:r>
          </a:p>
          <a:p>
            <a:pPr algn="just" eaLnBrk="1" fontAlgn="auto" hangingPunct="1">
              <a:defRPr/>
            </a:pPr>
            <a:r>
              <a:rPr lang="zh-CN" altLang="en-US" dirty="0" smtClean="0">
                <a:solidFill>
                  <a:schemeClr val="tx1"/>
                </a:solidFill>
              </a:rPr>
              <a:t>    Ⅰ)在指令的使用频度不相同时，有利于降低信息等效平均编码长度，有利于提高信息的传送效率。</a:t>
            </a:r>
          </a:p>
          <a:p>
            <a:pPr algn="just" eaLnBrk="1" fontAlgn="auto" hangingPunct="1">
              <a:defRPr/>
            </a:pPr>
            <a:r>
              <a:rPr lang="zh-CN" altLang="en-US" dirty="0" smtClean="0">
                <a:solidFill>
                  <a:schemeClr val="tx1"/>
                </a:solidFill>
              </a:rPr>
              <a:t>    Ⅱ)不同位数编码类型太多，使控制器的译码复杂。</a:t>
            </a:r>
          </a:p>
        </p:txBody>
      </p:sp>
      <p:sp>
        <p:nvSpPr>
          <p:cNvPr id="60419" name="Text Box 5"/>
          <p:cNvSpPr txBox="1">
            <a:spLocks noChangeArrowheads="1"/>
          </p:cNvSpPr>
          <p:nvPr/>
        </p:nvSpPr>
        <p:spPr bwMode="auto">
          <a:xfrm>
            <a:off x="210423" y="5918378"/>
            <a:ext cx="822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50000"/>
              </a:spcBef>
              <a:spcAft>
                <a:spcPct val="0"/>
              </a:spcAft>
              <a:buFontTx/>
              <a:buNone/>
            </a:pPr>
            <a:r>
              <a:rPr lang="zh-CN" altLang="en-US" sz="3200" b="0" dirty="0">
                <a:latin typeface="楷体_GB2312" pitchFamily="49" charset="-122"/>
                <a:ea typeface="楷体_GB2312" pitchFamily="49" charset="-122"/>
              </a:rPr>
              <a:t>⑤信息等效平均码长</a:t>
            </a:r>
            <a:r>
              <a:rPr lang="en-US" altLang="zh-CN" sz="3200" b="0" dirty="0">
                <a:latin typeface="楷体_GB2312" pitchFamily="49" charset="-122"/>
                <a:ea typeface="楷体_GB2312" pitchFamily="49" charset="-122"/>
              </a:rPr>
              <a:t>L</a:t>
            </a:r>
            <a:r>
              <a:rPr lang="zh-CN" altLang="en-US" sz="3200" b="0" dirty="0">
                <a:latin typeface="楷体_GB2312" pitchFamily="49" charset="-122"/>
                <a:ea typeface="楷体_GB2312" pitchFamily="49" charset="-122"/>
              </a:rPr>
              <a:t>的计算</a:t>
            </a:r>
            <a:r>
              <a:rPr lang="zh-CN" altLang="en-US" sz="3200" b="0" dirty="0">
                <a:latin typeface="Times New Roman" panose="02020603050405020304" pitchFamily="18" charset="0"/>
              </a:rPr>
              <a:t> </a:t>
            </a:r>
          </a:p>
        </p:txBody>
      </p:sp>
      <p:graphicFrame>
        <p:nvGraphicFramePr>
          <p:cNvPr id="60420" name="Object 6"/>
          <p:cNvGraphicFramePr>
            <a:graphicFrameLocks noChangeAspect="1"/>
          </p:cNvGraphicFramePr>
          <p:nvPr>
            <p:extLst/>
          </p:nvPr>
        </p:nvGraphicFramePr>
        <p:xfrm>
          <a:off x="5791200" y="5301208"/>
          <a:ext cx="3124200" cy="1504950"/>
        </p:xfrm>
        <a:graphic>
          <a:graphicData uri="http://schemas.openxmlformats.org/presentationml/2006/ole">
            <mc:AlternateContent xmlns:mc="http://schemas.openxmlformats.org/markup-compatibility/2006">
              <mc:Choice xmlns:v="urn:schemas-microsoft-com:vml" Requires="v">
                <p:oleObj spid="_x0000_s1100" r:id="rId4" imgW="812447" imgH="431613" progId="">
                  <p:embed/>
                </p:oleObj>
              </mc:Choice>
              <mc:Fallback>
                <p:oleObj r:id="rId4" imgW="812447" imgH="431613" progId="">
                  <p:embed/>
                  <p:pic>
                    <p:nvPicPr>
                      <p:cNvPr id="6042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5301208"/>
                        <a:ext cx="3124200" cy="15049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4298605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idx="1"/>
          </p:nvPr>
        </p:nvSpPr>
        <p:spPr>
          <a:xfrm>
            <a:off x="0" y="0"/>
            <a:ext cx="9144000" cy="5105400"/>
          </a:xfrm>
        </p:spPr>
        <p:txBody>
          <a:bodyPr/>
          <a:lstStyle/>
          <a:p>
            <a:pPr eaLnBrk="1" hangingPunct="1">
              <a:buFont typeface="Wingdings" panose="05000000000000000000" pitchFamily="2" charset="2"/>
              <a:buNone/>
            </a:pPr>
            <a:r>
              <a:rPr lang="zh-CN" altLang="en-US" sz="2800" dirty="0" smtClean="0"/>
              <a:t>例：某机7条指令使用频度分别为0.</a:t>
            </a:r>
            <a:r>
              <a:rPr lang="en-US" altLang="zh-CN" sz="2800" dirty="0" smtClean="0"/>
              <a:t>38</a:t>
            </a:r>
            <a:r>
              <a:rPr lang="zh-CN" altLang="en-US" sz="2800" dirty="0" smtClean="0"/>
              <a:t>，</a:t>
            </a:r>
            <a:r>
              <a:rPr lang="en-US" altLang="zh-CN" sz="2800" dirty="0" smtClean="0"/>
              <a:t>0.33</a:t>
            </a:r>
            <a:r>
              <a:rPr lang="zh-CN" altLang="en-US" sz="2800" dirty="0" smtClean="0"/>
              <a:t>，0.15，0.</a:t>
            </a:r>
            <a:r>
              <a:rPr lang="en-US" altLang="zh-CN" sz="2800" dirty="0" smtClean="0"/>
              <a:t>07</a:t>
            </a:r>
            <a:r>
              <a:rPr lang="zh-CN" altLang="en-US" sz="2800" dirty="0" smtClean="0"/>
              <a:t>，0.0</a:t>
            </a:r>
            <a:r>
              <a:rPr lang="en-US" altLang="zh-CN" sz="2800" dirty="0" smtClean="0"/>
              <a:t>4</a:t>
            </a:r>
            <a:r>
              <a:rPr lang="zh-CN" altLang="en-US" sz="2800" dirty="0" smtClean="0"/>
              <a:t>，0.0</a:t>
            </a:r>
            <a:r>
              <a:rPr lang="en-US" altLang="zh-CN" sz="2800" dirty="0" smtClean="0"/>
              <a:t>2</a:t>
            </a:r>
            <a:r>
              <a:rPr lang="zh-CN" altLang="en-US" sz="2800" dirty="0" smtClean="0"/>
              <a:t>，0.01， 画</a:t>
            </a:r>
            <a:r>
              <a:rPr lang="en-US" altLang="zh-CN" sz="2800" dirty="0" smtClean="0"/>
              <a:t>Huffman-A</a:t>
            </a:r>
            <a:r>
              <a:rPr lang="zh-CN" altLang="en-US" sz="2800" dirty="0" smtClean="0"/>
              <a:t>方案的树结构，分别用等长法，</a:t>
            </a:r>
            <a:r>
              <a:rPr lang="en-US" altLang="zh-CN" sz="2800" dirty="0" smtClean="0"/>
              <a:t>H-A</a:t>
            </a:r>
            <a:r>
              <a:rPr lang="zh-CN" altLang="en-US" sz="2800" dirty="0" smtClean="0"/>
              <a:t>方案，扩展法进行编码，并分别计算各种方案编码的平均码长。</a:t>
            </a:r>
          </a:p>
          <a:p>
            <a:pPr eaLnBrk="1" hangingPunct="1"/>
            <a:endParaRPr lang="zh-CN" altLang="en-US" dirty="0" smtClean="0"/>
          </a:p>
          <a:p>
            <a:pPr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endParaRPr lang="zh-CN" altLang="en-US" sz="2800" dirty="0" smtClean="0"/>
          </a:p>
          <a:p>
            <a:pPr eaLnBrk="1" hangingPunct="1">
              <a:buFont typeface="Wingdings" panose="05000000000000000000" pitchFamily="2" charset="2"/>
              <a:buNone/>
            </a:pPr>
            <a:r>
              <a:rPr lang="zh-CN" altLang="en-US" sz="2800" dirty="0" smtClean="0"/>
              <a:t>（  0.</a:t>
            </a:r>
            <a:r>
              <a:rPr lang="en-US" altLang="zh-CN" sz="2800" dirty="0" smtClean="0"/>
              <a:t>38</a:t>
            </a:r>
            <a:r>
              <a:rPr lang="zh-CN" altLang="en-US" sz="2800" dirty="0" smtClean="0"/>
              <a:t>+0.3</a:t>
            </a:r>
            <a:r>
              <a:rPr lang="en-US" altLang="zh-CN" sz="2800" dirty="0" smtClean="0"/>
              <a:t>3</a:t>
            </a:r>
            <a:r>
              <a:rPr lang="zh-CN" altLang="en-US" sz="2800" dirty="0" smtClean="0"/>
              <a:t>+0.15+0.0</a:t>
            </a:r>
            <a:r>
              <a:rPr lang="en-US" altLang="zh-CN" sz="2800" dirty="0" smtClean="0"/>
              <a:t>7</a:t>
            </a:r>
            <a:r>
              <a:rPr lang="zh-CN" altLang="en-US" sz="2800" dirty="0" smtClean="0"/>
              <a:t>+0.0</a:t>
            </a:r>
            <a:r>
              <a:rPr lang="en-US" altLang="zh-CN" sz="2800" dirty="0" smtClean="0"/>
              <a:t>4</a:t>
            </a:r>
            <a:r>
              <a:rPr lang="zh-CN" altLang="en-US" sz="2800" dirty="0" smtClean="0"/>
              <a:t>+0.0</a:t>
            </a:r>
            <a:r>
              <a:rPr lang="en-US" altLang="zh-CN" sz="2800" dirty="0" smtClean="0"/>
              <a:t>2</a:t>
            </a:r>
            <a:r>
              <a:rPr lang="zh-CN" altLang="en-US" sz="2800" dirty="0" smtClean="0"/>
              <a:t>+0.01= 1   ）</a:t>
            </a:r>
          </a:p>
          <a:p>
            <a:pPr eaLnBrk="1" hangingPunct="1">
              <a:buFont typeface="Wingdings" panose="05000000000000000000" pitchFamily="2" charset="2"/>
              <a:buNone/>
            </a:pPr>
            <a:endParaRPr lang="zh-CN" altLang="en-US" dirty="0" smtClean="0"/>
          </a:p>
        </p:txBody>
      </p:sp>
      <p:graphicFrame>
        <p:nvGraphicFramePr>
          <p:cNvPr id="66563" name="Object 4"/>
          <p:cNvGraphicFramePr>
            <a:graphicFrameLocks noChangeAspect="1"/>
          </p:cNvGraphicFramePr>
          <p:nvPr/>
        </p:nvGraphicFramePr>
        <p:xfrm>
          <a:off x="2514600" y="2286000"/>
          <a:ext cx="3200400" cy="1114425"/>
        </p:xfrm>
        <a:graphic>
          <a:graphicData uri="http://schemas.openxmlformats.org/presentationml/2006/ole">
            <mc:AlternateContent xmlns:mc="http://schemas.openxmlformats.org/markup-compatibility/2006">
              <mc:Choice xmlns:v="urn:schemas-microsoft-com:vml" Requires="v">
                <p:oleObj spid="_x0000_s2124" r:id="rId3" imgW="812447" imgH="431613" progId="">
                  <p:embed/>
                </p:oleObj>
              </mc:Choice>
              <mc:Fallback>
                <p:oleObj r:id="rId3" imgW="812447" imgH="431613" progId="">
                  <p:embed/>
                  <p:pic>
                    <p:nvPicPr>
                      <p:cNvPr id="6656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286000"/>
                        <a:ext cx="3200400" cy="11144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21126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xEl>
                                              <p:pRg st="4" end="4"/>
                                            </p:txEl>
                                          </p:spTgt>
                                        </p:tgtEl>
                                        <p:attrNameLst>
                                          <p:attrName>style.visibility</p:attrName>
                                        </p:attrNameLst>
                                      </p:cBhvr>
                                      <p:to>
                                        <p:strVal val="visible"/>
                                      </p:to>
                                    </p:set>
                                    <p:anim calcmode="lin" valueType="num">
                                      <p:cBhvr additive="base">
                                        <p:cTn id="7" dur="500" fill="hold"/>
                                        <p:tgtEl>
                                          <p:spTgt spid="6656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9" name="Group 31"/>
          <p:cNvGrpSpPr>
            <a:grpSpLocks/>
          </p:cNvGrpSpPr>
          <p:nvPr/>
        </p:nvGrpSpPr>
        <p:grpSpPr bwMode="auto">
          <a:xfrm>
            <a:off x="120157" y="601663"/>
            <a:ext cx="999440" cy="1633538"/>
            <a:chOff x="0" y="0"/>
            <a:chExt cx="357" cy="864"/>
          </a:xfrm>
        </p:grpSpPr>
        <p:sp>
          <p:nvSpPr>
            <p:cNvPr id="67663" name="Rectangle 5"/>
            <p:cNvSpPr>
              <a:spLocks noChangeArrowheads="1"/>
            </p:cNvSpPr>
            <p:nvPr/>
          </p:nvSpPr>
          <p:spPr bwMode="auto">
            <a:xfrm>
              <a:off x="43" y="0"/>
              <a:ext cx="271"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en-US" altLang="zh-CN" sz="2800" b="0">
                  <a:latin typeface="Times New Roman" panose="02020603050405020304" pitchFamily="18" charset="0"/>
                </a:rPr>
                <a:t>Ii</a:t>
              </a:r>
            </a:p>
          </p:txBody>
        </p:sp>
        <p:sp>
          <p:nvSpPr>
            <p:cNvPr id="67664" name="Rectangle 30"/>
            <p:cNvSpPr>
              <a:spLocks noChangeArrowheads="1"/>
            </p:cNvSpPr>
            <p:nvPr/>
          </p:nvSpPr>
          <p:spPr bwMode="auto">
            <a:xfrm>
              <a:off x="0" y="0"/>
              <a:ext cx="357" cy="86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0" name="Group 33"/>
          <p:cNvGrpSpPr>
            <a:grpSpLocks/>
          </p:cNvGrpSpPr>
          <p:nvPr/>
        </p:nvGrpSpPr>
        <p:grpSpPr bwMode="auto">
          <a:xfrm>
            <a:off x="1119596" y="601663"/>
            <a:ext cx="1431755" cy="1633538"/>
            <a:chOff x="357" y="0"/>
            <a:chExt cx="512" cy="864"/>
          </a:xfrm>
        </p:grpSpPr>
        <p:sp>
          <p:nvSpPr>
            <p:cNvPr id="67661" name="Rectangle 6"/>
            <p:cNvSpPr>
              <a:spLocks noChangeArrowheads="1"/>
            </p:cNvSpPr>
            <p:nvPr/>
          </p:nvSpPr>
          <p:spPr bwMode="auto">
            <a:xfrm>
              <a:off x="400" y="0"/>
              <a:ext cx="426"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en-US" altLang="zh-CN" sz="2800" b="0">
                  <a:latin typeface="Times New Roman" panose="02020603050405020304" pitchFamily="18" charset="0"/>
                </a:rPr>
                <a:t>Pi</a:t>
              </a:r>
            </a:p>
          </p:txBody>
        </p:sp>
        <p:sp>
          <p:nvSpPr>
            <p:cNvPr id="67662" name="Rectangle 32"/>
            <p:cNvSpPr>
              <a:spLocks noChangeArrowheads="1"/>
            </p:cNvSpPr>
            <p:nvPr/>
          </p:nvSpPr>
          <p:spPr bwMode="auto">
            <a:xfrm>
              <a:off x="357" y="0"/>
              <a:ext cx="512" cy="86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1" name="Group 35"/>
          <p:cNvGrpSpPr>
            <a:grpSpLocks/>
          </p:cNvGrpSpPr>
          <p:nvPr/>
        </p:nvGrpSpPr>
        <p:grpSpPr bwMode="auto">
          <a:xfrm>
            <a:off x="2551352" y="579438"/>
            <a:ext cx="2113544" cy="687388"/>
            <a:chOff x="869" y="0"/>
            <a:chExt cx="755" cy="384"/>
          </a:xfrm>
        </p:grpSpPr>
        <p:sp>
          <p:nvSpPr>
            <p:cNvPr id="67659" name="Rectangle 7"/>
            <p:cNvSpPr>
              <a:spLocks noChangeArrowheads="1"/>
            </p:cNvSpPr>
            <p:nvPr/>
          </p:nvSpPr>
          <p:spPr bwMode="auto">
            <a:xfrm>
              <a:off x="912" y="0"/>
              <a:ext cx="66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zh-CN" altLang="en-US" sz="2400" b="0">
                  <a:latin typeface="Times New Roman" panose="02020603050405020304" pitchFamily="18" charset="0"/>
                </a:rPr>
                <a:t>等长法</a:t>
              </a:r>
            </a:p>
          </p:txBody>
        </p:sp>
        <p:sp>
          <p:nvSpPr>
            <p:cNvPr id="67660" name="Rectangle 34"/>
            <p:cNvSpPr>
              <a:spLocks noChangeArrowheads="1"/>
            </p:cNvSpPr>
            <p:nvPr/>
          </p:nvSpPr>
          <p:spPr bwMode="auto">
            <a:xfrm>
              <a:off x="869" y="0"/>
              <a:ext cx="75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2" name="Group 37"/>
          <p:cNvGrpSpPr>
            <a:grpSpLocks/>
          </p:cNvGrpSpPr>
          <p:nvPr/>
        </p:nvGrpSpPr>
        <p:grpSpPr bwMode="auto">
          <a:xfrm>
            <a:off x="4664896" y="579438"/>
            <a:ext cx="2204965" cy="687388"/>
            <a:chOff x="1624" y="0"/>
            <a:chExt cx="788" cy="384"/>
          </a:xfrm>
        </p:grpSpPr>
        <p:sp>
          <p:nvSpPr>
            <p:cNvPr id="67657" name="Rectangle 8"/>
            <p:cNvSpPr>
              <a:spLocks noChangeArrowheads="1"/>
            </p:cNvSpPr>
            <p:nvPr/>
          </p:nvSpPr>
          <p:spPr bwMode="auto">
            <a:xfrm>
              <a:off x="1667" y="0"/>
              <a:ext cx="70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en-US" altLang="zh-CN" sz="2400" b="0">
                  <a:latin typeface="Times New Roman" panose="02020603050405020304" pitchFamily="18" charset="0"/>
                </a:rPr>
                <a:t>H-A</a:t>
              </a:r>
            </a:p>
          </p:txBody>
        </p:sp>
        <p:sp>
          <p:nvSpPr>
            <p:cNvPr id="67658" name="Rectangle 36"/>
            <p:cNvSpPr>
              <a:spLocks noChangeArrowheads="1"/>
            </p:cNvSpPr>
            <p:nvPr/>
          </p:nvSpPr>
          <p:spPr bwMode="auto">
            <a:xfrm>
              <a:off x="1624" y="0"/>
              <a:ext cx="78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3" name="Group 39"/>
          <p:cNvGrpSpPr>
            <a:grpSpLocks/>
          </p:cNvGrpSpPr>
          <p:nvPr/>
        </p:nvGrpSpPr>
        <p:grpSpPr bwMode="auto">
          <a:xfrm>
            <a:off x="6869861" y="579438"/>
            <a:ext cx="2160029" cy="687388"/>
            <a:chOff x="2412" y="0"/>
            <a:chExt cx="772" cy="384"/>
          </a:xfrm>
        </p:grpSpPr>
        <p:sp>
          <p:nvSpPr>
            <p:cNvPr id="67655" name="Rectangle 9"/>
            <p:cNvSpPr>
              <a:spLocks noChangeArrowheads="1"/>
            </p:cNvSpPr>
            <p:nvPr/>
          </p:nvSpPr>
          <p:spPr bwMode="auto">
            <a:xfrm>
              <a:off x="2455" y="0"/>
              <a:ext cx="6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zh-CN" altLang="en-US" sz="2400" b="0">
                  <a:latin typeface="Times New Roman" panose="02020603050405020304" pitchFamily="18" charset="0"/>
                </a:rPr>
                <a:t>扩展法</a:t>
              </a:r>
            </a:p>
          </p:txBody>
        </p:sp>
        <p:sp>
          <p:nvSpPr>
            <p:cNvPr id="67656" name="Rectangle 38"/>
            <p:cNvSpPr>
              <a:spLocks noChangeArrowheads="1"/>
            </p:cNvSpPr>
            <p:nvPr/>
          </p:nvSpPr>
          <p:spPr bwMode="auto">
            <a:xfrm>
              <a:off x="2412" y="0"/>
              <a:ext cx="77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4" name="Group 41"/>
          <p:cNvGrpSpPr>
            <a:grpSpLocks/>
          </p:cNvGrpSpPr>
          <p:nvPr/>
        </p:nvGrpSpPr>
        <p:grpSpPr bwMode="auto">
          <a:xfrm>
            <a:off x="2551352" y="1266826"/>
            <a:ext cx="1433305" cy="968375"/>
            <a:chOff x="869" y="384"/>
            <a:chExt cx="512" cy="480"/>
          </a:xfrm>
        </p:grpSpPr>
        <p:sp>
          <p:nvSpPr>
            <p:cNvPr id="67653" name="Rectangle 10"/>
            <p:cNvSpPr>
              <a:spLocks noChangeArrowheads="1"/>
            </p:cNvSpPr>
            <p:nvPr/>
          </p:nvSpPr>
          <p:spPr bwMode="auto">
            <a:xfrm>
              <a:off x="912" y="384"/>
              <a:ext cx="42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en-US" altLang="zh-CN" sz="2800" b="0">
                  <a:latin typeface="Times New Roman" panose="02020603050405020304" pitchFamily="18" charset="0"/>
                </a:rPr>
                <a:t>OP</a:t>
              </a:r>
            </a:p>
          </p:txBody>
        </p:sp>
        <p:sp>
          <p:nvSpPr>
            <p:cNvPr id="67654" name="Rectangle 40"/>
            <p:cNvSpPr>
              <a:spLocks noChangeArrowheads="1"/>
            </p:cNvSpPr>
            <p:nvPr/>
          </p:nvSpPr>
          <p:spPr bwMode="auto">
            <a:xfrm>
              <a:off x="869" y="384"/>
              <a:ext cx="51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5" name="Group 43"/>
          <p:cNvGrpSpPr>
            <a:grpSpLocks/>
          </p:cNvGrpSpPr>
          <p:nvPr/>
        </p:nvGrpSpPr>
        <p:grpSpPr bwMode="auto">
          <a:xfrm>
            <a:off x="3984657" y="1266826"/>
            <a:ext cx="680239" cy="968375"/>
            <a:chOff x="1381" y="384"/>
            <a:chExt cx="243" cy="480"/>
          </a:xfrm>
        </p:grpSpPr>
        <p:sp>
          <p:nvSpPr>
            <p:cNvPr id="67651" name="Rectangle 11"/>
            <p:cNvSpPr>
              <a:spLocks noChangeArrowheads="1"/>
            </p:cNvSpPr>
            <p:nvPr/>
          </p:nvSpPr>
          <p:spPr bwMode="auto">
            <a:xfrm>
              <a:off x="1424" y="384"/>
              <a:ext cx="1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en-US" altLang="zh-CN" sz="2800" b="0">
                  <a:latin typeface="Times New Roman" panose="02020603050405020304" pitchFamily="18" charset="0"/>
                </a:rPr>
                <a:t>li</a:t>
              </a:r>
            </a:p>
          </p:txBody>
        </p:sp>
        <p:sp>
          <p:nvSpPr>
            <p:cNvPr id="67652" name="Rectangle 42"/>
            <p:cNvSpPr>
              <a:spLocks noChangeArrowheads="1"/>
            </p:cNvSpPr>
            <p:nvPr/>
          </p:nvSpPr>
          <p:spPr bwMode="auto">
            <a:xfrm>
              <a:off x="1381" y="384"/>
              <a:ext cx="243"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6" name="Group 45"/>
          <p:cNvGrpSpPr>
            <a:grpSpLocks/>
          </p:cNvGrpSpPr>
          <p:nvPr/>
        </p:nvGrpSpPr>
        <p:grpSpPr bwMode="auto">
          <a:xfrm>
            <a:off x="4664896" y="1266826"/>
            <a:ext cx="1493736" cy="968375"/>
            <a:chOff x="1624" y="384"/>
            <a:chExt cx="534" cy="480"/>
          </a:xfrm>
        </p:grpSpPr>
        <p:sp>
          <p:nvSpPr>
            <p:cNvPr id="67649" name="Rectangle 12"/>
            <p:cNvSpPr>
              <a:spLocks noChangeArrowheads="1"/>
            </p:cNvSpPr>
            <p:nvPr/>
          </p:nvSpPr>
          <p:spPr bwMode="auto">
            <a:xfrm>
              <a:off x="1667" y="384"/>
              <a:ext cx="44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endParaRPr lang="en-US" altLang="zh-CN" sz="2400" b="0">
                <a:latin typeface="Times New Roman" panose="02020603050405020304" pitchFamily="18" charset="0"/>
              </a:endParaRPr>
            </a:p>
            <a:p>
              <a:pPr algn="just">
                <a:spcBef>
                  <a:spcPct val="0"/>
                </a:spcBef>
                <a:spcAft>
                  <a:spcPct val="0"/>
                </a:spcAft>
                <a:buFontTx/>
                <a:buNone/>
              </a:pPr>
              <a:r>
                <a:rPr lang="en-US" altLang="zh-CN" sz="2400" b="0">
                  <a:latin typeface="Times New Roman" panose="02020603050405020304" pitchFamily="18" charset="0"/>
                </a:rPr>
                <a:t>OP</a:t>
              </a:r>
            </a:p>
          </p:txBody>
        </p:sp>
        <p:sp>
          <p:nvSpPr>
            <p:cNvPr id="67650" name="Rectangle 44"/>
            <p:cNvSpPr>
              <a:spLocks noChangeArrowheads="1"/>
            </p:cNvSpPr>
            <p:nvPr/>
          </p:nvSpPr>
          <p:spPr bwMode="auto">
            <a:xfrm>
              <a:off x="1624" y="384"/>
              <a:ext cx="53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7" name="Group 47"/>
          <p:cNvGrpSpPr>
            <a:grpSpLocks/>
          </p:cNvGrpSpPr>
          <p:nvPr/>
        </p:nvGrpSpPr>
        <p:grpSpPr bwMode="auto">
          <a:xfrm>
            <a:off x="6158632" y="1266826"/>
            <a:ext cx="711229" cy="968375"/>
            <a:chOff x="2158" y="384"/>
            <a:chExt cx="254" cy="480"/>
          </a:xfrm>
        </p:grpSpPr>
        <p:sp>
          <p:nvSpPr>
            <p:cNvPr id="67647" name="Rectangle 13"/>
            <p:cNvSpPr>
              <a:spLocks noChangeArrowheads="1"/>
            </p:cNvSpPr>
            <p:nvPr/>
          </p:nvSpPr>
          <p:spPr bwMode="auto">
            <a:xfrm>
              <a:off x="2201" y="384"/>
              <a:ext cx="1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endParaRPr lang="en-US" altLang="zh-CN" sz="2400" b="0">
                <a:latin typeface="Times New Roman" panose="02020603050405020304" pitchFamily="18" charset="0"/>
              </a:endParaRPr>
            </a:p>
            <a:p>
              <a:pPr algn="just">
                <a:spcBef>
                  <a:spcPct val="0"/>
                </a:spcBef>
                <a:spcAft>
                  <a:spcPct val="0"/>
                </a:spcAft>
                <a:buFontTx/>
                <a:buNone/>
              </a:pPr>
              <a:r>
                <a:rPr lang="en-US" altLang="zh-CN" sz="2400" b="0">
                  <a:latin typeface="Times New Roman" panose="02020603050405020304" pitchFamily="18" charset="0"/>
                </a:rPr>
                <a:t>li</a:t>
              </a:r>
            </a:p>
          </p:txBody>
        </p:sp>
        <p:sp>
          <p:nvSpPr>
            <p:cNvPr id="67648" name="Rectangle 46"/>
            <p:cNvSpPr>
              <a:spLocks noChangeArrowheads="1"/>
            </p:cNvSpPr>
            <p:nvPr/>
          </p:nvSpPr>
          <p:spPr bwMode="auto">
            <a:xfrm>
              <a:off x="2158" y="384"/>
              <a:ext cx="25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8" name="Group 49"/>
          <p:cNvGrpSpPr>
            <a:grpSpLocks/>
          </p:cNvGrpSpPr>
          <p:nvPr/>
        </p:nvGrpSpPr>
        <p:grpSpPr bwMode="auto">
          <a:xfrm>
            <a:off x="6869861" y="1266826"/>
            <a:ext cx="1472043" cy="968375"/>
            <a:chOff x="2412" y="384"/>
            <a:chExt cx="526" cy="480"/>
          </a:xfrm>
        </p:grpSpPr>
        <p:sp>
          <p:nvSpPr>
            <p:cNvPr id="67645" name="Rectangle 14"/>
            <p:cNvSpPr>
              <a:spLocks noChangeArrowheads="1"/>
            </p:cNvSpPr>
            <p:nvPr/>
          </p:nvSpPr>
          <p:spPr bwMode="auto">
            <a:xfrm>
              <a:off x="2455" y="384"/>
              <a:ext cx="44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endParaRPr lang="en-US" altLang="zh-CN" sz="2400" b="0">
                <a:latin typeface="Times New Roman" panose="02020603050405020304" pitchFamily="18" charset="0"/>
              </a:endParaRPr>
            </a:p>
            <a:p>
              <a:pPr algn="just">
                <a:spcBef>
                  <a:spcPct val="0"/>
                </a:spcBef>
                <a:spcAft>
                  <a:spcPct val="0"/>
                </a:spcAft>
                <a:buFontTx/>
                <a:buNone/>
              </a:pPr>
              <a:r>
                <a:rPr lang="en-US" altLang="zh-CN" sz="2400" b="0">
                  <a:latin typeface="Times New Roman" panose="02020603050405020304" pitchFamily="18" charset="0"/>
                </a:rPr>
                <a:t>OP</a:t>
              </a:r>
            </a:p>
          </p:txBody>
        </p:sp>
        <p:sp>
          <p:nvSpPr>
            <p:cNvPr id="67646" name="Rectangle 48"/>
            <p:cNvSpPr>
              <a:spLocks noChangeArrowheads="1"/>
            </p:cNvSpPr>
            <p:nvPr/>
          </p:nvSpPr>
          <p:spPr bwMode="auto">
            <a:xfrm>
              <a:off x="2412" y="384"/>
              <a:ext cx="526"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599" name="Group 51"/>
          <p:cNvGrpSpPr>
            <a:grpSpLocks/>
          </p:cNvGrpSpPr>
          <p:nvPr/>
        </p:nvGrpSpPr>
        <p:grpSpPr bwMode="auto">
          <a:xfrm>
            <a:off x="8341904" y="1266826"/>
            <a:ext cx="687986" cy="968375"/>
            <a:chOff x="2938" y="384"/>
            <a:chExt cx="246" cy="480"/>
          </a:xfrm>
        </p:grpSpPr>
        <p:sp>
          <p:nvSpPr>
            <p:cNvPr id="67643" name="Rectangle 15"/>
            <p:cNvSpPr>
              <a:spLocks noChangeArrowheads="1"/>
            </p:cNvSpPr>
            <p:nvPr/>
          </p:nvSpPr>
          <p:spPr bwMode="auto">
            <a:xfrm>
              <a:off x="2981" y="384"/>
              <a:ext cx="16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endParaRPr lang="en-US" altLang="zh-CN" sz="2400" b="0">
                <a:latin typeface="Times New Roman" panose="02020603050405020304" pitchFamily="18" charset="0"/>
              </a:endParaRPr>
            </a:p>
            <a:p>
              <a:pPr algn="just">
                <a:spcBef>
                  <a:spcPct val="0"/>
                </a:spcBef>
                <a:spcAft>
                  <a:spcPct val="0"/>
                </a:spcAft>
                <a:buFontTx/>
                <a:buNone/>
              </a:pPr>
              <a:r>
                <a:rPr lang="en-US" altLang="zh-CN" sz="2400" b="0">
                  <a:latin typeface="Times New Roman" panose="02020603050405020304" pitchFamily="18" charset="0"/>
                </a:rPr>
                <a:t>li</a:t>
              </a:r>
            </a:p>
          </p:txBody>
        </p:sp>
        <p:sp>
          <p:nvSpPr>
            <p:cNvPr id="67644" name="Rectangle 50"/>
            <p:cNvSpPr>
              <a:spLocks noChangeArrowheads="1"/>
            </p:cNvSpPr>
            <p:nvPr/>
          </p:nvSpPr>
          <p:spPr bwMode="auto">
            <a:xfrm>
              <a:off x="2938" y="384"/>
              <a:ext cx="246"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0" name="Group 53"/>
          <p:cNvGrpSpPr>
            <a:grpSpLocks/>
          </p:cNvGrpSpPr>
          <p:nvPr/>
        </p:nvGrpSpPr>
        <p:grpSpPr bwMode="auto">
          <a:xfrm>
            <a:off x="100013" y="2235201"/>
            <a:ext cx="1019583" cy="2616200"/>
            <a:chOff x="0" y="864"/>
            <a:chExt cx="357" cy="1248"/>
          </a:xfrm>
        </p:grpSpPr>
        <p:sp>
          <p:nvSpPr>
            <p:cNvPr id="67641" name="Rectangle 16"/>
            <p:cNvSpPr>
              <a:spLocks noChangeArrowheads="1"/>
            </p:cNvSpPr>
            <p:nvPr/>
          </p:nvSpPr>
          <p:spPr bwMode="auto">
            <a:xfrm>
              <a:off x="43" y="864"/>
              <a:ext cx="271"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r>
                <a:rPr lang="en-US" altLang="zh-CN" sz="2400" b="0">
                  <a:latin typeface="Times New Roman" panose="02020603050405020304" pitchFamily="18" charset="0"/>
                </a:rPr>
                <a:t>I1</a:t>
              </a:r>
            </a:p>
            <a:p>
              <a:pPr algn="just">
                <a:spcBef>
                  <a:spcPct val="0"/>
                </a:spcBef>
                <a:spcAft>
                  <a:spcPct val="0"/>
                </a:spcAft>
                <a:buFontTx/>
                <a:buNone/>
              </a:pPr>
              <a:r>
                <a:rPr lang="en-US" altLang="zh-CN" sz="2400" b="0">
                  <a:latin typeface="Times New Roman" panose="02020603050405020304" pitchFamily="18" charset="0"/>
                </a:rPr>
                <a:t>I2</a:t>
              </a:r>
            </a:p>
            <a:p>
              <a:pPr algn="just">
                <a:spcBef>
                  <a:spcPct val="0"/>
                </a:spcBef>
                <a:spcAft>
                  <a:spcPct val="0"/>
                </a:spcAft>
                <a:buFontTx/>
                <a:buNone/>
              </a:pPr>
              <a:r>
                <a:rPr lang="en-US" altLang="zh-CN" sz="2400" b="0">
                  <a:latin typeface="Times New Roman" panose="02020603050405020304" pitchFamily="18" charset="0"/>
                </a:rPr>
                <a:t>I3</a:t>
              </a:r>
            </a:p>
            <a:p>
              <a:pPr algn="just">
                <a:spcBef>
                  <a:spcPct val="0"/>
                </a:spcBef>
                <a:spcAft>
                  <a:spcPct val="0"/>
                </a:spcAft>
                <a:buFontTx/>
                <a:buNone/>
              </a:pPr>
              <a:r>
                <a:rPr lang="en-US" altLang="zh-CN" sz="2400" b="0">
                  <a:latin typeface="Times New Roman" panose="02020603050405020304" pitchFamily="18" charset="0"/>
                </a:rPr>
                <a:t>I4</a:t>
              </a:r>
            </a:p>
            <a:p>
              <a:pPr algn="just">
                <a:spcBef>
                  <a:spcPct val="0"/>
                </a:spcBef>
                <a:spcAft>
                  <a:spcPct val="0"/>
                </a:spcAft>
                <a:buFontTx/>
                <a:buNone/>
              </a:pPr>
              <a:r>
                <a:rPr lang="en-US" altLang="zh-CN" sz="2400" b="0">
                  <a:latin typeface="Times New Roman" panose="02020603050405020304" pitchFamily="18" charset="0"/>
                </a:rPr>
                <a:t>I5</a:t>
              </a:r>
            </a:p>
            <a:p>
              <a:pPr algn="just">
                <a:spcBef>
                  <a:spcPct val="0"/>
                </a:spcBef>
                <a:spcAft>
                  <a:spcPct val="0"/>
                </a:spcAft>
                <a:buFontTx/>
                <a:buNone/>
              </a:pPr>
              <a:r>
                <a:rPr lang="en-US" altLang="zh-CN" sz="2400" b="0">
                  <a:latin typeface="Times New Roman" panose="02020603050405020304" pitchFamily="18" charset="0"/>
                </a:rPr>
                <a:t>I6</a:t>
              </a:r>
            </a:p>
            <a:p>
              <a:pPr algn="just">
                <a:spcBef>
                  <a:spcPct val="0"/>
                </a:spcBef>
                <a:spcAft>
                  <a:spcPct val="0"/>
                </a:spcAft>
                <a:buFontTx/>
                <a:buNone/>
              </a:pPr>
              <a:r>
                <a:rPr lang="en-US" altLang="zh-CN" sz="2400" b="0">
                  <a:latin typeface="Times New Roman" panose="02020603050405020304" pitchFamily="18" charset="0"/>
                </a:rPr>
                <a:t>I7</a:t>
              </a:r>
            </a:p>
            <a:p>
              <a:pPr algn="just">
                <a:spcBef>
                  <a:spcPct val="0"/>
                </a:spcBef>
                <a:spcAft>
                  <a:spcPct val="0"/>
                </a:spcAft>
                <a:buFontTx/>
                <a:buNone/>
              </a:pPr>
              <a:endParaRPr lang="en-US" altLang="zh-CN" sz="2400" b="0">
                <a:latin typeface="Times New Roman" panose="02020603050405020304" pitchFamily="18" charset="0"/>
              </a:endParaRPr>
            </a:p>
          </p:txBody>
        </p:sp>
        <p:sp>
          <p:nvSpPr>
            <p:cNvPr id="67642" name="Rectangle 52"/>
            <p:cNvSpPr>
              <a:spLocks noChangeArrowheads="1"/>
            </p:cNvSpPr>
            <p:nvPr/>
          </p:nvSpPr>
          <p:spPr bwMode="auto">
            <a:xfrm>
              <a:off x="0" y="864"/>
              <a:ext cx="357"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1" name="Group 55"/>
          <p:cNvGrpSpPr>
            <a:grpSpLocks/>
          </p:cNvGrpSpPr>
          <p:nvPr/>
        </p:nvGrpSpPr>
        <p:grpSpPr bwMode="auto">
          <a:xfrm>
            <a:off x="1104101" y="2235201"/>
            <a:ext cx="1419359" cy="2616200"/>
            <a:chOff x="357" y="864"/>
            <a:chExt cx="512" cy="1248"/>
          </a:xfrm>
        </p:grpSpPr>
        <p:sp>
          <p:nvSpPr>
            <p:cNvPr id="67639" name="Rectangle 17"/>
            <p:cNvSpPr>
              <a:spLocks noChangeArrowheads="1"/>
            </p:cNvSpPr>
            <p:nvPr/>
          </p:nvSpPr>
          <p:spPr bwMode="auto">
            <a:xfrm>
              <a:off x="400" y="864"/>
              <a:ext cx="426"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r>
                <a:rPr lang="zh-CN" altLang="en-US" sz="2400" b="0" dirty="0">
                  <a:latin typeface="Times New Roman" panose="02020603050405020304" pitchFamily="18" charset="0"/>
                </a:rPr>
                <a:t>    0</a:t>
              </a:r>
              <a:r>
                <a:rPr lang="zh-CN" altLang="en-US" sz="2400" b="0" dirty="0" smtClean="0">
                  <a:latin typeface="Times New Roman" panose="02020603050405020304" pitchFamily="18" charset="0"/>
                </a:rPr>
                <a:t>.</a:t>
              </a:r>
              <a:r>
                <a:rPr lang="en-US" altLang="zh-CN" sz="2400" b="0" dirty="0" smtClean="0">
                  <a:latin typeface="Times New Roman" panose="02020603050405020304" pitchFamily="18" charset="0"/>
                </a:rPr>
                <a:t>48</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rPr>
                <a:t>0.</a:t>
              </a:r>
              <a:r>
                <a:rPr lang="zh-CN" altLang="en-US" sz="2400" b="0" dirty="0" smtClean="0">
                  <a:latin typeface="Times New Roman" panose="02020603050405020304" pitchFamily="18" charset="0"/>
                </a:rPr>
                <a:t>3</a:t>
              </a:r>
              <a:r>
                <a:rPr lang="en-US" altLang="zh-CN" sz="2400" b="0" dirty="0" smtClean="0">
                  <a:latin typeface="Times New Roman" panose="02020603050405020304" pitchFamily="18" charset="0"/>
                </a:rPr>
                <a:t>3</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    0</a:t>
              </a:r>
              <a:r>
                <a:rPr lang="zh-CN" altLang="en-US" sz="2400" b="0" dirty="0" smtClean="0">
                  <a:latin typeface="Times New Roman" panose="02020603050405020304" pitchFamily="18" charset="0"/>
                </a:rPr>
                <a:t>.</a:t>
              </a:r>
              <a:r>
                <a:rPr lang="en-US" altLang="zh-CN" sz="2400" b="0" dirty="0" smtClean="0">
                  <a:latin typeface="Times New Roman" panose="02020603050405020304" pitchFamily="18" charset="0"/>
                </a:rPr>
                <a:t>0</a:t>
              </a:r>
              <a:r>
                <a:rPr lang="zh-CN" altLang="en-US" sz="2400" b="0" dirty="0" smtClean="0">
                  <a:latin typeface="Times New Roman" panose="02020603050405020304" pitchFamily="18" charset="0"/>
                </a:rPr>
                <a:t>5</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    0.</a:t>
              </a:r>
              <a:r>
                <a:rPr lang="zh-CN" altLang="en-US" sz="2400" b="0" dirty="0" smtClean="0">
                  <a:latin typeface="Times New Roman" panose="02020603050405020304" pitchFamily="18" charset="0"/>
                </a:rPr>
                <a:t>0</a:t>
              </a:r>
              <a:r>
                <a:rPr lang="en-US" altLang="zh-CN" sz="2400" b="0" dirty="0" smtClean="0">
                  <a:latin typeface="Times New Roman" panose="02020603050405020304" pitchFamily="18" charset="0"/>
                </a:rPr>
                <a:t>4</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    0.</a:t>
              </a:r>
              <a:r>
                <a:rPr lang="zh-CN" altLang="en-US" sz="2400" b="0" dirty="0" smtClean="0">
                  <a:latin typeface="Times New Roman" panose="02020603050405020304" pitchFamily="18" charset="0"/>
                </a:rPr>
                <a:t>0</a:t>
              </a:r>
              <a:r>
                <a:rPr lang="en-US" altLang="zh-CN" sz="2400" b="0" dirty="0" smtClean="0">
                  <a:latin typeface="Times New Roman" panose="02020603050405020304" pitchFamily="18" charset="0"/>
                </a:rPr>
                <a:t>3</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    0</a:t>
              </a:r>
              <a:r>
                <a:rPr lang="zh-CN" altLang="en-US" sz="2400" b="0" dirty="0" smtClean="0">
                  <a:latin typeface="Times New Roman" panose="02020603050405020304" pitchFamily="18" charset="0"/>
                </a:rPr>
                <a:t>.</a:t>
              </a:r>
              <a:r>
                <a:rPr lang="en-US" altLang="zh-CN" sz="2400" b="0" dirty="0" smtClean="0">
                  <a:latin typeface="Times New Roman" panose="02020603050405020304" pitchFamily="18" charset="0"/>
                </a:rPr>
                <a:t>02</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    0.01</a:t>
              </a:r>
            </a:p>
          </p:txBody>
        </p:sp>
        <p:sp>
          <p:nvSpPr>
            <p:cNvPr id="67640" name="Rectangle 54"/>
            <p:cNvSpPr>
              <a:spLocks noChangeArrowheads="1"/>
            </p:cNvSpPr>
            <p:nvPr/>
          </p:nvSpPr>
          <p:spPr bwMode="auto">
            <a:xfrm>
              <a:off x="357" y="864"/>
              <a:ext cx="512"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2" name="Group 57"/>
          <p:cNvGrpSpPr>
            <a:grpSpLocks/>
          </p:cNvGrpSpPr>
          <p:nvPr/>
        </p:nvGrpSpPr>
        <p:grpSpPr bwMode="auto">
          <a:xfrm>
            <a:off x="2521911" y="2235201"/>
            <a:ext cx="1462746" cy="2616200"/>
            <a:chOff x="869" y="864"/>
            <a:chExt cx="512" cy="1248"/>
          </a:xfrm>
        </p:grpSpPr>
        <p:sp>
          <p:nvSpPr>
            <p:cNvPr id="67637" name="Rectangle 18"/>
            <p:cNvSpPr>
              <a:spLocks noChangeArrowheads="1"/>
            </p:cNvSpPr>
            <p:nvPr/>
          </p:nvSpPr>
          <p:spPr bwMode="auto">
            <a:xfrm>
              <a:off x="912" y="864"/>
              <a:ext cx="426"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r>
                <a:rPr lang="zh-CN" altLang="en-US" sz="2400" b="0" dirty="0">
                  <a:latin typeface="Times New Roman" panose="02020603050405020304" pitchFamily="18" charset="0"/>
                </a:rPr>
                <a:t>000</a:t>
              </a:r>
            </a:p>
            <a:p>
              <a:pPr algn="just">
                <a:spcBef>
                  <a:spcPct val="0"/>
                </a:spcBef>
                <a:spcAft>
                  <a:spcPct val="0"/>
                </a:spcAft>
                <a:buFontTx/>
                <a:buNone/>
              </a:pPr>
              <a:r>
                <a:rPr lang="zh-CN" altLang="en-US" sz="2400" b="0" dirty="0">
                  <a:latin typeface="Times New Roman" panose="02020603050405020304" pitchFamily="18" charset="0"/>
                </a:rPr>
                <a:t>001</a:t>
              </a:r>
            </a:p>
            <a:p>
              <a:pPr algn="just">
                <a:spcBef>
                  <a:spcPct val="0"/>
                </a:spcBef>
                <a:spcAft>
                  <a:spcPct val="0"/>
                </a:spcAft>
                <a:buFontTx/>
                <a:buNone/>
              </a:pPr>
              <a:r>
                <a:rPr lang="zh-CN" altLang="en-US" sz="2400" b="0" dirty="0">
                  <a:latin typeface="Times New Roman" panose="02020603050405020304" pitchFamily="18" charset="0"/>
                </a:rPr>
                <a:t>010</a:t>
              </a:r>
            </a:p>
            <a:p>
              <a:pPr algn="just">
                <a:spcBef>
                  <a:spcPct val="0"/>
                </a:spcBef>
                <a:spcAft>
                  <a:spcPct val="0"/>
                </a:spcAft>
                <a:buFontTx/>
                <a:buNone/>
              </a:pPr>
              <a:r>
                <a:rPr lang="zh-CN" altLang="en-US" sz="2400" b="0" dirty="0">
                  <a:latin typeface="Times New Roman" panose="02020603050405020304" pitchFamily="18" charset="0"/>
                </a:rPr>
                <a:t>011</a:t>
              </a:r>
            </a:p>
            <a:p>
              <a:pPr algn="just">
                <a:spcBef>
                  <a:spcPct val="0"/>
                </a:spcBef>
                <a:spcAft>
                  <a:spcPct val="0"/>
                </a:spcAft>
                <a:buFontTx/>
                <a:buNone/>
              </a:pPr>
              <a:r>
                <a:rPr lang="zh-CN" altLang="en-US" sz="2400" b="0" dirty="0">
                  <a:latin typeface="Times New Roman" panose="02020603050405020304" pitchFamily="18" charset="0"/>
                </a:rPr>
                <a:t>100</a:t>
              </a:r>
            </a:p>
            <a:p>
              <a:pPr algn="just">
                <a:spcBef>
                  <a:spcPct val="0"/>
                </a:spcBef>
                <a:spcAft>
                  <a:spcPct val="0"/>
                </a:spcAft>
                <a:buFontTx/>
                <a:buNone/>
              </a:pPr>
              <a:r>
                <a:rPr lang="zh-CN" altLang="en-US" sz="2400" b="0" dirty="0">
                  <a:latin typeface="Times New Roman" panose="02020603050405020304" pitchFamily="18" charset="0"/>
                </a:rPr>
                <a:t>101</a:t>
              </a:r>
            </a:p>
            <a:p>
              <a:pPr algn="just">
                <a:spcBef>
                  <a:spcPct val="0"/>
                </a:spcBef>
                <a:spcAft>
                  <a:spcPct val="0"/>
                </a:spcAft>
                <a:buFontTx/>
                <a:buNone/>
              </a:pPr>
              <a:r>
                <a:rPr lang="zh-CN" altLang="en-US" sz="2400" b="0" dirty="0">
                  <a:latin typeface="Times New Roman" panose="02020603050405020304" pitchFamily="18" charset="0"/>
                </a:rPr>
                <a:t>110</a:t>
              </a:r>
            </a:p>
          </p:txBody>
        </p:sp>
        <p:sp>
          <p:nvSpPr>
            <p:cNvPr id="67638" name="Rectangle 56"/>
            <p:cNvSpPr>
              <a:spLocks noChangeArrowheads="1"/>
            </p:cNvSpPr>
            <p:nvPr/>
          </p:nvSpPr>
          <p:spPr bwMode="auto">
            <a:xfrm>
              <a:off x="869" y="864"/>
              <a:ext cx="512"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3" name="Group 59"/>
          <p:cNvGrpSpPr>
            <a:grpSpLocks/>
          </p:cNvGrpSpPr>
          <p:nvPr/>
        </p:nvGrpSpPr>
        <p:grpSpPr bwMode="auto">
          <a:xfrm>
            <a:off x="3970711" y="2235201"/>
            <a:ext cx="694184" cy="2616200"/>
            <a:chOff x="1381" y="864"/>
            <a:chExt cx="243" cy="1248"/>
          </a:xfrm>
        </p:grpSpPr>
        <p:sp>
          <p:nvSpPr>
            <p:cNvPr id="67635" name="Rectangle 19"/>
            <p:cNvSpPr>
              <a:spLocks noChangeArrowheads="1"/>
            </p:cNvSpPr>
            <p:nvPr/>
          </p:nvSpPr>
          <p:spPr bwMode="auto">
            <a:xfrm>
              <a:off x="1424" y="864"/>
              <a:ext cx="157"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a:spcBef>
                  <a:spcPct val="0"/>
                </a:spcBef>
                <a:spcAft>
                  <a:spcPct val="0"/>
                </a:spcAft>
                <a:buFontTx/>
                <a:buNone/>
              </a:pPr>
              <a:endParaRPr lang="zh-CN" altLang="en-US" sz="2400" b="0" dirty="0">
                <a:latin typeface="Times New Roman" panose="02020603050405020304" pitchFamily="18" charset="0"/>
              </a:endParaRPr>
            </a:p>
            <a:p>
              <a:pPr algn="ctr">
                <a:spcBef>
                  <a:spcPct val="0"/>
                </a:spcBef>
                <a:spcAft>
                  <a:spcPct val="0"/>
                </a:spcAft>
                <a:buFontTx/>
                <a:buNone/>
              </a:pPr>
              <a:endParaRPr lang="zh-CN" altLang="en-US" sz="2400" b="0" dirty="0">
                <a:latin typeface="Times New Roman" panose="02020603050405020304" pitchFamily="18" charset="0"/>
              </a:endParaRPr>
            </a:p>
            <a:p>
              <a:pPr algn="ctr">
                <a:spcBef>
                  <a:spcPct val="0"/>
                </a:spcBef>
                <a:spcAft>
                  <a:spcPct val="0"/>
                </a:spcAft>
                <a:buFontTx/>
                <a:buNone/>
              </a:pPr>
              <a:r>
                <a:rPr lang="zh-CN" altLang="en-US" sz="2400" b="0" dirty="0">
                  <a:latin typeface="Times New Roman" panose="02020603050405020304" pitchFamily="18" charset="0"/>
                </a:rPr>
                <a:t>3</a:t>
              </a:r>
            </a:p>
          </p:txBody>
        </p:sp>
        <p:sp>
          <p:nvSpPr>
            <p:cNvPr id="67636" name="Rectangle 58"/>
            <p:cNvSpPr>
              <a:spLocks noChangeArrowheads="1"/>
            </p:cNvSpPr>
            <p:nvPr/>
          </p:nvSpPr>
          <p:spPr bwMode="auto">
            <a:xfrm>
              <a:off x="1381" y="864"/>
              <a:ext cx="243"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4" name="Group 61"/>
          <p:cNvGrpSpPr>
            <a:grpSpLocks/>
          </p:cNvGrpSpPr>
          <p:nvPr/>
        </p:nvGrpSpPr>
        <p:grpSpPr bwMode="auto">
          <a:xfrm>
            <a:off x="4663346" y="2235201"/>
            <a:ext cx="1495286" cy="2616200"/>
            <a:chOff x="1624" y="864"/>
            <a:chExt cx="534" cy="1248"/>
          </a:xfrm>
        </p:grpSpPr>
        <p:sp>
          <p:nvSpPr>
            <p:cNvPr id="67633" name="Rectangle 20"/>
            <p:cNvSpPr>
              <a:spLocks noChangeArrowheads="1"/>
            </p:cNvSpPr>
            <p:nvPr/>
          </p:nvSpPr>
          <p:spPr bwMode="auto">
            <a:xfrm>
              <a:off x="1667" y="864"/>
              <a:ext cx="448"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eaLnBrk="1" hangingPunct="1">
                <a:spcBef>
                  <a:spcPct val="0"/>
                </a:spcBef>
                <a:spcAft>
                  <a:spcPct val="0"/>
                </a:spcAft>
                <a:buFontTx/>
                <a:buNone/>
              </a:pPr>
              <a:r>
                <a:rPr lang="zh-CN" altLang="en-US" sz="2400" b="0" dirty="0">
                  <a:latin typeface="Times New Roman" panose="02020603050405020304" pitchFamily="18" charset="0"/>
                </a:rPr>
                <a:t>0</a:t>
              </a:r>
            </a:p>
            <a:p>
              <a:pPr algn="just">
                <a:spcBef>
                  <a:spcPct val="0"/>
                </a:spcBef>
                <a:spcAft>
                  <a:spcPct val="0"/>
                </a:spcAft>
                <a:buFontTx/>
                <a:buNone/>
              </a:pPr>
              <a:r>
                <a:rPr lang="zh-CN" altLang="en-US" sz="2400" b="0" dirty="0">
                  <a:latin typeface="Times New Roman" panose="02020603050405020304" pitchFamily="18" charset="0"/>
                </a:rPr>
                <a:t>10</a:t>
              </a:r>
            </a:p>
            <a:p>
              <a:pPr algn="just">
                <a:spcBef>
                  <a:spcPct val="0"/>
                </a:spcBef>
                <a:spcAft>
                  <a:spcPct val="0"/>
                </a:spcAft>
                <a:buFontTx/>
                <a:buNone/>
              </a:pPr>
              <a:r>
                <a:rPr lang="zh-CN" altLang="en-US" sz="2400" b="0" dirty="0" smtClean="0">
                  <a:latin typeface="Times New Roman" panose="02020603050405020304" pitchFamily="18" charset="0"/>
                </a:rPr>
                <a:t>110</a:t>
              </a:r>
              <a:r>
                <a:rPr lang="en-US" altLang="zh-CN" sz="2400" b="0" dirty="0" smtClean="0">
                  <a:latin typeface="Times New Roman" panose="02020603050405020304" pitchFamily="18" charset="0"/>
                </a:rPr>
                <a:t>1</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11</a:t>
              </a:r>
              <a:r>
                <a:rPr lang="en-US" altLang="zh-CN" sz="2400" b="0" dirty="0" smtClean="0">
                  <a:latin typeface="Times New Roman" panose="02020603050405020304" pitchFamily="18" charset="0"/>
                </a:rPr>
                <a:t>0</a:t>
              </a:r>
              <a:r>
                <a:rPr lang="zh-CN" altLang="en-US" sz="2400" b="0" dirty="0" smtClean="0">
                  <a:latin typeface="Times New Roman" panose="02020603050405020304" pitchFamily="18" charset="0"/>
                </a:rPr>
                <a:t>0</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111</a:t>
              </a:r>
              <a:r>
                <a:rPr lang="en-US" altLang="zh-CN" sz="2400" b="0" dirty="0" smtClean="0">
                  <a:latin typeface="Times New Roman" panose="02020603050405020304" pitchFamily="18" charset="0"/>
                </a:rPr>
                <a:t>0</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11110</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11111</a:t>
              </a:r>
              <a:endParaRPr lang="zh-CN" altLang="en-US" b="0" dirty="0">
                <a:latin typeface="Times New Roman" panose="02020603050405020304" pitchFamily="18" charset="0"/>
              </a:endParaRPr>
            </a:p>
          </p:txBody>
        </p:sp>
        <p:sp>
          <p:nvSpPr>
            <p:cNvPr id="67634" name="Rectangle 60"/>
            <p:cNvSpPr>
              <a:spLocks noChangeArrowheads="1"/>
            </p:cNvSpPr>
            <p:nvPr/>
          </p:nvSpPr>
          <p:spPr bwMode="auto">
            <a:xfrm>
              <a:off x="1624" y="864"/>
              <a:ext cx="534"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5" name="Group 63"/>
          <p:cNvGrpSpPr>
            <a:grpSpLocks/>
          </p:cNvGrpSpPr>
          <p:nvPr/>
        </p:nvGrpSpPr>
        <p:grpSpPr bwMode="auto">
          <a:xfrm>
            <a:off x="6144686" y="2235201"/>
            <a:ext cx="725175" cy="2616200"/>
            <a:chOff x="2158" y="864"/>
            <a:chExt cx="254" cy="1248"/>
          </a:xfrm>
        </p:grpSpPr>
        <p:sp>
          <p:nvSpPr>
            <p:cNvPr id="67631" name="Rectangle 21"/>
            <p:cNvSpPr>
              <a:spLocks noChangeArrowheads="1"/>
            </p:cNvSpPr>
            <p:nvPr/>
          </p:nvSpPr>
          <p:spPr bwMode="auto">
            <a:xfrm>
              <a:off x="2201" y="864"/>
              <a:ext cx="168"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r>
                <a:rPr lang="zh-CN" altLang="en-US" sz="2400" b="0" dirty="0">
                  <a:latin typeface="Times New Roman" panose="02020603050405020304" pitchFamily="18" charset="0"/>
                </a:rPr>
                <a:t>1</a:t>
              </a:r>
            </a:p>
            <a:p>
              <a:pPr algn="just">
                <a:spcBef>
                  <a:spcPct val="0"/>
                </a:spcBef>
                <a:spcAft>
                  <a:spcPct val="0"/>
                </a:spcAft>
                <a:buFontTx/>
                <a:buNone/>
              </a:pPr>
              <a:r>
                <a:rPr lang="zh-CN" altLang="en-US" sz="2400" b="0" dirty="0">
                  <a:latin typeface="Times New Roman" panose="02020603050405020304" pitchFamily="18" charset="0"/>
                </a:rPr>
                <a:t>2</a:t>
              </a:r>
            </a:p>
            <a:p>
              <a:pPr algn="just">
                <a:spcBef>
                  <a:spcPct val="0"/>
                </a:spcBef>
                <a:spcAft>
                  <a:spcPct val="0"/>
                </a:spcAft>
                <a:buFontTx/>
                <a:buNone/>
              </a:pPr>
              <a:r>
                <a:rPr lang="zh-CN" altLang="en-US" sz="2400" b="0" dirty="0">
                  <a:latin typeface="Times New Roman" panose="02020603050405020304" pitchFamily="18" charset="0"/>
                </a:rPr>
                <a:t>3</a:t>
              </a:r>
            </a:p>
            <a:p>
              <a:pPr algn="just">
                <a:spcBef>
                  <a:spcPct val="0"/>
                </a:spcBef>
                <a:spcAft>
                  <a:spcPct val="0"/>
                </a:spcAft>
                <a:buFontTx/>
                <a:buNone/>
              </a:pPr>
              <a:r>
                <a:rPr lang="zh-CN" altLang="en-US" sz="2400" b="0" dirty="0">
                  <a:latin typeface="Times New Roman" panose="02020603050405020304" pitchFamily="18" charset="0"/>
                </a:rPr>
                <a:t>4</a:t>
              </a:r>
            </a:p>
            <a:p>
              <a:pPr algn="just">
                <a:spcBef>
                  <a:spcPct val="0"/>
                </a:spcBef>
                <a:spcAft>
                  <a:spcPct val="0"/>
                </a:spcAft>
                <a:buFontTx/>
                <a:buNone/>
              </a:pPr>
              <a:r>
                <a:rPr lang="zh-CN" altLang="en-US" sz="2400" b="0" dirty="0">
                  <a:latin typeface="Times New Roman" panose="02020603050405020304" pitchFamily="18" charset="0"/>
                </a:rPr>
                <a:t>5</a:t>
              </a:r>
            </a:p>
            <a:p>
              <a:pPr algn="just">
                <a:spcBef>
                  <a:spcPct val="0"/>
                </a:spcBef>
                <a:spcAft>
                  <a:spcPct val="0"/>
                </a:spcAft>
                <a:buFontTx/>
                <a:buNone/>
              </a:pPr>
              <a:r>
                <a:rPr lang="zh-CN" altLang="en-US" sz="2400" b="0" dirty="0">
                  <a:latin typeface="Times New Roman" panose="02020603050405020304" pitchFamily="18" charset="0"/>
                </a:rPr>
                <a:t>6</a:t>
              </a:r>
            </a:p>
            <a:p>
              <a:pPr algn="just">
                <a:spcBef>
                  <a:spcPct val="0"/>
                </a:spcBef>
                <a:spcAft>
                  <a:spcPct val="0"/>
                </a:spcAft>
                <a:buFontTx/>
                <a:buNone/>
              </a:pPr>
              <a:r>
                <a:rPr lang="zh-CN" altLang="en-US" sz="2400" b="0" dirty="0">
                  <a:latin typeface="Times New Roman" panose="02020603050405020304" pitchFamily="18" charset="0"/>
                </a:rPr>
                <a:t>6</a:t>
              </a:r>
            </a:p>
            <a:p>
              <a:pPr algn="just">
                <a:spcBef>
                  <a:spcPct val="0"/>
                </a:spcBef>
                <a:spcAft>
                  <a:spcPct val="0"/>
                </a:spcAft>
                <a:buFontTx/>
                <a:buNone/>
              </a:pPr>
              <a:endParaRPr lang="zh-CN" altLang="en-US" sz="2400" b="0" dirty="0">
                <a:latin typeface="Times New Roman" panose="02020603050405020304" pitchFamily="18" charset="0"/>
              </a:endParaRPr>
            </a:p>
          </p:txBody>
        </p:sp>
        <p:sp>
          <p:nvSpPr>
            <p:cNvPr id="67632" name="Rectangle 62"/>
            <p:cNvSpPr>
              <a:spLocks noChangeArrowheads="1"/>
            </p:cNvSpPr>
            <p:nvPr/>
          </p:nvSpPr>
          <p:spPr bwMode="auto">
            <a:xfrm>
              <a:off x="2158" y="864"/>
              <a:ext cx="254" cy="1248"/>
            </a:xfrm>
            <a:prstGeom prst="rect">
              <a:avLst/>
            </a:prstGeom>
            <a:noFill/>
            <a:ln w="7" algn="ctr">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6" name="Group 65"/>
          <p:cNvGrpSpPr>
            <a:grpSpLocks/>
          </p:cNvGrpSpPr>
          <p:nvPr/>
        </p:nvGrpSpPr>
        <p:grpSpPr bwMode="auto">
          <a:xfrm>
            <a:off x="6862888" y="2243139"/>
            <a:ext cx="1472043" cy="1163638"/>
            <a:chOff x="2412" y="859"/>
            <a:chExt cx="526" cy="576"/>
          </a:xfrm>
        </p:grpSpPr>
        <p:sp>
          <p:nvSpPr>
            <p:cNvPr id="67629" name="Rectangle 22"/>
            <p:cNvSpPr>
              <a:spLocks noChangeArrowheads="1"/>
            </p:cNvSpPr>
            <p:nvPr/>
          </p:nvSpPr>
          <p:spPr bwMode="auto">
            <a:xfrm>
              <a:off x="2464" y="859"/>
              <a:ext cx="44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r>
                <a:rPr lang="zh-CN" altLang="en-US" sz="2400" b="0" dirty="0">
                  <a:latin typeface="Times New Roman" panose="02020603050405020304" pitchFamily="18" charset="0"/>
                </a:rPr>
                <a:t>00</a:t>
              </a:r>
            </a:p>
            <a:p>
              <a:pPr algn="just">
                <a:spcBef>
                  <a:spcPct val="0"/>
                </a:spcBef>
                <a:spcAft>
                  <a:spcPct val="0"/>
                </a:spcAft>
                <a:buFontTx/>
                <a:buNone/>
              </a:pPr>
              <a:r>
                <a:rPr lang="zh-CN" altLang="en-US" sz="2400" b="0" dirty="0" smtClean="0">
                  <a:latin typeface="Times New Roman" panose="02020603050405020304" pitchFamily="18" charset="0"/>
                </a:rPr>
                <a:t>01</a:t>
              </a:r>
              <a:endParaRPr lang="zh-CN" altLang="en-US" sz="2400" b="0" dirty="0">
                <a:latin typeface="Times New Roman" panose="02020603050405020304" pitchFamily="18" charset="0"/>
              </a:endParaRPr>
            </a:p>
            <a:p>
              <a:pPr algn="just">
                <a:spcBef>
                  <a:spcPct val="0"/>
                </a:spcBef>
                <a:spcAft>
                  <a:spcPct val="0"/>
                </a:spcAft>
                <a:buFontTx/>
                <a:buNone/>
              </a:pPr>
              <a:endParaRPr lang="zh-CN" altLang="en-US" sz="2400" b="0" dirty="0">
                <a:latin typeface="Times New Roman" panose="02020603050405020304" pitchFamily="18" charset="0"/>
              </a:endParaRPr>
            </a:p>
          </p:txBody>
        </p:sp>
        <p:sp>
          <p:nvSpPr>
            <p:cNvPr id="67630" name="Rectangle 64"/>
            <p:cNvSpPr>
              <a:spLocks noChangeArrowheads="1"/>
            </p:cNvSpPr>
            <p:nvPr/>
          </p:nvSpPr>
          <p:spPr bwMode="auto">
            <a:xfrm>
              <a:off x="2412" y="864"/>
              <a:ext cx="52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7" name="Group 67"/>
          <p:cNvGrpSpPr>
            <a:grpSpLocks/>
          </p:cNvGrpSpPr>
          <p:nvPr/>
        </p:nvGrpSpPr>
        <p:grpSpPr bwMode="auto">
          <a:xfrm>
            <a:off x="8341904" y="2235200"/>
            <a:ext cx="687986" cy="773439"/>
            <a:chOff x="2938" y="864"/>
            <a:chExt cx="246" cy="576"/>
          </a:xfrm>
        </p:grpSpPr>
        <p:sp>
          <p:nvSpPr>
            <p:cNvPr id="67627" name="Rectangle 23"/>
            <p:cNvSpPr>
              <a:spLocks noChangeArrowheads="1"/>
            </p:cNvSpPr>
            <p:nvPr/>
          </p:nvSpPr>
          <p:spPr bwMode="auto">
            <a:xfrm>
              <a:off x="2981" y="864"/>
              <a:ext cx="16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a:latin typeface="Times New Roman" panose="02020603050405020304" pitchFamily="18" charset="0"/>
                </a:rPr>
                <a:t>2</a:t>
              </a:r>
            </a:p>
          </p:txBody>
        </p:sp>
        <p:sp>
          <p:nvSpPr>
            <p:cNvPr id="67628" name="Rectangle 66"/>
            <p:cNvSpPr>
              <a:spLocks noChangeArrowheads="1"/>
            </p:cNvSpPr>
            <p:nvPr/>
          </p:nvSpPr>
          <p:spPr bwMode="auto">
            <a:xfrm>
              <a:off x="2938" y="864"/>
              <a:ext cx="246"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8" name="Group 69"/>
          <p:cNvGrpSpPr>
            <a:grpSpLocks/>
          </p:cNvGrpSpPr>
          <p:nvPr/>
        </p:nvGrpSpPr>
        <p:grpSpPr bwMode="auto">
          <a:xfrm>
            <a:off x="6855548" y="3016735"/>
            <a:ext cx="1473592" cy="1833077"/>
            <a:chOff x="2412" y="1440"/>
            <a:chExt cx="526" cy="672"/>
          </a:xfrm>
        </p:grpSpPr>
        <p:sp>
          <p:nvSpPr>
            <p:cNvPr id="67625" name="Rectangle 24"/>
            <p:cNvSpPr>
              <a:spLocks noChangeArrowheads="1"/>
            </p:cNvSpPr>
            <p:nvPr/>
          </p:nvSpPr>
          <p:spPr bwMode="auto">
            <a:xfrm>
              <a:off x="2455" y="1440"/>
              <a:ext cx="440"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r>
                <a:rPr lang="zh-CN" altLang="en-US" sz="2400" b="0" dirty="0" smtClean="0">
                  <a:latin typeface="Times New Roman" panose="02020603050405020304" pitchFamily="18" charset="0"/>
                </a:rPr>
                <a:t>1</a:t>
              </a:r>
              <a:r>
                <a:rPr lang="en-US" altLang="zh-CN" sz="2400" b="0" dirty="0" smtClean="0">
                  <a:latin typeface="Times New Roman" panose="02020603050405020304" pitchFamily="18" charset="0"/>
                </a:rPr>
                <a:t>0</a:t>
              </a:r>
              <a:r>
                <a:rPr lang="zh-CN" altLang="en-US" sz="2400" b="0" dirty="0" smtClean="0">
                  <a:latin typeface="Times New Roman" panose="02020603050405020304" pitchFamily="18" charset="0"/>
                </a:rPr>
                <a:t>00</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1</a:t>
              </a:r>
              <a:r>
                <a:rPr lang="en-US" altLang="zh-CN" sz="2400" b="0" dirty="0" smtClean="0">
                  <a:latin typeface="Times New Roman" panose="02020603050405020304" pitchFamily="18" charset="0"/>
                </a:rPr>
                <a:t>0</a:t>
              </a:r>
              <a:r>
                <a:rPr lang="zh-CN" altLang="en-US" sz="2400" b="0" dirty="0" smtClean="0">
                  <a:latin typeface="Times New Roman" panose="02020603050405020304" pitchFamily="18" charset="0"/>
                </a:rPr>
                <a:t>01</a:t>
              </a:r>
              <a:endParaRPr lang="zh-CN" altLang="en-US" sz="2400" b="0" dirty="0">
                <a:latin typeface="Times New Roman" panose="02020603050405020304" pitchFamily="18" charset="0"/>
              </a:endParaRPr>
            </a:p>
            <a:p>
              <a:pPr algn="just">
                <a:spcBef>
                  <a:spcPct val="0"/>
                </a:spcBef>
                <a:spcAft>
                  <a:spcPct val="0"/>
                </a:spcAft>
                <a:buFontTx/>
                <a:buNone/>
              </a:pPr>
              <a:r>
                <a:rPr lang="en-US" altLang="zh-CN" sz="2400" b="0" dirty="0" smtClean="0">
                  <a:latin typeface="Times New Roman" panose="02020603050405020304" pitchFamily="18" charset="0"/>
                </a:rPr>
                <a:t>1100</a:t>
              </a:r>
            </a:p>
            <a:p>
              <a:pPr algn="just">
                <a:spcBef>
                  <a:spcPct val="0"/>
                </a:spcBef>
                <a:spcAft>
                  <a:spcPct val="0"/>
                </a:spcAft>
                <a:buFontTx/>
                <a:buNone/>
              </a:pPr>
              <a:r>
                <a:rPr lang="zh-CN" altLang="en-US" sz="2400" b="0" dirty="0" smtClean="0">
                  <a:latin typeface="Times New Roman" panose="02020603050405020304" pitchFamily="18" charset="0"/>
                </a:rPr>
                <a:t>11</a:t>
              </a:r>
              <a:r>
                <a:rPr lang="en-US" altLang="zh-CN" sz="2400" b="0" dirty="0" smtClean="0">
                  <a:latin typeface="Times New Roman" panose="02020603050405020304" pitchFamily="18" charset="0"/>
                </a:rPr>
                <a:t>01</a:t>
              </a: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111</a:t>
              </a:r>
              <a:r>
                <a:rPr lang="en-US" altLang="zh-CN" sz="2400" b="0" dirty="0" smtClean="0">
                  <a:latin typeface="Times New Roman" panose="02020603050405020304" pitchFamily="18" charset="0"/>
                </a:rPr>
                <a:t>0</a:t>
              </a:r>
              <a:endParaRPr lang="zh-CN" altLang="en-US" sz="2400" b="0" dirty="0">
                <a:latin typeface="Times New Roman" panose="02020603050405020304" pitchFamily="18" charset="0"/>
              </a:endParaRPr>
            </a:p>
            <a:p>
              <a:pPr algn="just">
                <a:spcBef>
                  <a:spcPct val="0"/>
                </a:spcBef>
                <a:spcAft>
                  <a:spcPct val="0"/>
                </a:spcAft>
                <a:buFontTx/>
                <a:buNone/>
              </a:pPr>
              <a:endParaRPr lang="zh-CN" altLang="en-US" sz="2400" b="0" dirty="0">
                <a:latin typeface="Times New Roman" panose="02020603050405020304" pitchFamily="18" charset="0"/>
              </a:endParaRPr>
            </a:p>
          </p:txBody>
        </p:sp>
        <p:sp>
          <p:nvSpPr>
            <p:cNvPr id="67626" name="Rectangle 68"/>
            <p:cNvSpPr>
              <a:spLocks noChangeArrowheads="1"/>
            </p:cNvSpPr>
            <p:nvPr/>
          </p:nvSpPr>
          <p:spPr bwMode="auto">
            <a:xfrm>
              <a:off x="2412" y="1440"/>
              <a:ext cx="526"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09" name="Group 71"/>
          <p:cNvGrpSpPr>
            <a:grpSpLocks/>
          </p:cNvGrpSpPr>
          <p:nvPr/>
        </p:nvGrpSpPr>
        <p:grpSpPr bwMode="auto">
          <a:xfrm>
            <a:off x="8341179" y="3026406"/>
            <a:ext cx="701932" cy="1823405"/>
            <a:chOff x="2938" y="1440"/>
            <a:chExt cx="246" cy="672"/>
          </a:xfrm>
        </p:grpSpPr>
        <p:sp>
          <p:nvSpPr>
            <p:cNvPr id="67623" name="Rectangle 25"/>
            <p:cNvSpPr>
              <a:spLocks noChangeArrowheads="1"/>
            </p:cNvSpPr>
            <p:nvPr/>
          </p:nvSpPr>
          <p:spPr bwMode="auto">
            <a:xfrm>
              <a:off x="2981" y="1440"/>
              <a:ext cx="160"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just">
                <a:spcBef>
                  <a:spcPct val="0"/>
                </a:spcBef>
                <a:spcAft>
                  <a:spcPct val="0"/>
                </a:spcAft>
                <a:buFontTx/>
                <a:buNone/>
              </a:pPr>
              <a:endParaRPr lang="zh-CN" altLang="en-US" sz="2400" b="0" dirty="0">
                <a:latin typeface="Times New Roman" panose="02020603050405020304" pitchFamily="18" charset="0"/>
              </a:endParaRPr>
            </a:p>
            <a:p>
              <a:pPr algn="just">
                <a:spcBef>
                  <a:spcPct val="0"/>
                </a:spcBef>
                <a:spcAft>
                  <a:spcPct val="0"/>
                </a:spcAft>
                <a:buFontTx/>
                <a:buNone/>
              </a:pPr>
              <a:r>
                <a:rPr lang="zh-CN" altLang="en-US" sz="2400" b="0" dirty="0" smtClean="0">
                  <a:latin typeface="Times New Roman" panose="02020603050405020304" pitchFamily="18" charset="0"/>
                </a:rPr>
                <a:t> 4</a:t>
              </a:r>
              <a:endParaRPr lang="zh-CN" altLang="en-US" sz="2400" b="0" dirty="0">
                <a:latin typeface="Times New Roman" panose="02020603050405020304" pitchFamily="18" charset="0"/>
              </a:endParaRPr>
            </a:p>
          </p:txBody>
        </p:sp>
        <p:sp>
          <p:nvSpPr>
            <p:cNvPr id="67624" name="Rectangle 70"/>
            <p:cNvSpPr>
              <a:spLocks noChangeArrowheads="1"/>
            </p:cNvSpPr>
            <p:nvPr/>
          </p:nvSpPr>
          <p:spPr bwMode="auto">
            <a:xfrm>
              <a:off x="2938" y="1440"/>
              <a:ext cx="246"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10" name="Group 73"/>
          <p:cNvGrpSpPr>
            <a:grpSpLocks/>
          </p:cNvGrpSpPr>
          <p:nvPr/>
        </p:nvGrpSpPr>
        <p:grpSpPr bwMode="auto">
          <a:xfrm>
            <a:off x="120157" y="4856163"/>
            <a:ext cx="2431195" cy="866775"/>
            <a:chOff x="0" y="2112"/>
            <a:chExt cx="869" cy="480"/>
          </a:xfrm>
        </p:grpSpPr>
        <p:sp>
          <p:nvSpPr>
            <p:cNvPr id="67621" name="Rectangle 26"/>
            <p:cNvSpPr>
              <a:spLocks noChangeArrowheads="1"/>
            </p:cNvSpPr>
            <p:nvPr/>
          </p:nvSpPr>
          <p:spPr bwMode="auto">
            <a:xfrm>
              <a:off x="43" y="2112"/>
              <a:ext cx="78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zh-CN" altLang="en-US" sz="2400" b="0">
                  <a:latin typeface="Times New Roman" panose="02020603050405020304" pitchFamily="18" charset="0"/>
                </a:rPr>
                <a:t>信息等效平均码长</a:t>
              </a:r>
              <a:r>
                <a:rPr lang="en-US" altLang="zh-CN" sz="2400" b="0">
                  <a:latin typeface="Times New Roman" panose="02020603050405020304" pitchFamily="18" charset="0"/>
                </a:rPr>
                <a:t>L</a:t>
              </a:r>
            </a:p>
          </p:txBody>
        </p:sp>
        <p:sp>
          <p:nvSpPr>
            <p:cNvPr id="67622" name="Rectangle 72"/>
            <p:cNvSpPr>
              <a:spLocks noChangeArrowheads="1"/>
            </p:cNvSpPr>
            <p:nvPr/>
          </p:nvSpPr>
          <p:spPr bwMode="auto">
            <a:xfrm>
              <a:off x="0" y="2112"/>
              <a:ext cx="869"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11" name="Group 75"/>
          <p:cNvGrpSpPr>
            <a:grpSpLocks/>
          </p:cNvGrpSpPr>
          <p:nvPr/>
        </p:nvGrpSpPr>
        <p:grpSpPr bwMode="auto">
          <a:xfrm>
            <a:off x="2551352" y="4856163"/>
            <a:ext cx="2113544" cy="866775"/>
            <a:chOff x="869" y="2112"/>
            <a:chExt cx="755" cy="480"/>
          </a:xfrm>
        </p:grpSpPr>
        <p:sp>
          <p:nvSpPr>
            <p:cNvPr id="67619" name="Rectangle 27"/>
            <p:cNvSpPr>
              <a:spLocks noChangeArrowheads="1"/>
            </p:cNvSpPr>
            <p:nvPr/>
          </p:nvSpPr>
          <p:spPr bwMode="auto">
            <a:xfrm>
              <a:off x="912" y="2112"/>
              <a:ext cx="66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zh-CN" altLang="en-US" sz="2800" b="0" dirty="0">
                  <a:latin typeface="Times New Roman" panose="02020603050405020304" pitchFamily="18" charset="0"/>
                </a:rPr>
                <a:t>3</a:t>
              </a:r>
            </a:p>
          </p:txBody>
        </p:sp>
        <p:sp>
          <p:nvSpPr>
            <p:cNvPr id="67620" name="Rectangle 74"/>
            <p:cNvSpPr>
              <a:spLocks noChangeArrowheads="1"/>
            </p:cNvSpPr>
            <p:nvPr/>
          </p:nvSpPr>
          <p:spPr bwMode="auto">
            <a:xfrm>
              <a:off x="869" y="2112"/>
              <a:ext cx="755"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12" name="Group 77"/>
          <p:cNvGrpSpPr>
            <a:grpSpLocks/>
          </p:cNvGrpSpPr>
          <p:nvPr/>
        </p:nvGrpSpPr>
        <p:grpSpPr bwMode="auto">
          <a:xfrm>
            <a:off x="4664896" y="4856163"/>
            <a:ext cx="2204965" cy="866775"/>
            <a:chOff x="1624" y="2112"/>
            <a:chExt cx="788" cy="480"/>
          </a:xfrm>
        </p:grpSpPr>
        <p:sp>
          <p:nvSpPr>
            <p:cNvPr id="67617" name="Rectangle 28"/>
            <p:cNvSpPr>
              <a:spLocks noChangeArrowheads="1"/>
            </p:cNvSpPr>
            <p:nvPr/>
          </p:nvSpPr>
          <p:spPr bwMode="auto">
            <a:xfrm>
              <a:off x="1667" y="2112"/>
              <a:ext cx="70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zh-CN" altLang="en-US" sz="2800" b="0" dirty="0">
                  <a:latin typeface="Times New Roman" panose="02020603050405020304" pitchFamily="18" charset="0"/>
                </a:rPr>
                <a:t>1</a:t>
              </a:r>
              <a:r>
                <a:rPr lang="zh-CN" altLang="en-US" sz="2800" b="0" dirty="0" smtClean="0">
                  <a:latin typeface="Times New Roman" panose="02020603050405020304" pitchFamily="18" charset="0"/>
                </a:rPr>
                <a:t>.</a:t>
              </a:r>
              <a:r>
                <a:rPr lang="en-US" altLang="zh-CN" sz="2800" b="0" dirty="0" smtClean="0">
                  <a:latin typeface="Times New Roman" panose="02020603050405020304" pitchFamily="18" charset="0"/>
                </a:rPr>
                <a:t>74</a:t>
              </a:r>
              <a:endParaRPr lang="zh-CN" altLang="en-US" sz="2800" b="0" dirty="0">
                <a:latin typeface="Times New Roman" panose="02020603050405020304" pitchFamily="18" charset="0"/>
              </a:endParaRPr>
            </a:p>
          </p:txBody>
        </p:sp>
        <p:sp>
          <p:nvSpPr>
            <p:cNvPr id="67618" name="Rectangle 76"/>
            <p:cNvSpPr>
              <a:spLocks noChangeArrowheads="1"/>
            </p:cNvSpPr>
            <p:nvPr/>
          </p:nvSpPr>
          <p:spPr bwMode="auto">
            <a:xfrm>
              <a:off x="1624" y="2112"/>
              <a:ext cx="788"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grpSp>
        <p:nvGrpSpPr>
          <p:cNvPr id="67613" name="Group 79"/>
          <p:cNvGrpSpPr>
            <a:grpSpLocks/>
          </p:cNvGrpSpPr>
          <p:nvPr/>
        </p:nvGrpSpPr>
        <p:grpSpPr bwMode="auto">
          <a:xfrm>
            <a:off x="6869861" y="4856163"/>
            <a:ext cx="2160029" cy="866775"/>
            <a:chOff x="2412" y="2112"/>
            <a:chExt cx="772" cy="480"/>
          </a:xfrm>
        </p:grpSpPr>
        <p:sp>
          <p:nvSpPr>
            <p:cNvPr id="67615" name="Rectangle 29"/>
            <p:cNvSpPr>
              <a:spLocks noChangeArrowheads="1"/>
            </p:cNvSpPr>
            <p:nvPr/>
          </p:nvSpPr>
          <p:spPr bwMode="auto">
            <a:xfrm>
              <a:off x="2455" y="2112"/>
              <a:ext cx="68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algn="ctr" eaLnBrk="1" hangingPunct="1">
                <a:spcBef>
                  <a:spcPct val="0"/>
                </a:spcBef>
                <a:spcAft>
                  <a:spcPct val="0"/>
                </a:spcAft>
                <a:buFontTx/>
                <a:buNone/>
              </a:pPr>
              <a:r>
                <a:rPr lang="zh-CN" altLang="en-US" sz="2800" b="0" dirty="0">
                  <a:latin typeface="Times New Roman" panose="02020603050405020304" pitchFamily="18" charset="0"/>
                </a:rPr>
                <a:t>2</a:t>
              </a:r>
              <a:r>
                <a:rPr lang="zh-CN" altLang="en-US" sz="2800" b="0" dirty="0" smtClean="0">
                  <a:latin typeface="Times New Roman" panose="02020603050405020304" pitchFamily="18" charset="0"/>
                </a:rPr>
                <a:t>.</a:t>
              </a:r>
              <a:r>
                <a:rPr lang="en-US" altLang="zh-CN" sz="2800" b="0" dirty="0" smtClean="0">
                  <a:latin typeface="Times New Roman" panose="02020603050405020304" pitchFamily="18" charset="0"/>
                </a:rPr>
                <a:t>20</a:t>
              </a:r>
              <a:endParaRPr lang="zh-CN" altLang="en-US" sz="2800" b="0" dirty="0">
                <a:latin typeface="Times New Roman" panose="02020603050405020304" pitchFamily="18" charset="0"/>
              </a:endParaRPr>
            </a:p>
          </p:txBody>
        </p:sp>
        <p:sp>
          <p:nvSpPr>
            <p:cNvPr id="67616" name="Rectangle 78"/>
            <p:cNvSpPr>
              <a:spLocks noChangeArrowheads="1"/>
            </p:cNvSpPr>
            <p:nvPr/>
          </p:nvSpPr>
          <p:spPr bwMode="auto">
            <a:xfrm>
              <a:off x="2412" y="2112"/>
              <a:ext cx="77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grpSp>
      <p:sp>
        <p:nvSpPr>
          <p:cNvPr id="67614" name="Rectangle 81"/>
          <p:cNvSpPr>
            <a:spLocks noChangeArrowheads="1"/>
          </p:cNvSpPr>
          <p:nvPr/>
        </p:nvSpPr>
        <p:spPr bwMode="auto">
          <a:xfrm>
            <a:off x="112409" y="587376"/>
            <a:ext cx="8925229" cy="5141913"/>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endParaRPr lang="zh-CN" altLang="en-US" sz="2400" b="0">
              <a:latin typeface="Times New Roman" panose="02020603050405020304" pitchFamily="18" charset="0"/>
            </a:endParaRPr>
          </a:p>
        </p:txBody>
      </p:sp>
      <p:sp>
        <p:nvSpPr>
          <p:cNvPr id="67587" name="Text Box 84"/>
          <p:cNvSpPr txBox="1">
            <a:spLocks noChangeArrowheads="1"/>
          </p:cNvSpPr>
          <p:nvPr/>
        </p:nvSpPr>
        <p:spPr bwMode="auto">
          <a:xfrm>
            <a:off x="517525" y="-55563"/>
            <a:ext cx="79692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spcAft>
                <a:spcPct val="0"/>
              </a:spcAft>
              <a:buFontTx/>
              <a:buNone/>
            </a:pPr>
            <a:r>
              <a:rPr lang="zh-CN" altLang="en-US" sz="2400">
                <a:latin typeface="Times New Roman" panose="02020603050405020304" pitchFamily="18" charset="0"/>
              </a:rPr>
              <a:t>解：</a:t>
            </a:r>
          </a:p>
        </p:txBody>
      </p:sp>
      <p:graphicFrame>
        <p:nvGraphicFramePr>
          <p:cNvPr id="67588" name="Object 85"/>
          <p:cNvGraphicFramePr>
            <a:graphicFrameLocks noChangeAspect="1"/>
          </p:cNvGraphicFramePr>
          <p:nvPr>
            <p:extLst>
              <p:ext uri="{D42A27DB-BD31-4B8C-83A1-F6EECF244321}">
                <p14:modId xmlns:p14="http://schemas.microsoft.com/office/powerpoint/2010/main" val="1433227618"/>
              </p:ext>
            </p:extLst>
          </p:nvPr>
        </p:nvGraphicFramePr>
        <p:xfrm>
          <a:off x="35496" y="6021288"/>
          <a:ext cx="9031303" cy="682626"/>
        </p:xfrm>
        <a:graphic>
          <a:graphicData uri="http://schemas.openxmlformats.org/presentationml/2006/ole">
            <mc:AlternateContent xmlns:mc="http://schemas.openxmlformats.org/markup-compatibility/2006">
              <mc:Choice xmlns:v="urn:schemas-microsoft-com:vml" Requires="v">
                <p:oleObj spid="_x0000_s3150" name="公式" r:id="rId4" imgW="7010280" imgH="444240" progId="Equation.3">
                  <p:embed/>
                </p:oleObj>
              </mc:Choice>
              <mc:Fallback>
                <p:oleObj name="公式" r:id="rId4" imgW="7010280" imgH="444240" progId="Equation.3">
                  <p:embed/>
                  <p:pic>
                    <p:nvPicPr>
                      <p:cNvPr id="67588" name="Object 85"/>
                      <p:cNvPicPr>
                        <a:picLocks noChangeAspect="1" noChangeArrowheads="1"/>
                      </p:cNvPicPr>
                      <p:nvPr/>
                    </p:nvPicPr>
                    <p:blipFill>
                      <a:blip r:embed="rId5"/>
                      <a:srcRect/>
                      <a:stretch>
                        <a:fillRect/>
                      </a:stretch>
                    </p:blipFill>
                    <p:spPr bwMode="auto">
                      <a:xfrm>
                        <a:off x="35496" y="6021288"/>
                        <a:ext cx="9031303" cy="682626"/>
                      </a:xfrm>
                      <a:prstGeom prst="rect">
                        <a:avLst/>
                      </a:prstGeom>
                      <a:solidFill>
                        <a:srgbClr val="CCFFFF"/>
                      </a:solidFill>
                      <a:ln>
                        <a:noFill/>
                      </a:ln>
                      <a:extLst/>
                    </p:spPr>
                  </p:pic>
                </p:oleObj>
              </mc:Fallback>
            </mc:AlternateContent>
          </a:graphicData>
        </a:graphic>
      </p:graphicFrame>
    </p:spTree>
    <p:extLst>
      <p:ext uri="{BB962C8B-B14F-4D97-AF65-F5344CB8AC3E}">
        <p14:creationId xmlns:p14="http://schemas.microsoft.com/office/powerpoint/2010/main" val="542545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6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6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6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6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5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6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0" y="533400"/>
            <a:ext cx="6553200" cy="641350"/>
          </a:xfrm>
          <a:prstGeom prst="rect">
            <a:avLst/>
          </a:prstGeom>
          <a:noFill/>
          <a:ln w="9525">
            <a:noFill/>
            <a:miter lim="800000"/>
            <a:headEnd/>
            <a:tailEnd/>
          </a:ln>
        </p:spPr>
        <p:txBody>
          <a:bodyPr>
            <a:spAutoFit/>
          </a:bodyPr>
          <a:lstStyle/>
          <a:p>
            <a:pPr>
              <a:spcBef>
                <a:spcPct val="50000"/>
              </a:spcBef>
            </a:pPr>
            <a:r>
              <a:rPr lang="en-US" altLang="zh-CN" sz="3600" b="1">
                <a:latin typeface="黑体" pitchFamily="49" charset="-122"/>
                <a:ea typeface="黑体" pitchFamily="49" charset="-122"/>
              </a:rPr>
              <a:t>CPU</a:t>
            </a:r>
            <a:r>
              <a:rPr lang="zh-CN" altLang="en-US" sz="3600" b="1">
                <a:ea typeface="黑体" pitchFamily="49" charset="-122"/>
              </a:rPr>
              <a:t>可编程访问的寄存器：</a:t>
            </a:r>
          </a:p>
        </p:txBody>
      </p:sp>
      <p:sp>
        <p:nvSpPr>
          <p:cNvPr id="11269" name="Text Box 5"/>
          <p:cNvSpPr txBox="1">
            <a:spLocks noChangeArrowheads="1"/>
          </p:cNvSpPr>
          <p:nvPr/>
        </p:nvSpPr>
        <p:spPr bwMode="auto">
          <a:xfrm>
            <a:off x="0" y="2286000"/>
            <a:ext cx="7620000" cy="579438"/>
          </a:xfrm>
          <a:prstGeom prst="rect">
            <a:avLst/>
          </a:prstGeom>
          <a:noFill/>
          <a:ln w="9525">
            <a:noFill/>
            <a:miter lim="800000"/>
            <a:headEnd/>
            <a:tailEnd/>
          </a:ln>
        </p:spPr>
        <p:txBody>
          <a:bodyPr>
            <a:spAutoFit/>
          </a:bodyPr>
          <a:lstStyle/>
          <a:p>
            <a:pPr>
              <a:spcBef>
                <a:spcPct val="50000"/>
              </a:spcBef>
            </a:pPr>
            <a:r>
              <a:rPr lang="zh-CN" altLang="en-US" sz="3200" b="1">
                <a:solidFill>
                  <a:srgbClr val="FFFF00"/>
                </a:solidFill>
                <a:latin typeface="黑体" pitchFamily="49" charset="-122"/>
                <a:ea typeface="黑体" pitchFamily="49" charset="-122"/>
              </a:rPr>
              <a:t>寻址方式</a:t>
            </a:r>
            <a:r>
              <a:rPr lang="en-US" altLang="zh-CN" sz="3200" b="1">
                <a:solidFill>
                  <a:srgbClr val="FFFF00"/>
                </a:solidFill>
                <a:latin typeface="黑体" pitchFamily="49" charset="-122"/>
                <a:ea typeface="黑体" pitchFamily="49" charset="-122"/>
              </a:rPr>
              <a:t>    </a:t>
            </a:r>
            <a:r>
              <a:rPr lang="zh-CN" altLang="en-US" sz="3200" b="1">
                <a:solidFill>
                  <a:srgbClr val="FFFF00"/>
                </a:solidFill>
                <a:latin typeface="黑体" pitchFamily="49" charset="-122"/>
                <a:ea typeface="黑体" pitchFamily="49" charset="-122"/>
              </a:rPr>
              <a:t>编码</a:t>
            </a:r>
            <a:r>
              <a:rPr lang="en-US" altLang="zh-CN" sz="3200" b="1">
                <a:solidFill>
                  <a:srgbClr val="FFFF00"/>
                </a:solidFill>
                <a:latin typeface="黑体" pitchFamily="49" charset="-122"/>
                <a:ea typeface="黑体" pitchFamily="49" charset="-122"/>
              </a:rPr>
              <a:t>  </a:t>
            </a:r>
            <a:r>
              <a:rPr lang="zh-CN" altLang="en-US" sz="3200" b="1">
                <a:solidFill>
                  <a:srgbClr val="FFFF00"/>
                </a:solidFill>
                <a:latin typeface="黑体" pitchFamily="49" charset="-122"/>
                <a:ea typeface="黑体" pitchFamily="49" charset="-122"/>
              </a:rPr>
              <a:t>助记符</a:t>
            </a:r>
            <a:r>
              <a:rPr lang="en-US" altLang="zh-CN" sz="3200" b="1">
                <a:solidFill>
                  <a:srgbClr val="FFFF00"/>
                </a:solidFill>
                <a:latin typeface="黑体" pitchFamily="49" charset="-122"/>
                <a:ea typeface="黑体" pitchFamily="49" charset="-122"/>
              </a:rPr>
              <a:t>  </a:t>
            </a:r>
            <a:r>
              <a:rPr lang="zh-CN" altLang="en-US" sz="3200" b="1">
                <a:solidFill>
                  <a:srgbClr val="FFFF00"/>
                </a:solidFill>
                <a:latin typeface="黑体" pitchFamily="49" charset="-122"/>
                <a:ea typeface="黑体" pitchFamily="49" charset="-122"/>
              </a:rPr>
              <a:t>定义</a:t>
            </a:r>
          </a:p>
        </p:txBody>
      </p:sp>
      <p:sp>
        <p:nvSpPr>
          <p:cNvPr id="11270" name="Text Box 6"/>
          <p:cNvSpPr txBox="1">
            <a:spLocks noChangeArrowheads="1"/>
          </p:cNvSpPr>
          <p:nvPr/>
        </p:nvSpPr>
        <p:spPr bwMode="auto">
          <a:xfrm>
            <a:off x="0" y="0"/>
            <a:ext cx="4953000" cy="584775"/>
          </a:xfrm>
          <a:prstGeom prst="rect">
            <a:avLst/>
          </a:prstGeom>
          <a:noFill/>
          <a:ln w="9525">
            <a:noFill/>
            <a:miter lim="800000"/>
            <a:headEnd/>
            <a:tailEnd/>
          </a:ln>
        </p:spPr>
        <p:txBody>
          <a:bodyPr>
            <a:spAutoFit/>
          </a:bodyPr>
          <a:lstStyle/>
          <a:p>
            <a:pPr>
              <a:spcBef>
                <a:spcPct val="50000"/>
              </a:spcBef>
            </a:pPr>
            <a:r>
              <a:rPr lang="en-US" altLang="zh-CN" sz="3200" b="1" dirty="0">
                <a:latin typeface="黑体" pitchFamily="49" charset="-122"/>
                <a:ea typeface="黑体" pitchFamily="49" charset="-122"/>
              </a:rPr>
              <a:t>2.</a:t>
            </a:r>
            <a:r>
              <a:rPr lang="zh-CN" altLang="en-US" sz="3200" b="1" dirty="0">
                <a:latin typeface="黑体" pitchFamily="49" charset="-122"/>
                <a:ea typeface="黑体" pitchFamily="49" charset="-122"/>
              </a:rPr>
              <a:t>寻址方式</a:t>
            </a:r>
          </a:p>
        </p:txBody>
      </p:sp>
      <p:sp>
        <p:nvSpPr>
          <p:cNvPr id="11283" name="Text Box 19"/>
          <p:cNvSpPr txBox="1">
            <a:spLocks noChangeArrowheads="1"/>
          </p:cNvSpPr>
          <p:nvPr/>
        </p:nvSpPr>
        <p:spPr bwMode="auto">
          <a:xfrm>
            <a:off x="0" y="2925763"/>
            <a:ext cx="3200400" cy="579437"/>
          </a:xfrm>
          <a:prstGeom prst="rect">
            <a:avLst/>
          </a:prstGeom>
          <a:noFill/>
          <a:ln w="9525">
            <a:noFill/>
            <a:miter lim="800000"/>
            <a:headEnd/>
            <a:tailEnd/>
          </a:ln>
        </p:spPr>
        <p:txBody>
          <a:bodyPr>
            <a:spAutoFit/>
          </a:bodyPr>
          <a:lstStyle/>
          <a:p>
            <a:pPr>
              <a:spcBef>
                <a:spcPct val="50000"/>
              </a:spcBef>
            </a:pPr>
            <a:r>
              <a:rPr lang="zh-CN" altLang="en-US" sz="3200" b="1">
                <a:solidFill>
                  <a:schemeClr val="tx2"/>
                </a:solidFill>
                <a:latin typeface="黑体" pitchFamily="49" charset="-122"/>
                <a:ea typeface="黑体" pitchFamily="49" charset="-122"/>
              </a:rPr>
              <a:t>寄存器寻址</a:t>
            </a:r>
          </a:p>
        </p:txBody>
      </p:sp>
      <p:sp>
        <p:nvSpPr>
          <p:cNvPr id="11285" name="Text Box 21"/>
          <p:cNvSpPr txBox="1">
            <a:spLocks noChangeArrowheads="1"/>
          </p:cNvSpPr>
          <p:nvPr/>
        </p:nvSpPr>
        <p:spPr bwMode="auto">
          <a:xfrm>
            <a:off x="0" y="1066800"/>
            <a:ext cx="9144000" cy="1190625"/>
          </a:xfrm>
          <a:prstGeom prst="rect">
            <a:avLst/>
          </a:prstGeom>
          <a:noFill/>
          <a:ln w="9525">
            <a:noFill/>
            <a:miter lim="800000"/>
            <a:headEnd/>
            <a:tailEnd/>
          </a:ln>
        </p:spPr>
        <p:txBody>
          <a:bodyPr>
            <a:spAutoFit/>
          </a:bodyPr>
          <a:lstStyle/>
          <a:p>
            <a:pPr>
              <a:spcBef>
                <a:spcPct val="50000"/>
              </a:spcBef>
            </a:pPr>
            <a:r>
              <a:rPr lang="zh-CN" altLang="en-US" sz="3600" b="1">
                <a:ea typeface="黑体" pitchFamily="49" charset="-122"/>
              </a:rPr>
              <a:t>通用寄存器</a:t>
            </a:r>
            <a:r>
              <a:rPr lang="en-US" altLang="zh-CN" sz="3600" b="1">
                <a:solidFill>
                  <a:srgbClr val="FFFF00"/>
                </a:solidFill>
                <a:latin typeface="黑体" pitchFamily="49" charset="-122"/>
                <a:ea typeface="黑体" pitchFamily="49" charset="-122"/>
              </a:rPr>
              <a:t>R</a:t>
            </a:r>
            <a:r>
              <a:rPr lang="zh-CN" altLang="en-US" sz="3600" b="1">
                <a:latin typeface="黑体" pitchFamily="49" charset="-122"/>
                <a:ea typeface="黑体" pitchFamily="49" charset="-122"/>
              </a:rPr>
              <a:t>、指令计数器</a:t>
            </a:r>
            <a:r>
              <a:rPr lang="en-US" altLang="zh-CN" sz="3600" b="1">
                <a:solidFill>
                  <a:srgbClr val="FFFF00"/>
                </a:solidFill>
                <a:latin typeface="黑体" pitchFamily="49" charset="-122"/>
                <a:ea typeface="黑体" pitchFamily="49" charset="-122"/>
              </a:rPr>
              <a:t>PC</a:t>
            </a:r>
            <a:r>
              <a:rPr lang="zh-CN" altLang="en-US" sz="3600" b="1">
                <a:latin typeface="黑体" pitchFamily="49" charset="-122"/>
                <a:ea typeface="黑体" pitchFamily="49" charset="-122"/>
              </a:rPr>
              <a:t>、堆栈指针</a:t>
            </a:r>
            <a:r>
              <a:rPr lang="en-US" altLang="zh-CN" sz="3600" b="1">
                <a:solidFill>
                  <a:srgbClr val="FFFF00"/>
                </a:solidFill>
                <a:latin typeface="黑体" pitchFamily="49" charset="-122"/>
                <a:ea typeface="黑体" pitchFamily="49" charset="-122"/>
              </a:rPr>
              <a:t>SP</a:t>
            </a:r>
            <a:r>
              <a:rPr lang="zh-CN" altLang="en-US" sz="3600" b="1">
                <a:latin typeface="黑体" pitchFamily="49" charset="-122"/>
                <a:ea typeface="黑体" pitchFamily="49" charset="-122"/>
              </a:rPr>
              <a:t>、程序状态字</a:t>
            </a:r>
            <a:r>
              <a:rPr lang="en-US" altLang="zh-CN" sz="3600" b="1">
                <a:solidFill>
                  <a:srgbClr val="FFFF00"/>
                </a:solidFill>
                <a:latin typeface="黑体" pitchFamily="49" charset="-122"/>
                <a:ea typeface="黑体" pitchFamily="49" charset="-122"/>
              </a:rPr>
              <a:t>PSW</a:t>
            </a:r>
            <a:endParaRPr lang="en-US" altLang="zh-CN" sz="3600" b="1">
              <a:latin typeface="黑体" pitchFamily="49" charset="-122"/>
              <a:ea typeface="黑体" pitchFamily="49" charset="-122"/>
            </a:endParaRPr>
          </a:p>
        </p:txBody>
      </p:sp>
      <p:sp>
        <p:nvSpPr>
          <p:cNvPr id="11287" name="Line 23"/>
          <p:cNvSpPr>
            <a:spLocks noChangeShapeType="1"/>
          </p:cNvSpPr>
          <p:nvPr/>
        </p:nvSpPr>
        <p:spPr bwMode="auto">
          <a:xfrm>
            <a:off x="0" y="28956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1288" name="Text Box 24"/>
          <p:cNvSpPr txBox="1">
            <a:spLocks noChangeArrowheads="1"/>
          </p:cNvSpPr>
          <p:nvPr/>
        </p:nvSpPr>
        <p:spPr bwMode="auto">
          <a:xfrm>
            <a:off x="2514600" y="2971800"/>
            <a:ext cx="1676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000</a:t>
            </a:r>
          </a:p>
        </p:txBody>
      </p:sp>
      <p:sp>
        <p:nvSpPr>
          <p:cNvPr id="11289" name="Text Box 25"/>
          <p:cNvSpPr txBox="1">
            <a:spLocks noChangeArrowheads="1"/>
          </p:cNvSpPr>
          <p:nvPr/>
        </p:nvSpPr>
        <p:spPr bwMode="auto">
          <a:xfrm>
            <a:off x="3810000" y="29718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R</a:t>
            </a:r>
          </a:p>
        </p:txBody>
      </p:sp>
      <p:sp>
        <p:nvSpPr>
          <p:cNvPr id="11290" name="Text Box 26"/>
          <p:cNvSpPr txBox="1">
            <a:spLocks noChangeArrowheads="1"/>
          </p:cNvSpPr>
          <p:nvPr/>
        </p:nvSpPr>
        <p:spPr bwMode="auto">
          <a:xfrm>
            <a:off x="5105400" y="2971800"/>
            <a:ext cx="4038600" cy="579438"/>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a:t>
            </a:r>
            <a:r>
              <a:rPr lang="en-US" altLang="zh-CN" sz="3200" b="1">
                <a:latin typeface="黑体" pitchFamily="49" charset="-122"/>
                <a:ea typeface="黑体" pitchFamily="49" charset="-122"/>
              </a:rPr>
              <a:t>R</a:t>
            </a:r>
            <a:r>
              <a:rPr lang="zh-CN" altLang="en-US" sz="3200" b="1">
                <a:latin typeface="黑体" pitchFamily="49" charset="-122"/>
                <a:ea typeface="黑体" pitchFamily="49" charset="-122"/>
              </a:rPr>
              <a:t>）为操作数</a:t>
            </a:r>
          </a:p>
        </p:txBody>
      </p:sp>
      <p:sp>
        <p:nvSpPr>
          <p:cNvPr id="11291" name="Text Box 27"/>
          <p:cNvSpPr txBox="1">
            <a:spLocks noChangeArrowheads="1"/>
          </p:cNvSpPr>
          <p:nvPr/>
        </p:nvSpPr>
        <p:spPr bwMode="auto">
          <a:xfrm>
            <a:off x="0" y="3810000"/>
            <a:ext cx="3200400" cy="579438"/>
          </a:xfrm>
          <a:prstGeom prst="rect">
            <a:avLst/>
          </a:prstGeom>
          <a:noFill/>
          <a:ln w="9525">
            <a:noFill/>
            <a:miter lim="800000"/>
            <a:headEnd/>
            <a:tailEnd/>
          </a:ln>
        </p:spPr>
        <p:txBody>
          <a:bodyPr>
            <a:spAutoFit/>
          </a:bodyPr>
          <a:lstStyle/>
          <a:p>
            <a:pPr>
              <a:spcBef>
                <a:spcPct val="50000"/>
              </a:spcBef>
            </a:pPr>
            <a:r>
              <a:rPr lang="zh-CN" altLang="en-US" sz="3200" b="1">
                <a:solidFill>
                  <a:schemeClr val="tx2"/>
                </a:solidFill>
                <a:latin typeface="黑体" pitchFamily="49" charset="-122"/>
                <a:ea typeface="黑体" pitchFamily="49" charset="-122"/>
              </a:rPr>
              <a:t>寄存器间址</a:t>
            </a:r>
          </a:p>
        </p:txBody>
      </p:sp>
      <p:sp>
        <p:nvSpPr>
          <p:cNvPr id="11292" name="Text Box 28"/>
          <p:cNvSpPr txBox="1">
            <a:spLocks noChangeArrowheads="1"/>
          </p:cNvSpPr>
          <p:nvPr/>
        </p:nvSpPr>
        <p:spPr bwMode="auto">
          <a:xfrm>
            <a:off x="2514600" y="3810000"/>
            <a:ext cx="1676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001</a:t>
            </a:r>
          </a:p>
        </p:txBody>
      </p:sp>
      <p:sp>
        <p:nvSpPr>
          <p:cNvPr id="11293" name="Text Box 29"/>
          <p:cNvSpPr txBox="1">
            <a:spLocks noChangeArrowheads="1"/>
          </p:cNvSpPr>
          <p:nvPr/>
        </p:nvSpPr>
        <p:spPr bwMode="auto">
          <a:xfrm>
            <a:off x="3581400" y="3810000"/>
            <a:ext cx="1295400" cy="579438"/>
          </a:xfrm>
          <a:prstGeom prst="rect">
            <a:avLst/>
          </a:prstGeom>
          <a:noFill/>
          <a:ln w="9525">
            <a:noFill/>
            <a:miter lim="800000"/>
            <a:headEnd/>
            <a:tailEnd/>
          </a:ln>
        </p:spPr>
        <p:txBody>
          <a:bodyPr>
            <a:spAutoFit/>
          </a:bodyPr>
          <a:lstStyle/>
          <a:p>
            <a:pPr>
              <a:spcBef>
                <a:spcPct val="50000"/>
              </a:spcBef>
            </a:pPr>
            <a:r>
              <a:rPr lang="zh-CN" altLang="en-US" sz="3200" b="1">
                <a:solidFill>
                  <a:srgbClr val="FFFF00"/>
                </a:solidFill>
                <a:latin typeface="黑体" pitchFamily="49" charset="-122"/>
                <a:ea typeface="黑体" pitchFamily="49" charset="-122"/>
              </a:rPr>
              <a:t>（</a:t>
            </a:r>
            <a:r>
              <a:rPr lang="en-US" altLang="zh-CN" sz="3200" b="1">
                <a:solidFill>
                  <a:srgbClr val="FFFF00"/>
                </a:solidFill>
                <a:latin typeface="黑体" pitchFamily="49" charset="-122"/>
                <a:ea typeface="黑体" pitchFamily="49" charset="-122"/>
              </a:rPr>
              <a:t>R</a:t>
            </a:r>
            <a:r>
              <a:rPr lang="zh-CN" altLang="en-US" sz="3200" b="1">
                <a:solidFill>
                  <a:srgbClr val="FFFF00"/>
                </a:solidFill>
                <a:latin typeface="黑体" pitchFamily="49" charset="-122"/>
                <a:ea typeface="黑体" pitchFamily="49" charset="-122"/>
              </a:rPr>
              <a:t>）</a:t>
            </a:r>
          </a:p>
        </p:txBody>
      </p:sp>
      <p:sp>
        <p:nvSpPr>
          <p:cNvPr id="11294" name="Text Box 30"/>
          <p:cNvSpPr txBox="1">
            <a:spLocks noChangeArrowheads="1"/>
          </p:cNvSpPr>
          <p:nvPr/>
        </p:nvSpPr>
        <p:spPr bwMode="auto">
          <a:xfrm>
            <a:off x="5105400" y="3810000"/>
            <a:ext cx="4038600" cy="579438"/>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a:t>
            </a:r>
            <a:r>
              <a:rPr lang="en-US" altLang="zh-CN" sz="3200" b="1">
                <a:latin typeface="黑体" pitchFamily="49" charset="-122"/>
                <a:ea typeface="黑体" pitchFamily="49" charset="-122"/>
              </a:rPr>
              <a:t>R</a:t>
            </a:r>
            <a:r>
              <a:rPr lang="zh-CN" altLang="en-US" sz="3200" b="1">
                <a:latin typeface="黑体" pitchFamily="49" charset="-122"/>
                <a:ea typeface="黑体" pitchFamily="49" charset="-122"/>
              </a:rPr>
              <a:t>）为操作数地址</a:t>
            </a:r>
          </a:p>
        </p:txBody>
      </p:sp>
      <p:sp>
        <p:nvSpPr>
          <p:cNvPr id="11295" name="Text Box 31"/>
          <p:cNvSpPr txBox="1">
            <a:spLocks noChangeArrowheads="1"/>
          </p:cNvSpPr>
          <p:nvPr/>
        </p:nvSpPr>
        <p:spPr bwMode="auto">
          <a:xfrm>
            <a:off x="0" y="4876800"/>
            <a:ext cx="2438400" cy="1066800"/>
          </a:xfrm>
          <a:prstGeom prst="rect">
            <a:avLst/>
          </a:prstGeom>
          <a:noFill/>
          <a:ln w="9525">
            <a:noFill/>
            <a:miter lim="800000"/>
            <a:headEnd/>
            <a:tailEnd/>
          </a:ln>
        </p:spPr>
        <p:txBody>
          <a:bodyPr>
            <a:spAutoFit/>
          </a:bodyPr>
          <a:lstStyle/>
          <a:p>
            <a:pPr>
              <a:spcBef>
                <a:spcPct val="50000"/>
              </a:spcBef>
            </a:pPr>
            <a:r>
              <a:rPr lang="zh-CN" altLang="en-US" sz="3200" b="1">
                <a:solidFill>
                  <a:schemeClr val="tx2"/>
                </a:solidFill>
                <a:latin typeface="黑体" pitchFamily="49" charset="-122"/>
                <a:ea typeface="黑体" pitchFamily="49" charset="-122"/>
              </a:rPr>
              <a:t>自减型寄存器间址</a:t>
            </a:r>
          </a:p>
        </p:txBody>
      </p:sp>
      <p:sp>
        <p:nvSpPr>
          <p:cNvPr id="11296" name="Line 32"/>
          <p:cNvSpPr>
            <a:spLocks noChangeShapeType="1"/>
          </p:cNvSpPr>
          <p:nvPr/>
        </p:nvSpPr>
        <p:spPr bwMode="auto">
          <a:xfrm>
            <a:off x="0" y="47244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1297" name="Line 33"/>
          <p:cNvSpPr>
            <a:spLocks noChangeShapeType="1"/>
          </p:cNvSpPr>
          <p:nvPr/>
        </p:nvSpPr>
        <p:spPr bwMode="auto">
          <a:xfrm>
            <a:off x="0" y="38100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1299" name="Text Box 35"/>
          <p:cNvSpPr txBox="1">
            <a:spLocks noChangeArrowheads="1"/>
          </p:cNvSpPr>
          <p:nvPr/>
        </p:nvSpPr>
        <p:spPr bwMode="auto">
          <a:xfrm>
            <a:off x="2514600" y="4876800"/>
            <a:ext cx="1676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010</a:t>
            </a:r>
          </a:p>
        </p:txBody>
      </p:sp>
      <p:sp>
        <p:nvSpPr>
          <p:cNvPr id="11300" name="Text Box 36"/>
          <p:cNvSpPr txBox="1">
            <a:spLocks noChangeArrowheads="1"/>
          </p:cNvSpPr>
          <p:nvPr/>
        </p:nvSpPr>
        <p:spPr bwMode="auto">
          <a:xfrm>
            <a:off x="3733800" y="48768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-(R)</a:t>
            </a:r>
          </a:p>
        </p:txBody>
      </p:sp>
      <p:sp>
        <p:nvSpPr>
          <p:cNvPr id="11301" name="Text Box 37"/>
          <p:cNvSpPr txBox="1">
            <a:spLocks noChangeArrowheads="1"/>
          </p:cNvSpPr>
          <p:nvPr/>
        </p:nvSpPr>
        <p:spPr bwMode="auto">
          <a:xfrm>
            <a:off x="3733800" y="54864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-(SP)</a:t>
            </a:r>
          </a:p>
        </p:txBody>
      </p:sp>
      <p:sp>
        <p:nvSpPr>
          <p:cNvPr id="11302" name="Text Box 38"/>
          <p:cNvSpPr txBox="1">
            <a:spLocks noChangeArrowheads="1"/>
          </p:cNvSpPr>
          <p:nvPr/>
        </p:nvSpPr>
        <p:spPr bwMode="auto">
          <a:xfrm>
            <a:off x="5257800" y="4876800"/>
            <a:ext cx="3886200" cy="579438"/>
          </a:xfrm>
          <a:prstGeom prst="rect">
            <a:avLst/>
          </a:prstGeom>
          <a:noFill/>
          <a:ln w="9525">
            <a:noFill/>
            <a:miter lim="800000"/>
            <a:headEnd/>
            <a:tailEnd/>
          </a:ln>
        </p:spPr>
        <p:txBody>
          <a:bodyPr>
            <a:spAutoFit/>
          </a:bodyPr>
          <a:lstStyle/>
          <a:p>
            <a:pPr>
              <a:spcBef>
                <a:spcPct val="50000"/>
              </a:spcBef>
            </a:pPr>
            <a:r>
              <a:rPr lang="en-US" altLang="zh-CN" sz="3200" b="1">
                <a:latin typeface="黑体" pitchFamily="49" charset="-122"/>
                <a:ea typeface="黑体" pitchFamily="49" charset="-122"/>
              </a:rPr>
              <a:t>(R)-1</a:t>
            </a:r>
            <a:r>
              <a:rPr lang="zh-CN" altLang="en-US" sz="3200" b="1">
                <a:latin typeface="黑体" pitchFamily="49" charset="-122"/>
                <a:ea typeface="黑体" pitchFamily="49" charset="-122"/>
              </a:rPr>
              <a:t>为操作数地址</a:t>
            </a:r>
          </a:p>
        </p:txBody>
      </p:sp>
      <p:sp>
        <p:nvSpPr>
          <p:cNvPr id="11303" name="Text Box 39"/>
          <p:cNvSpPr txBox="1">
            <a:spLocks noChangeArrowheads="1"/>
          </p:cNvSpPr>
          <p:nvPr/>
        </p:nvSpPr>
        <p:spPr bwMode="auto">
          <a:xfrm>
            <a:off x="5257800" y="5486400"/>
            <a:ext cx="3886200" cy="579438"/>
          </a:xfrm>
          <a:prstGeom prst="rect">
            <a:avLst/>
          </a:prstGeom>
          <a:noFill/>
          <a:ln w="9525">
            <a:noFill/>
            <a:miter lim="800000"/>
            <a:headEnd/>
            <a:tailEnd/>
          </a:ln>
        </p:spPr>
        <p:txBody>
          <a:bodyPr>
            <a:spAutoFit/>
          </a:bodyPr>
          <a:lstStyle/>
          <a:p>
            <a:pPr>
              <a:spcBef>
                <a:spcPct val="50000"/>
              </a:spcBef>
            </a:pPr>
            <a:r>
              <a:rPr lang="en-US" altLang="zh-CN" sz="3200" b="1">
                <a:latin typeface="黑体" pitchFamily="49" charset="-122"/>
                <a:ea typeface="黑体" pitchFamily="49" charset="-122"/>
              </a:rPr>
              <a:t>(SP)-1</a:t>
            </a:r>
            <a:r>
              <a:rPr lang="zh-CN" altLang="en-US" sz="3200" b="1">
                <a:latin typeface="黑体" pitchFamily="49" charset="-122"/>
                <a:ea typeface="黑体" pitchFamily="49" charset="-122"/>
              </a:rPr>
              <a:t>为栈顶地址</a:t>
            </a:r>
          </a:p>
        </p:txBody>
      </p:sp>
      <p:sp>
        <p:nvSpPr>
          <p:cNvPr id="11298" name="Line 34"/>
          <p:cNvSpPr>
            <a:spLocks noChangeShapeType="1"/>
          </p:cNvSpPr>
          <p:nvPr/>
        </p:nvSpPr>
        <p:spPr bwMode="auto">
          <a:xfrm>
            <a:off x="0" y="63246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1313" name="Text Box 49"/>
          <p:cNvSpPr txBox="1">
            <a:spLocks noChangeArrowheads="1"/>
          </p:cNvSpPr>
          <p:nvPr/>
        </p:nvSpPr>
        <p:spPr bwMode="auto">
          <a:xfrm>
            <a:off x="7165975" y="2276475"/>
            <a:ext cx="1978025" cy="579438"/>
          </a:xfrm>
          <a:prstGeom prst="rect">
            <a:avLst/>
          </a:prstGeom>
          <a:noFill/>
          <a:ln w="9525">
            <a:noFill/>
            <a:miter lim="800000"/>
            <a:headEnd/>
            <a:tailEnd/>
          </a:ln>
        </p:spPr>
        <p:txBody>
          <a:bodyPr>
            <a:spAutoFit/>
          </a:bodyPr>
          <a:lstStyle/>
          <a:p>
            <a:r>
              <a:rPr lang="en-US" altLang="zh-CN" sz="3200" b="1" dirty="0"/>
              <a:t>(</a:t>
            </a:r>
            <a:r>
              <a:rPr lang="zh-CN" altLang="en-US" sz="3200" b="1" dirty="0"/>
              <a:t>表</a:t>
            </a:r>
            <a:r>
              <a:rPr lang="en-US" altLang="zh-CN" sz="3200" b="1" dirty="0" smtClean="0"/>
              <a:t>3-4)</a:t>
            </a:r>
            <a:endParaRPr lang="en-US" altLang="zh-CN" sz="3200" b="1" dirty="0"/>
          </a:p>
        </p:txBody>
      </p:sp>
    </p:spTree>
    <p:extLst>
      <p:ext uri="{BB962C8B-B14F-4D97-AF65-F5344CB8AC3E}">
        <p14:creationId xmlns:p14="http://schemas.microsoft.com/office/powerpoint/2010/main" val="3401790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slide(fromLeft)">
                                      <p:cBhvr>
                                        <p:cTn id="7" dur="500"/>
                                        <p:tgtEl>
                                          <p:spTgt spid="112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1267"/>
                                        </p:tgtEl>
                                        <p:attrNameLst>
                                          <p:attrName>style.visibility</p:attrName>
                                        </p:attrNameLst>
                                      </p:cBhvr>
                                      <p:to>
                                        <p:strVal val="visible"/>
                                      </p:to>
                                    </p:set>
                                    <p:anim calcmode="lin" valueType="num">
                                      <p:cBhvr>
                                        <p:cTn id="12" dur="500" fill="hold"/>
                                        <p:tgtEl>
                                          <p:spTgt spid="11267"/>
                                        </p:tgtEl>
                                        <p:attrNameLst>
                                          <p:attrName>ppt_x</p:attrName>
                                        </p:attrNameLst>
                                      </p:cBhvr>
                                      <p:tavLst>
                                        <p:tav tm="0">
                                          <p:val>
                                            <p:strVal val="#ppt_x-#ppt_w/2"/>
                                          </p:val>
                                        </p:tav>
                                        <p:tav tm="100000">
                                          <p:val>
                                            <p:strVal val="#ppt_x"/>
                                          </p:val>
                                        </p:tav>
                                      </p:tavLst>
                                    </p:anim>
                                    <p:anim calcmode="lin" valueType="num">
                                      <p:cBhvr>
                                        <p:cTn id="13" dur="500" fill="hold"/>
                                        <p:tgtEl>
                                          <p:spTgt spid="11267"/>
                                        </p:tgtEl>
                                        <p:attrNameLst>
                                          <p:attrName>ppt_y</p:attrName>
                                        </p:attrNameLst>
                                      </p:cBhvr>
                                      <p:tavLst>
                                        <p:tav tm="0">
                                          <p:val>
                                            <p:strVal val="#ppt_y"/>
                                          </p:val>
                                        </p:tav>
                                        <p:tav tm="100000">
                                          <p:val>
                                            <p:strVal val="#ppt_y"/>
                                          </p:val>
                                        </p:tav>
                                      </p:tavLst>
                                    </p:anim>
                                    <p:anim calcmode="lin" valueType="num">
                                      <p:cBhvr>
                                        <p:cTn id="14" dur="500" fill="hold"/>
                                        <p:tgtEl>
                                          <p:spTgt spid="11267"/>
                                        </p:tgtEl>
                                        <p:attrNameLst>
                                          <p:attrName>ppt_w</p:attrName>
                                        </p:attrNameLst>
                                      </p:cBhvr>
                                      <p:tavLst>
                                        <p:tav tm="0">
                                          <p:val>
                                            <p:fltVal val="0"/>
                                          </p:val>
                                        </p:tav>
                                        <p:tav tm="100000">
                                          <p:val>
                                            <p:strVal val="#ppt_w"/>
                                          </p:val>
                                        </p:tav>
                                      </p:tavLst>
                                    </p:anim>
                                    <p:anim calcmode="lin" valueType="num">
                                      <p:cBhvr>
                                        <p:cTn id="15" dur="500" fill="hold"/>
                                        <p:tgtEl>
                                          <p:spTgt spid="11267"/>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11285">
                                            <p:txEl>
                                              <p:pRg st="0" end="0"/>
                                            </p:txEl>
                                          </p:spTgt>
                                        </p:tgtEl>
                                        <p:attrNameLst>
                                          <p:attrName>style.visibility</p:attrName>
                                        </p:attrNameLst>
                                      </p:cBhvr>
                                      <p:to>
                                        <p:strVal val="visible"/>
                                      </p:to>
                                    </p:set>
                                    <p:anim calcmode="lin" valueType="num">
                                      <p:cBhvr>
                                        <p:cTn id="20" dur="500" fill="hold"/>
                                        <p:tgtEl>
                                          <p:spTgt spid="11285">
                                            <p:txEl>
                                              <p:pRg st="0" end="0"/>
                                            </p:txEl>
                                          </p:spTgt>
                                        </p:tgtEl>
                                        <p:attrNameLst>
                                          <p:attrName>ppt_x</p:attrName>
                                        </p:attrNameLst>
                                      </p:cBhvr>
                                      <p:tavLst>
                                        <p:tav tm="0">
                                          <p:val>
                                            <p:strVal val="#ppt_x-#ppt_w/2"/>
                                          </p:val>
                                        </p:tav>
                                        <p:tav tm="100000">
                                          <p:val>
                                            <p:strVal val="#ppt_x"/>
                                          </p:val>
                                        </p:tav>
                                      </p:tavLst>
                                    </p:anim>
                                    <p:anim calcmode="lin" valueType="num">
                                      <p:cBhvr>
                                        <p:cTn id="21" dur="500" fill="hold"/>
                                        <p:tgtEl>
                                          <p:spTgt spid="11285">
                                            <p:txEl>
                                              <p:pRg st="0" end="0"/>
                                            </p:txEl>
                                          </p:spTgt>
                                        </p:tgtEl>
                                        <p:attrNameLst>
                                          <p:attrName>ppt_y</p:attrName>
                                        </p:attrNameLst>
                                      </p:cBhvr>
                                      <p:tavLst>
                                        <p:tav tm="0">
                                          <p:val>
                                            <p:strVal val="#ppt_y"/>
                                          </p:val>
                                        </p:tav>
                                        <p:tav tm="100000">
                                          <p:val>
                                            <p:strVal val="#ppt_y"/>
                                          </p:val>
                                        </p:tav>
                                      </p:tavLst>
                                    </p:anim>
                                    <p:anim calcmode="lin" valueType="num">
                                      <p:cBhvr>
                                        <p:cTn id="22" dur="500" fill="hold"/>
                                        <p:tgtEl>
                                          <p:spTgt spid="11285">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128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1269"/>
                                        </p:tgtEl>
                                        <p:attrNameLst>
                                          <p:attrName>style.visibility</p:attrName>
                                        </p:attrNameLst>
                                      </p:cBhvr>
                                      <p:to>
                                        <p:strVal val="visible"/>
                                      </p:to>
                                    </p:set>
                                    <p:animEffect transition="in" filter="blinds(vertical)">
                                      <p:cBhvr>
                                        <p:cTn id="28" dur="500"/>
                                        <p:tgtEl>
                                          <p:spTgt spid="112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313"/>
                                        </p:tgtEl>
                                        <p:attrNameLst>
                                          <p:attrName>style.visibility</p:attrName>
                                        </p:attrNameLst>
                                      </p:cBhvr>
                                      <p:to>
                                        <p:strVal val="visible"/>
                                      </p:to>
                                    </p:set>
                                    <p:anim calcmode="lin" valueType="num">
                                      <p:cBhvr additive="base">
                                        <p:cTn id="33" dur="500" fill="hold"/>
                                        <p:tgtEl>
                                          <p:spTgt spid="11313"/>
                                        </p:tgtEl>
                                        <p:attrNameLst>
                                          <p:attrName>ppt_x</p:attrName>
                                        </p:attrNameLst>
                                      </p:cBhvr>
                                      <p:tavLst>
                                        <p:tav tm="0">
                                          <p:val>
                                            <p:strVal val="0-#ppt_w/2"/>
                                          </p:val>
                                        </p:tav>
                                        <p:tav tm="100000">
                                          <p:val>
                                            <p:strVal val="#ppt_x"/>
                                          </p:val>
                                        </p:tav>
                                      </p:tavLst>
                                    </p:anim>
                                    <p:anim calcmode="lin" valueType="num">
                                      <p:cBhvr additive="base">
                                        <p:cTn id="34" dur="500" fill="hold"/>
                                        <p:tgtEl>
                                          <p:spTgt spid="11313"/>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500"/>
                            </p:stCondLst>
                            <p:childTnLst>
                              <p:par>
                                <p:cTn id="36" presetID="16" presetClass="entr" presetSubtype="37" fill="hold" grpId="0" nodeType="afterEffect">
                                  <p:stCondLst>
                                    <p:cond delay="0"/>
                                  </p:stCondLst>
                                  <p:childTnLst>
                                    <p:set>
                                      <p:cBhvr>
                                        <p:cTn id="37" dur="1" fill="hold">
                                          <p:stCondLst>
                                            <p:cond delay="0"/>
                                          </p:stCondLst>
                                        </p:cTn>
                                        <p:tgtEl>
                                          <p:spTgt spid="11287"/>
                                        </p:tgtEl>
                                        <p:attrNameLst>
                                          <p:attrName>style.visibility</p:attrName>
                                        </p:attrNameLst>
                                      </p:cBhvr>
                                      <p:to>
                                        <p:strVal val="visible"/>
                                      </p:to>
                                    </p:set>
                                    <p:animEffect transition="in" filter="barn(outVertical)">
                                      <p:cBhvr>
                                        <p:cTn id="38" dur="500"/>
                                        <p:tgtEl>
                                          <p:spTgt spid="112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1283"/>
                                        </p:tgtEl>
                                        <p:attrNameLst>
                                          <p:attrName>style.visibility</p:attrName>
                                        </p:attrNameLst>
                                      </p:cBhvr>
                                      <p:to>
                                        <p:strVal val="visible"/>
                                      </p:to>
                                    </p:set>
                                    <p:animEffect transition="in" filter="wipe(down)">
                                      <p:cBhvr>
                                        <p:cTn id="43" dur="500"/>
                                        <p:tgtEl>
                                          <p:spTgt spid="1128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288"/>
                                        </p:tgtEl>
                                        <p:attrNameLst>
                                          <p:attrName>style.visibility</p:attrName>
                                        </p:attrNameLst>
                                      </p:cBhvr>
                                      <p:to>
                                        <p:strVal val="visible"/>
                                      </p:to>
                                    </p:set>
                                    <p:animEffect transition="in" filter="wipe(down)">
                                      <p:cBhvr>
                                        <p:cTn id="48" dur="500"/>
                                        <p:tgtEl>
                                          <p:spTgt spid="1128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289"/>
                                        </p:tgtEl>
                                        <p:attrNameLst>
                                          <p:attrName>style.visibility</p:attrName>
                                        </p:attrNameLst>
                                      </p:cBhvr>
                                      <p:to>
                                        <p:strVal val="visible"/>
                                      </p:to>
                                    </p:set>
                                    <p:animEffect transition="in" filter="wipe(down)">
                                      <p:cBhvr>
                                        <p:cTn id="53" dur="500"/>
                                        <p:tgtEl>
                                          <p:spTgt spid="1128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1290"/>
                                        </p:tgtEl>
                                        <p:attrNameLst>
                                          <p:attrName>style.visibility</p:attrName>
                                        </p:attrNameLst>
                                      </p:cBhvr>
                                      <p:to>
                                        <p:strVal val="visible"/>
                                      </p:to>
                                    </p:set>
                                    <p:animEffect transition="in" filter="wipe(down)">
                                      <p:cBhvr>
                                        <p:cTn id="58" dur="500"/>
                                        <p:tgtEl>
                                          <p:spTgt spid="11290"/>
                                        </p:tgtEl>
                                      </p:cBhvr>
                                    </p:animEffect>
                                  </p:childTnLst>
                                </p:cTn>
                              </p:par>
                            </p:childTnLst>
                          </p:cTn>
                        </p:par>
                        <p:par>
                          <p:cTn id="59" fill="hold" nodeType="afterGroup">
                            <p:stCondLst>
                              <p:cond delay="500"/>
                            </p:stCondLst>
                            <p:childTnLst>
                              <p:par>
                                <p:cTn id="60" presetID="16" presetClass="entr" presetSubtype="37" fill="hold" grpId="0" nodeType="afterEffect">
                                  <p:stCondLst>
                                    <p:cond delay="0"/>
                                  </p:stCondLst>
                                  <p:childTnLst>
                                    <p:set>
                                      <p:cBhvr>
                                        <p:cTn id="61" dur="1" fill="hold">
                                          <p:stCondLst>
                                            <p:cond delay="0"/>
                                          </p:stCondLst>
                                        </p:cTn>
                                        <p:tgtEl>
                                          <p:spTgt spid="11297"/>
                                        </p:tgtEl>
                                        <p:attrNameLst>
                                          <p:attrName>style.visibility</p:attrName>
                                        </p:attrNameLst>
                                      </p:cBhvr>
                                      <p:to>
                                        <p:strVal val="visible"/>
                                      </p:to>
                                    </p:set>
                                    <p:animEffect transition="in" filter="barn(outVertical)">
                                      <p:cBhvr>
                                        <p:cTn id="62" dur="500"/>
                                        <p:tgtEl>
                                          <p:spTgt spid="1129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1291"/>
                                        </p:tgtEl>
                                        <p:attrNameLst>
                                          <p:attrName>style.visibility</p:attrName>
                                        </p:attrNameLst>
                                      </p:cBhvr>
                                      <p:to>
                                        <p:strVal val="visible"/>
                                      </p:to>
                                    </p:set>
                                    <p:animEffect transition="in" filter="wipe(down)">
                                      <p:cBhvr>
                                        <p:cTn id="67" dur="500"/>
                                        <p:tgtEl>
                                          <p:spTgt spid="1129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1292"/>
                                        </p:tgtEl>
                                        <p:attrNameLst>
                                          <p:attrName>style.visibility</p:attrName>
                                        </p:attrNameLst>
                                      </p:cBhvr>
                                      <p:to>
                                        <p:strVal val="visible"/>
                                      </p:to>
                                    </p:set>
                                    <p:animEffect transition="in" filter="wipe(down)">
                                      <p:cBhvr>
                                        <p:cTn id="72" dur="500"/>
                                        <p:tgtEl>
                                          <p:spTgt spid="1129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1293"/>
                                        </p:tgtEl>
                                        <p:attrNameLst>
                                          <p:attrName>style.visibility</p:attrName>
                                        </p:attrNameLst>
                                      </p:cBhvr>
                                      <p:to>
                                        <p:strVal val="visible"/>
                                      </p:to>
                                    </p:set>
                                    <p:animEffect transition="in" filter="wipe(down)">
                                      <p:cBhvr>
                                        <p:cTn id="77" dur="500"/>
                                        <p:tgtEl>
                                          <p:spTgt spid="1129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1294"/>
                                        </p:tgtEl>
                                        <p:attrNameLst>
                                          <p:attrName>style.visibility</p:attrName>
                                        </p:attrNameLst>
                                      </p:cBhvr>
                                      <p:to>
                                        <p:strVal val="visible"/>
                                      </p:to>
                                    </p:set>
                                    <p:animEffect transition="in" filter="wipe(down)">
                                      <p:cBhvr>
                                        <p:cTn id="82" dur="500"/>
                                        <p:tgtEl>
                                          <p:spTgt spid="11294"/>
                                        </p:tgtEl>
                                      </p:cBhvr>
                                    </p:animEffect>
                                  </p:childTnLst>
                                </p:cTn>
                              </p:par>
                            </p:childTnLst>
                          </p:cTn>
                        </p:par>
                        <p:par>
                          <p:cTn id="83" fill="hold" nodeType="afterGroup">
                            <p:stCondLst>
                              <p:cond delay="500"/>
                            </p:stCondLst>
                            <p:childTnLst>
                              <p:par>
                                <p:cTn id="84" presetID="16" presetClass="entr" presetSubtype="37" fill="hold" grpId="0" nodeType="afterEffect">
                                  <p:stCondLst>
                                    <p:cond delay="0"/>
                                  </p:stCondLst>
                                  <p:childTnLst>
                                    <p:set>
                                      <p:cBhvr>
                                        <p:cTn id="85" dur="1" fill="hold">
                                          <p:stCondLst>
                                            <p:cond delay="0"/>
                                          </p:stCondLst>
                                        </p:cTn>
                                        <p:tgtEl>
                                          <p:spTgt spid="11296"/>
                                        </p:tgtEl>
                                        <p:attrNameLst>
                                          <p:attrName>style.visibility</p:attrName>
                                        </p:attrNameLst>
                                      </p:cBhvr>
                                      <p:to>
                                        <p:strVal val="visible"/>
                                      </p:to>
                                    </p:set>
                                    <p:animEffect transition="in" filter="barn(outVertical)">
                                      <p:cBhvr>
                                        <p:cTn id="86" dur="500"/>
                                        <p:tgtEl>
                                          <p:spTgt spid="1129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1295"/>
                                        </p:tgtEl>
                                        <p:attrNameLst>
                                          <p:attrName>style.visibility</p:attrName>
                                        </p:attrNameLst>
                                      </p:cBhvr>
                                      <p:to>
                                        <p:strVal val="visible"/>
                                      </p:to>
                                    </p:set>
                                    <p:animEffect transition="in" filter="wipe(down)">
                                      <p:cBhvr>
                                        <p:cTn id="91" dur="500"/>
                                        <p:tgtEl>
                                          <p:spTgt spid="1129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1299"/>
                                        </p:tgtEl>
                                        <p:attrNameLst>
                                          <p:attrName>style.visibility</p:attrName>
                                        </p:attrNameLst>
                                      </p:cBhvr>
                                      <p:to>
                                        <p:strVal val="visible"/>
                                      </p:to>
                                    </p:set>
                                    <p:animEffect transition="in" filter="wipe(down)">
                                      <p:cBhvr>
                                        <p:cTn id="96" dur="500"/>
                                        <p:tgtEl>
                                          <p:spTgt spid="1129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1300"/>
                                        </p:tgtEl>
                                        <p:attrNameLst>
                                          <p:attrName>style.visibility</p:attrName>
                                        </p:attrNameLst>
                                      </p:cBhvr>
                                      <p:to>
                                        <p:strVal val="visible"/>
                                      </p:to>
                                    </p:set>
                                    <p:animEffect transition="in" filter="wipe(down)">
                                      <p:cBhvr>
                                        <p:cTn id="101" dur="500"/>
                                        <p:tgtEl>
                                          <p:spTgt spid="1130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11302"/>
                                        </p:tgtEl>
                                        <p:attrNameLst>
                                          <p:attrName>style.visibility</p:attrName>
                                        </p:attrNameLst>
                                      </p:cBhvr>
                                      <p:to>
                                        <p:strVal val="visible"/>
                                      </p:to>
                                    </p:set>
                                    <p:animEffect transition="in" filter="wipe(down)">
                                      <p:cBhvr>
                                        <p:cTn id="106" dur="500"/>
                                        <p:tgtEl>
                                          <p:spTgt spid="11302"/>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1301"/>
                                        </p:tgtEl>
                                        <p:attrNameLst>
                                          <p:attrName>style.visibility</p:attrName>
                                        </p:attrNameLst>
                                      </p:cBhvr>
                                      <p:to>
                                        <p:strVal val="visible"/>
                                      </p:to>
                                    </p:set>
                                    <p:animEffect transition="in" filter="wipe(down)">
                                      <p:cBhvr>
                                        <p:cTn id="111" dur="500"/>
                                        <p:tgtEl>
                                          <p:spTgt spid="1130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1303"/>
                                        </p:tgtEl>
                                        <p:attrNameLst>
                                          <p:attrName>style.visibility</p:attrName>
                                        </p:attrNameLst>
                                      </p:cBhvr>
                                      <p:to>
                                        <p:strVal val="visible"/>
                                      </p:to>
                                    </p:set>
                                    <p:animEffect transition="in" filter="wipe(down)">
                                      <p:cBhvr>
                                        <p:cTn id="116" dur="500"/>
                                        <p:tgtEl>
                                          <p:spTgt spid="11303"/>
                                        </p:tgtEl>
                                      </p:cBhvr>
                                    </p:animEffect>
                                  </p:childTnLst>
                                </p:cTn>
                              </p:par>
                            </p:childTnLst>
                          </p:cTn>
                        </p:par>
                        <p:par>
                          <p:cTn id="117" fill="hold" nodeType="afterGroup">
                            <p:stCondLst>
                              <p:cond delay="500"/>
                            </p:stCondLst>
                            <p:childTnLst>
                              <p:par>
                                <p:cTn id="118" presetID="16" presetClass="entr" presetSubtype="37" fill="hold" grpId="0" nodeType="afterEffect">
                                  <p:stCondLst>
                                    <p:cond delay="0"/>
                                  </p:stCondLst>
                                  <p:childTnLst>
                                    <p:set>
                                      <p:cBhvr>
                                        <p:cTn id="119" dur="1" fill="hold">
                                          <p:stCondLst>
                                            <p:cond delay="0"/>
                                          </p:stCondLst>
                                        </p:cTn>
                                        <p:tgtEl>
                                          <p:spTgt spid="11298"/>
                                        </p:tgtEl>
                                        <p:attrNameLst>
                                          <p:attrName>style.visibility</p:attrName>
                                        </p:attrNameLst>
                                      </p:cBhvr>
                                      <p:to>
                                        <p:strVal val="visible"/>
                                      </p:to>
                                    </p:set>
                                    <p:animEffect transition="in" filter="barn(outVertical)">
                                      <p:cBhvr>
                                        <p:cTn id="120" dur="500"/>
                                        <p:tgtEl>
                                          <p:spTgt spid="11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P spid="11269" grpId="0" autoUpdateAnimBg="0"/>
      <p:bldP spid="11270" grpId="0" autoUpdateAnimBg="0"/>
      <p:bldP spid="11283" grpId="0" autoUpdateAnimBg="0"/>
      <p:bldP spid="11285" grpId="0" build="p" autoUpdateAnimBg="0"/>
      <p:bldP spid="11287" grpId="0" animBg="1"/>
      <p:bldP spid="11288" grpId="0" autoUpdateAnimBg="0"/>
      <p:bldP spid="11289" grpId="0" autoUpdateAnimBg="0"/>
      <p:bldP spid="11290" grpId="0" autoUpdateAnimBg="0"/>
      <p:bldP spid="11291" grpId="0" autoUpdateAnimBg="0"/>
      <p:bldP spid="11292" grpId="0" autoUpdateAnimBg="0"/>
      <p:bldP spid="11293" grpId="0" autoUpdateAnimBg="0"/>
      <p:bldP spid="11294" grpId="0" autoUpdateAnimBg="0"/>
      <p:bldP spid="11295" grpId="0" autoUpdateAnimBg="0"/>
      <p:bldP spid="11296" grpId="0" animBg="1"/>
      <p:bldP spid="11297" grpId="0" animBg="1"/>
      <p:bldP spid="11299" grpId="0" autoUpdateAnimBg="0"/>
      <p:bldP spid="11300" grpId="0" autoUpdateAnimBg="0"/>
      <p:bldP spid="11301" grpId="0" autoUpdateAnimBg="0"/>
      <p:bldP spid="11302" grpId="0" autoUpdateAnimBg="0"/>
      <p:bldP spid="11303" grpId="0" autoUpdateAnimBg="0"/>
      <p:bldP spid="11298" grpId="0" animBg="1"/>
      <p:bldP spid="1131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
          <p:cNvSpPr txBox="1">
            <a:spLocks noChangeArrowheads="1"/>
          </p:cNvSpPr>
          <p:nvPr/>
        </p:nvSpPr>
        <p:spPr bwMode="auto">
          <a:xfrm>
            <a:off x="0" y="106363"/>
            <a:ext cx="8305800" cy="579437"/>
          </a:xfrm>
          <a:prstGeom prst="rect">
            <a:avLst/>
          </a:prstGeom>
          <a:noFill/>
          <a:ln w="9525">
            <a:noFill/>
            <a:miter lim="800000"/>
            <a:headEnd/>
            <a:tailEnd/>
          </a:ln>
        </p:spPr>
        <p:txBody>
          <a:bodyPr>
            <a:spAutoFit/>
          </a:bodyPr>
          <a:lstStyle/>
          <a:p>
            <a:pPr>
              <a:spcBef>
                <a:spcPct val="50000"/>
              </a:spcBef>
            </a:pPr>
            <a:r>
              <a:rPr lang="zh-CN" altLang="en-US" sz="3200" b="1">
                <a:solidFill>
                  <a:srgbClr val="FFFF00"/>
                </a:solidFill>
                <a:latin typeface="黑体" pitchFamily="49" charset="-122"/>
                <a:ea typeface="黑体" pitchFamily="49" charset="-122"/>
              </a:rPr>
              <a:t>寻址方式</a:t>
            </a:r>
            <a:r>
              <a:rPr lang="en-US" altLang="zh-CN" sz="3200" b="1">
                <a:solidFill>
                  <a:srgbClr val="FFFF00"/>
                </a:solidFill>
                <a:latin typeface="黑体" pitchFamily="49" charset="-122"/>
                <a:ea typeface="黑体" pitchFamily="49" charset="-122"/>
              </a:rPr>
              <a:t>    </a:t>
            </a:r>
            <a:r>
              <a:rPr lang="zh-CN" altLang="en-US" sz="3200" b="1">
                <a:solidFill>
                  <a:srgbClr val="FFFF00"/>
                </a:solidFill>
                <a:latin typeface="黑体" pitchFamily="49" charset="-122"/>
                <a:ea typeface="黑体" pitchFamily="49" charset="-122"/>
              </a:rPr>
              <a:t>编码</a:t>
            </a:r>
            <a:r>
              <a:rPr lang="en-US" altLang="zh-CN" sz="3200" b="1">
                <a:solidFill>
                  <a:srgbClr val="FFFF00"/>
                </a:solidFill>
                <a:latin typeface="黑体" pitchFamily="49" charset="-122"/>
                <a:ea typeface="黑体" pitchFamily="49" charset="-122"/>
              </a:rPr>
              <a:t>  </a:t>
            </a:r>
            <a:r>
              <a:rPr lang="zh-CN" altLang="en-US" sz="3200" b="1">
                <a:solidFill>
                  <a:srgbClr val="FFFF00"/>
                </a:solidFill>
                <a:latin typeface="黑体" pitchFamily="49" charset="-122"/>
                <a:ea typeface="黑体" pitchFamily="49" charset="-122"/>
              </a:rPr>
              <a:t>助记符</a:t>
            </a:r>
            <a:r>
              <a:rPr lang="en-US" altLang="zh-CN" sz="3200" b="1">
                <a:solidFill>
                  <a:srgbClr val="FFFF00"/>
                </a:solidFill>
                <a:latin typeface="黑体" pitchFamily="49" charset="-122"/>
                <a:ea typeface="黑体" pitchFamily="49" charset="-122"/>
              </a:rPr>
              <a:t>  </a:t>
            </a:r>
            <a:r>
              <a:rPr lang="zh-CN" altLang="en-US" sz="3200" b="1">
                <a:solidFill>
                  <a:srgbClr val="FFFF00"/>
                </a:solidFill>
                <a:latin typeface="黑体" pitchFamily="49" charset="-122"/>
                <a:ea typeface="黑体" pitchFamily="49" charset="-122"/>
              </a:rPr>
              <a:t>定义</a:t>
            </a:r>
          </a:p>
        </p:txBody>
      </p:sp>
      <p:sp>
        <p:nvSpPr>
          <p:cNvPr id="12295" name="Line 7"/>
          <p:cNvSpPr>
            <a:spLocks noChangeShapeType="1"/>
          </p:cNvSpPr>
          <p:nvPr/>
        </p:nvSpPr>
        <p:spPr bwMode="auto">
          <a:xfrm>
            <a:off x="0" y="54102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2305" name="Line 17"/>
          <p:cNvSpPr>
            <a:spLocks noChangeShapeType="1"/>
          </p:cNvSpPr>
          <p:nvPr/>
        </p:nvSpPr>
        <p:spPr bwMode="auto">
          <a:xfrm>
            <a:off x="0" y="39624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2306" name="Text Box 18"/>
          <p:cNvSpPr txBox="1">
            <a:spLocks noChangeArrowheads="1"/>
          </p:cNvSpPr>
          <p:nvPr/>
        </p:nvSpPr>
        <p:spPr bwMode="auto">
          <a:xfrm>
            <a:off x="2590800" y="4191000"/>
            <a:ext cx="1676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101</a:t>
            </a:r>
          </a:p>
        </p:txBody>
      </p:sp>
      <p:sp>
        <p:nvSpPr>
          <p:cNvPr id="12308" name="Text Box 20"/>
          <p:cNvSpPr txBox="1">
            <a:spLocks noChangeArrowheads="1"/>
          </p:cNvSpPr>
          <p:nvPr/>
        </p:nvSpPr>
        <p:spPr bwMode="auto">
          <a:xfrm>
            <a:off x="3657600" y="2773363"/>
            <a:ext cx="1295400" cy="579437"/>
          </a:xfrm>
          <a:prstGeom prst="rect">
            <a:avLst/>
          </a:prstGeom>
          <a:noFill/>
          <a:ln w="9525">
            <a:noFill/>
            <a:miter lim="800000"/>
            <a:headEnd/>
            <a:tailEnd/>
          </a:ln>
        </p:spPr>
        <p:txBody>
          <a:bodyPr>
            <a:spAutoFit/>
          </a:bodyPr>
          <a:lstStyle/>
          <a:p>
            <a:pPr>
              <a:spcBef>
                <a:spcPct val="50000"/>
              </a:spcBef>
            </a:pPr>
            <a:r>
              <a:rPr lang="en-US" altLang="zh-CN" sz="3200" b="1">
                <a:solidFill>
                  <a:schemeClr val="tx2"/>
                </a:solidFill>
                <a:latin typeface="黑体" pitchFamily="49" charset="-122"/>
                <a:ea typeface="黑体" pitchFamily="49" charset="-122"/>
              </a:rPr>
              <a:t>(PC)+</a:t>
            </a:r>
          </a:p>
        </p:txBody>
      </p:sp>
      <p:sp>
        <p:nvSpPr>
          <p:cNvPr id="12310" name="Text Box 22"/>
          <p:cNvSpPr txBox="1">
            <a:spLocks noChangeArrowheads="1"/>
          </p:cNvSpPr>
          <p:nvPr/>
        </p:nvSpPr>
        <p:spPr bwMode="auto">
          <a:xfrm>
            <a:off x="5181600" y="4191000"/>
            <a:ext cx="4495800" cy="579438"/>
          </a:xfrm>
          <a:prstGeom prst="rect">
            <a:avLst/>
          </a:prstGeom>
          <a:noFill/>
          <a:ln w="9525">
            <a:noFill/>
            <a:miter lim="800000"/>
            <a:headEnd/>
            <a:tailEnd/>
          </a:ln>
        </p:spPr>
        <p:txBody>
          <a:bodyPr>
            <a:spAutoFit/>
          </a:bodyPr>
          <a:lstStyle/>
          <a:p>
            <a:pPr>
              <a:spcBef>
                <a:spcPct val="50000"/>
              </a:spcBef>
            </a:pPr>
            <a:r>
              <a:rPr lang="en-US" altLang="zh-CN" sz="3200" b="1">
                <a:latin typeface="黑体" pitchFamily="49" charset="-122"/>
                <a:ea typeface="黑体" pitchFamily="49" charset="-122"/>
              </a:rPr>
              <a:t>(R)+d</a:t>
            </a:r>
            <a:r>
              <a:rPr lang="zh-CN" altLang="en-US" sz="3200" b="1">
                <a:latin typeface="黑体" pitchFamily="49" charset="-122"/>
                <a:ea typeface="黑体" pitchFamily="49" charset="-122"/>
              </a:rPr>
              <a:t>为有效地址</a:t>
            </a:r>
          </a:p>
        </p:txBody>
      </p:sp>
      <p:sp>
        <p:nvSpPr>
          <p:cNvPr id="12315" name="Text Box 27"/>
          <p:cNvSpPr txBox="1">
            <a:spLocks noChangeArrowheads="1"/>
          </p:cNvSpPr>
          <p:nvPr/>
        </p:nvSpPr>
        <p:spPr bwMode="auto">
          <a:xfrm>
            <a:off x="5076825" y="758825"/>
            <a:ext cx="4067175" cy="579438"/>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a:t>
            </a:r>
            <a:r>
              <a:rPr lang="en-US" altLang="zh-CN" sz="3200" b="1">
                <a:latin typeface="黑体" pitchFamily="49" charset="-122"/>
                <a:ea typeface="黑体" pitchFamily="49" charset="-122"/>
              </a:rPr>
              <a:t>R</a:t>
            </a:r>
            <a:r>
              <a:rPr lang="zh-CN" altLang="en-US" sz="3200" b="1">
                <a:latin typeface="黑体" pitchFamily="49" charset="-122"/>
                <a:ea typeface="黑体" pitchFamily="49" charset="-122"/>
              </a:rPr>
              <a:t>）为操作数地址，</a:t>
            </a:r>
          </a:p>
        </p:txBody>
      </p:sp>
      <p:sp>
        <p:nvSpPr>
          <p:cNvPr id="8201" name="Line 23"/>
          <p:cNvSpPr>
            <a:spLocks noChangeShapeType="1"/>
          </p:cNvSpPr>
          <p:nvPr/>
        </p:nvSpPr>
        <p:spPr bwMode="auto">
          <a:xfrm>
            <a:off x="0" y="690563"/>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
        <p:nvSpPr>
          <p:cNvPr id="12312" name="Text Box 24"/>
          <p:cNvSpPr txBox="1">
            <a:spLocks noChangeArrowheads="1"/>
          </p:cNvSpPr>
          <p:nvPr/>
        </p:nvSpPr>
        <p:spPr bwMode="auto">
          <a:xfrm>
            <a:off x="0" y="727075"/>
            <a:ext cx="2438400" cy="1066800"/>
          </a:xfrm>
          <a:prstGeom prst="rect">
            <a:avLst/>
          </a:prstGeom>
          <a:noFill/>
          <a:ln w="9525">
            <a:noFill/>
            <a:miter lim="800000"/>
            <a:headEnd/>
            <a:tailEnd/>
          </a:ln>
        </p:spPr>
        <p:txBody>
          <a:bodyPr>
            <a:spAutoFit/>
          </a:bodyPr>
          <a:lstStyle/>
          <a:p>
            <a:pPr>
              <a:spcBef>
                <a:spcPct val="50000"/>
              </a:spcBef>
            </a:pPr>
            <a:r>
              <a:rPr lang="zh-CN" altLang="en-US" sz="3200" b="1">
                <a:solidFill>
                  <a:schemeClr val="tx2"/>
                </a:solidFill>
                <a:latin typeface="黑体" pitchFamily="49" charset="-122"/>
                <a:ea typeface="黑体" pitchFamily="49" charset="-122"/>
              </a:rPr>
              <a:t>立即</a:t>
            </a:r>
            <a:r>
              <a:rPr lang="en-US" altLang="zh-CN" sz="3200" b="1">
                <a:solidFill>
                  <a:schemeClr val="tx2"/>
                </a:solidFill>
                <a:latin typeface="黑体" pitchFamily="49" charset="-122"/>
                <a:ea typeface="黑体" pitchFamily="49" charset="-122"/>
              </a:rPr>
              <a:t>/</a:t>
            </a:r>
            <a:r>
              <a:rPr lang="zh-CN" altLang="en-US" sz="3200" b="1">
                <a:solidFill>
                  <a:schemeClr val="tx2"/>
                </a:solidFill>
                <a:latin typeface="黑体" pitchFamily="49" charset="-122"/>
                <a:ea typeface="黑体" pitchFamily="49" charset="-122"/>
              </a:rPr>
              <a:t>自增型寄存器间址</a:t>
            </a:r>
          </a:p>
        </p:txBody>
      </p:sp>
      <p:sp>
        <p:nvSpPr>
          <p:cNvPr id="12313" name="Text Box 25"/>
          <p:cNvSpPr txBox="1">
            <a:spLocks noChangeArrowheads="1"/>
          </p:cNvSpPr>
          <p:nvPr/>
        </p:nvSpPr>
        <p:spPr bwMode="auto">
          <a:xfrm>
            <a:off x="2514600" y="762000"/>
            <a:ext cx="1676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011</a:t>
            </a:r>
          </a:p>
        </p:txBody>
      </p:sp>
      <p:sp>
        <p:nvSpPr>
          <p:cNvPr id="12314" name="Text Box 26"/>
          <p:cNvSpPr txBox="1">
            <a:spLocks noChangeArrowheads="1"/>
          </p:cNvSpPr>
          <p:nvPr/>
        </p:nvSpPr>
        <p:spPr bwMode="auto">
          <a:xfrm>
            <a:off x="3657600" y="7620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(R)+</a:t>
            </a:r>
          </a:p>
        </p:txBody>
      </p:sp>
      <p:sp>
        <p:nvSpPr>
          <p:cNvPr id="12316" name="Text Box 28"/>
          <p:cNvSpPr txBox="1">
            <a:spLocks noChangeArrowheads="1"/>
          </p:cNvSpPr>
          <p:nvPr/>
        </p:nvSpPr>
        <p:spPr bwMode="auto">
          <a:xfrm>
            <a:off x="5257800" y="1173163"/>
            <a:ext cx="3886200" cy="579437"/>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访问后</a:t>
            </a:r>
            <a:r>
              <a:rPr lang="en-US" altLang="zh-CN" sz="3200" b="1">
                <a:latin typeface="黑体" pitchFamily="49" charset="-122"/>
                <a:ea typeface="黑体" pitchFamily="49" charset="-122"/>
              </a:rPr>
              <a:t>(R)+1</a:t>
            </a:r>
          </a:p>
        </p:txBody>
      </p:sp>
      <p:sp>
        <p:nvSpPr>
          <p:cNvPr id="12317" name="Text Box 29"/>
          <p:cNvSpPr txBox="1">
            <a:spLocks noChangeArrowheads="1"/>
          </p:cNvSpPr>
          <p:nvPr/>
        </p:nvSpPr>
        <p:spPr bwMode="auto">
          <a:xfrm>
            <a:off x="3657600" y="17526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(SP)+</a:t>
            </a:r>
          </a:p>
        </p:txBody>
      </p:sp>
      <p:sp>
        <p:nvSpPr>
          <p:cNvPr id="12318" name="Text Box 30"/>
          <p:cNvSpPr txBox="1">
            <a:spLocks noChangeArrowheads="1"/>
          </p:cNvSpPr>
          <p:nvPr/>
        </p:nvSpPr>
        <p:spPr bwMode="auto">
          <a:xfrm>
            <a:off x="5257800" y="1722438"/>
            <a:ext cx="4495800" cy="579437"/>
          </a:xfrm>
          <a:prstGeom prst="rect">
            <a:avLst/>
          </a:prstGeom>
          <a:noFill/>
          <a:ln w="9525">
            <a:noFill/>
            <a:miter lim="800000"/>
            <a:headEnd/>
            <a:tailEnd/>
          </a:ln>
        </p:spPr>
        <p:txBody>
          <a:bodyPr>
            <a:spAutoFit/>
          </a:bodyPr>
          <a:lstStyle/>
          <a:p>
            <a:pPr>
              <a:spcBef>
                <a:spcPct val="50000"/>
              </a:spcBef>
            </a:pPr>
            <a:r>
              <a:rPr lang="en-US" altLang="zh-CN" sz="3200" b="1">
                <a:latin typeface="黑体" pitchFamily="49" charset="-122"/>
                <a:ea typeface="黑体" pitchFamily="49" charset="-122"/>
              </a:rPr>
              <a:t>(SP)</a:t>
            </a:r>
            <a:r>
              <a:rPr lang="zh-CN" altLang="en-US" sz="3200" b="1">
                <a:latin typeface="黑体" pitchFamily="49" charset="-122"/>
                <a:ea typeface="黑体" pitchFamily="49" charset="-122"/>
              </a:rPr>
              <a:t>为栈顶地址，</a:t>
            </a:r>
          </a:p>
        </p:txBody>
      </p:sp>
      <p:sp>
        <p:nvSpPr>
          <p:cNvPr id="12319" name="Text Box 31"/>
          <p:cNvSpPr txBox="1">
            <a:spLocks noChangeArrowheads="1"/>
          </p:cNvSpPr>
          <p:nvPr/>
        </p:nvSpPr>
        <p:spPr bwMode="auto">
          <a:xfrm>
            <a:off x="5257800" y="2179638"/>
            <a:ext cx="3886200" cy="579437"/>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出栈后</a:t>
            </a:r>
            <a:r>
              <a:rPr lang="en-US" altLang="zh-CN" sz="3200" b="1">
                <a:latin typeface="黑体" pitchFamily="49" charset="-122"/>
                <a:ea typeface="黑体" pitchFamily="49" charset="-122"/>
              </a:rPr>
              <a:t>(SP)+1</a:t>
            </a:r>
          </a:p>
        </p:txBody>
      </p:sp>
      <p:sp>
        <p:nvSpPr>
          <p:cNvPr id="12321" name="Text Box 33"/>
          <p:cNvSpPr txBox="1">
            <a:spLocks noChangeArrowheads="1"/>
          </p:cNvSpPr>
          <p:nvPr/>
        </p:nvSpPr>
        <p:spPr bwMode="auto">
          <a:xfrm>
            <a:off x="5181600" y="2773363"/>
            <a:ext cx="3962400" cy="579437"/>
          </a:xfrm>
          <a:prstGeom prst="rect">
            <a:avLst/>
          </a:prstGeom>
          <a:noFill/>
          <a:ln w="9525">
            <a:noFill/>
            <a:miter lim="800000"/>
            <a:headEnd/>
            <a:tailEnd/>
          </a:ln>
        </p:spPr>
        <p:txBody>
          <a:bodyPr>
            <a:spAutoFit/>
          </a:bodyPr>
          <a:lstStyle/>
          <a:p>
            <a:pPr>
              <a:spcBef>
                <a:spcPct val="50000"/>
              </a:spcBef>
            </a:pPr>
            <a:r>
              <a:rPr lang="en-US" altLang="zh-CN" sz="3200" b="1">
                <a:latin typeface="黑体" pitchFamily="49" charset="-122"/>
                <a:ea typeface="黑体" pitchFamily="49" charset="-122"/>
              </a:rPr>
              <a:t>(PC)</a:t>
            </a:r>
            <a:r>
              <a:rPr lang="zh-CN" altLang="en-US" sz="3200" b="1">
                <a:latin typeface="黑体" pitchFamily="49" charset="-122"/>
                <a:ea typeface="黑体" pitchFamily="49" charset="-122"/>
              </a:rPr>
              <a:t>为立即数地址，</a:t>
            </a:r>
          </a:p>
        </p:txBody>
      </p:sp>
      <p:sp>
        <p:nvSpPr>
          <p:cNvPr id="12322" name="Text Box 34"/>
          <p:cNvSpPr txBox="1">
            <a:spLocks noChangeArrowheads="1"/>
          </p:cNvSpPr>
          <p:nvPr/>
        </p:nvSpPr>
        <p:spPr bwMode="auto">
          <a:xfrm>
            <a:off x="5257800" y="3230563"/>
            <a:ext cx="3886200" cy="579437"/>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取数后</a:t>
            </a:r>
            <a:r>
              <a:rPr lang="en-US" altLang="zh-CN" sz="3200" b="1">
                <a:latin typeface="黑体" pitchFamily="49" charset="-122"/>
                <a:ea typeface="黑体" pitchFamily="49" charset="-122"/>
              </a:rPr>
              <a:t>(PC)+1</a:t>
            </a:r>
          </a:p>
        </p:txBody>
      </p:sp>
      <p:sp>
        <p:nvSpPr>
          <p:cNvPr id="12326" name="Text Box 38"/>
          <p:cNvSpPr txBox="1">
            <a:spLocks noChangeArrowheads="1"/>
          </p:cNvSpPr>
          <p:nvPr/>
        </p:nvSpPr>
        <p:spPr bwMode="auto">
          <a:xfrm>
            <a:off x="0" y="4114800"/>
            <a:ext cx="1692275" cy="1066800"/>
          </a:xfrm>
          <a:prstGeom prst="rect">
            <a:avLst/>
          </a:prstGeom>
          <a:noFill/>
          <a:ln w="9525">
            <a:noFill/>
            <a:miter lim="800000"/>
            <a:headEnd/>
            <a:tailEnd/>
          </a:ln>
        </p:spPr>
        <p:txBody>
          <a:bodyPr>
            <a:spAutoFit/>
          </a:bodyPr>
          <a:lstStyle/>
          <a:p>
            <a:pPr>
              <a:spcBef>
                <a:spcPct val="50000"/>
              </a:spcBef>
            </a:pPr>
            <a:r>
              <a:rPr lang="zh-CN" altLang="en-US" sz="3200" b="1">
                <a:solidFill>
                  <a:schemeClr val="tx2"/>
                </a:solidFill>
                <a:latin typeface="黑体" pitchFamily="49" charset="-122"/>
                <a:ea typeface="黑体" pitchFamily="49" charset="-122"/>
              </a:rPr>
              <a:t>变址</a:t>
            </a:r>
            <a:r>
              <a:rPr lang="en-US" altLang="zh-CN" sz="3200" b="1">
                <a:solidFill>
                  <a:schemeClr val="tx2"/>
                </a:solidFill>
                <a:latin typeface="黑体" pitchFamily="49" charset="-122"/>
                <a:ea typeface="黑体" pitchFamily="49" charset="-122"/>
              </a:rPr>
              <a:t>/</a:t>
            </a:r>
            <a:r>
              <a:rPr lang="zh-CN" altLang="en-US" sz="3200" b="1">
                <a:solidFill>
                  <a:schemeClr val="tx2"/>
                </a:solidFill>
                <a:latin typeface="黑体" pitchFamily="49" charset="-122"/>
                <a:ea typeface="黑体" pitchFamily="49" charset="-122"/>
              </a:rPr>
              <a:t>相对寻址</a:t>
            </a:r>
          </a:p>
        </p:txBody>
      </p:sp>
      <p:sp>
        <p:nvSpPr>
          <p:cNvPr id="12327" name="Text Box 39"/>
          <p:cNvSpPr txBox="1">
            <a:spLocks noChangeArrowheads="1"/>
          </p:cNvSpPr>
          <p:nvPr/>
        </p:nvSpPr>
        <p:spPr bwMode="auto">
          <a:xfrm>
            <a:off x="3810000" y="41910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X(R)</a:t>
            </a:r>
          </a:p>
        </p:txBody>
      </p:sp>
      <p:sp>
        <p:nvSpPr>
          <p:cNvPr id="12328" name="Text Box 40"/>
          <p:cNvSpPr txBox="1">
            <a:spLocks noChangeArrowheads="1"/>
          </p:cNvSpPr>
          <p:nvPr/>
        </p:nvSpPr>
        <p:spPr bwMode="auto">
          <a:xfrm>
            <a:off x="3810000" y="46482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X(PC)</a:t>
            </a:r>
          </a:p>
        </p:txBody>
      </p:sp>
      <p:sp>
        <p:nvSpPr>
          <p:cNvPr id="12329" name="Text Box 41"/>
          <p:cNvSpPr txBox="1">
            <a:spLocks noChangeArrowheads="1"/>
          </p:cNvSpPr>
          <p:nvPr/>
        </p:nvSpPr>
        <p:spPr bwMode="auto">
          <a:xfrm>
            <a:off x="5181600" y="4648200"/>
            <a:ext cx="4495800" cy="579438"/>
          </a:xfrm>
          <a:prstGeom prst="rect">
            <a:avLst/>
          </a:prstGeom>
          <a:noFill/>
          <a:ln w="9525">
            <a:noFill/>
            <a:miter lim="800000"/>
            <a:headEnd/>
            <a:tailEnd/>
          </a:ln>
        </p:spPr>
        <p:txBody>
          <a:bodyPr>
            <a:spAutoFit/>
          </a:bodyPr>
          <a:lstStyle/>
          <a:p>
            <a:pPr>
              <a:spcBef>
                <a:spcPct val="50000"/>
              </a:spcBef>
            </a:pPr>
            <a:r>
              <a:rPr lang="en-US" altLang="zh-CN" sz="3200" b="1">
                <a:latin typeface="黑体" pitchFamily="49" charset="-122"/>
                <a:ea typeface="黑体" pitchFamily="49" charset="-122"/>
              </a:rPr>
              <a:t>(PC)+d</a:t>
            </a:r>
            <a:r>
              <a:rPr lang="zh-CN" altLang="en-US" sz="3200" b="1">
                <a:latin typeface="黑体" pitchFamily="49" charset="-122"/>
                <a:ea typeface="黑体" pitchFamily="49" charset="-122"/>
              </a:rPr>
              <a:t>为有效地址</a:t>
            </a:r>
          </a:p>
        </p:txBody>
      </p:sp>
      <p:sp>
        <p:nvSpPr>
          <p:cNvPr id="12330" name="Text Box 42"/>
          <p:cNvSpPr txBox="1">
            <a:spLocks noChangeArrowheads="1"/>
          </p:cNvSpPr>
          <p:nvPr/>
        </p:nvSpPr>
        <p:spPr bwMode="auto">
          <a:xfrm>
            <a:off x="0" y="5638800"/>
            <a:ext cx="1676400" cy="579438"/>
          </a:xfrm>
          <a:prstGeom prst="rect">
            <a:avLst/>
          </a:prstGeom>
          <a:noFill/>
          <a:ln w="9525">
            <a:noFill/>
            <a:miter lim="800000"/>
            <a:headEnd/>
            <a:tailEnd/>
          </a:ln>
        </p:spPr>
        <p:txBody>
          <a:bodyPr>
            <a:spAutoFit/>
          </a:bodyPr>
          <a:lstStyle/>
          <a:p>
            <a:pPr>
              <a:spcBef>
                <a:spcPct val="50000"/>
              </a:spcBef>
            </a:pPr>
            <a:r>
              <a:rPr lang="zh-CN" altLang="en-US" sz="3200" b="1">
                <a:solidFill>
                  <a:schemeClr val="tx2"/>
                </a:solidFill>
                <a:latin typeface="黑体" pitchFamily="49" charset="-122"/>
                <a:ea typeface="黑体" pitchFamily="49" charset="-122"/>
              </a:rPr>
              <a:t>跳步</a:t>
            </a:r>
          </a:p>
        </p:txBody>
      </p:sp>
      <p:sp>
        <p:nvSpPr>
          <p:cNvPr id="12331" name="Text Box 43"/>
          <p:cNvSpPr txBox="1">
            <a:spLocks noChangeArrowheads="1"/>
          </p:cNvSpPr>
          <p:nvPr/>
        </p:nvSpPr>
        <p:spPr bwMode="auto">
          <a:xfrm>
            <a:off x="2590800" y="5638800"/>
            <a:ext cx="1676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110</a:t>
            </a:r>
          </a:p>
        </p:txBody>
      </p:sp>
      <p:sp>
        <p:nvSpPr>
          <p:cNvPr id="12332" name="Text Box 44"/>
          <p:cNvSpPr txBox="1">
            <a:spLocks noChangeArrowheads="1"/>
          </p:cNvSpPr>
          <p:nvPr/>
        </p:nvSpPr>
        <p:spPr bwMode="auto">
          <a:xfrm>
            <a:off x="3810000" y="5638800"/>
            <a:ext cx="129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FFFF00"/>
                </a:solidFill>
                <a:latin typeface="黑体" pitchFamily="49" charset="-122"/>
                <a:ea typeface="黑体" pitchFamily="49" charset="-122"/>
              </a:rPr>
              <a:t>SKP</a:t>
            </a:r>
          </a:p>
        </p:txBody>
      </p:sp>
      <p:sp>
        <p:nvSpPr>
          <p:cNvPr id="12333" name="Text Box 45"/>
          <p:cNvSpPr txBox="1">
            <a:spLocks noChangeArrowheads="1"/>
          </p:cNvSpPr>
          <p:nvPr/>
        </p:nvSpPr>
        <p:spPr bwMode="auto">
          <a:xfrm>
            <a:off x="5257800" y="5638800"/>
            <a:ext cx="4495800" cy="579438"/>
          </a:xfrm>
          <a:prstGeom prst="rect">
            <a:avLst/>
          </a:prstGeom>
          <a:noFill/>
          <a:ln w="9525">
            <a:noFill/>
            <a:miter lim="800000"/>
            <a:headEnd/>
            <a:tailEnd/>
          </a:ln>
        </p:spPr>
        <p:txBody>
          <a:bodyPr>
            <a:spAutoFit/>
          </a:bodyPr>
          <a:lstStyle/>
          <a:p>
            <a:pPr>
              <a:spcBef>
                <a:spcPct val="50000"/>
              </a:spcBef>
            </a:pPr>
            <a:r>
              <a:rPr lang="zh-CN" altLang="en-US" sz="3200" b="1">
                <a:latin typeface="黑体" pitchFamily="49" charset="-122"/>
                <a:ea typeface="黑体" pitchFamily="49" charset="-122"/>
              </a:rPr>
              <a:t>跳过下条指令执行</a:t>
            </a:r>
          </a:p>
        </p:txBody>
      </p:sp>
      <p:sp>
        <p:nvSpPr>
          <p:cNvPr id="12334" name="Line 46"/>
          <p:cNvSpPr>
            <a:spLocks noChangeShapeType="1"/>
          </p:cNvSpPr>
          <p:nvPr/>
        </p:nvSpPr>
        <p:spPr bwMode="auto">
          <a:xfrm>
            <a:off x="0" y="6400800"/>
            <a:ext cx="9144000" cy="0"/>
          </a:xfrm>
          <a:prstGeom prst="line">
            <a:avLst/>
          </a:prstGeom>
          <a:noFill/>
          <a:ln w="38100" cap="sq">
            <a:solidFill>
              <a:schemeClr val="tx1"/>
            </a:solidFill>
            <a:round/>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6084061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312"/>
                                        </p:tgtEl>
                                        <p:attrNameLst>
                                          <p:attrName>style.visibility</p:attrName>
                                        </p:attrNameLst>
                                      </p:cBhvr>
                                      <p:to>
                                        <p:strVal val="visible"/>
                                      </p:to>
                                    </p:set>
                                    <p:animEffect transition="in" filter="wipe(down)">
                                      <p:cBhvr>
                                        <p:cTn id="7" dur="500"/>
                                        <p:tgtEl>
                                          <p:spTgt spid="123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313"/>
                                        </p:tgtEl>
                                        <p:attrNameLst>
                                          <p:attrName>style.visibility</p:attrName>
                                        </p:attrNameLst>
                                      </p:cBhvr>
                                      <p:to>
                                        <p:strVal val="visible"/>
                                      </p:to>
                                    </p:set>
                                    <p:animEffect transition="in" filter="wipe(down)">
                                      <p:cBhvr>
                                        <p:cTn id="12" dur="500"/>
                                        <p:tgtEl>
                                          <p:spTgt spid="123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314"/>
                                        </p:tgtEl>
                                        <p:attrNameLst>
                                          <p:attrName>style.visibility</p:attrName>
                                        </p:attrNameLst>
                                      </p:cBhvr>
                                      <p:to>
                                        <p:strVal val="visible"/>
                                      </p:to>
                                    </p:set>
                                    <p:animEffect transition="in" filter="wipe(down)">
                                      <p:cBhvr>
                                        <p:cTn id="17" dur="500"/>
                                        <p:tgtEl>
                                          <p:spTgt spid="123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315"/>
                                        </p:tgtEl>
                                        <p:attrNameLst>
                                          <p:attrName>style.visibility</p:attrName>
                                        </p:attrNameLst>
                                      </p:cBhvr>
                                      <p:to>
                                        <p:strVal val="visible"/>
                                      </p:to>
                                    </p:set>
                                    <p:animEffect transition="in" filter="wipe(down)">
                                      <p:cBhvr>
                                        <p:cTn id="22" dur="500"/>
                                        <p:tgtEl>
                                          <p:spTgt spid="12315"/>
                                        </p:tgtEl>
                                      </p:cBhvr>
                                    </p:animEffect>
                                  </p:childTnLst>
                                </p:cTn>
                              </p:par>
                            </p:childTnLst>
                          </p:cTn>
                        </p:par>
                        <p:par>
                          <p:cTn id="23" fill="hold" nodeType="afterGroup">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2316"/>
                                        </p:tgtEl>
                                        <p:attrNameLst>
                                          <p:attrName>style.visibility</p:attrName>
                                        </p:attrNameLst>
                                      </p:cBhvr>
                                      <p:to>
                                        <p:strVal val="visible"/>
                                      </p:to>
                                    </p:set>
                                    <p:animEffect transition="in" filter="wipe(down)">
                                      <p:cBhvr>
                                        <p:cTn id="26" dur="500"/>
                                        <p:tgtEl>
                                          <p:spTgt spid="123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317"/>
                                        </p:tgtEl>
                                        <p:attrNameLst>
                                          <p:attrName>style.visibility</p:attrName>
                                        </p:attrNameLst>
                                      </p:cBhvr>
                                      <p:to>
                                        <p:strVal val="visible"/>
                                      </p:to>
                                    </p:set>
                                    <p:animEffect transition="in" filter="wipe(down)">
                                      <p:cBhvr>
                                        <p:cTn id="31" dur="500"/>
                                        <p:tgtEl>
                                          <p:spTgt spid="1231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318"/>
                                        </p:tgtEl>
                                        <p:attrNameLst>
                                          <p:attrName>style.visibility</p:attrName>
                                        </p:attrNameLst>
                                      </p:cBhvr>
                                      <p:to>
                                        <p:strVal val="visible"/>
                                      </p:to>
                                    </p:set>
                                    <p:animEffect transition="in" filter="wipe(down)">
                                      <p:cBhvr>
                                        <p:cTn id="36" dur="500"/>
                                        <p:tgtEl>
                                          <p:spTgt spid="12318"/>
                                        </p:tgtEl>
                                      </p:cBhvr>
                                    </p:animEffect>
                                  </p:childTnLst>
                                </p:cTn>
                              </p:par>
                            </p:childTnLst>
                          </p:cTn>
                        </p:par>
                        <p:par>
                          <p:cTn id="37" fill="hold" nodeType="afterGroup">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2319"/>
                                        </p:tgtEl>
                                        <p:attrNameLst>
                                          <p:attrName>style.visibility</p:attrName>
                                        </p:attrNameLst>
                                      </p:cBhvr>
                                      <p:to>
                                        <p:strVal val="visible"/>
                                      </p:to>
                                    </p:set>
                                    <p:animEffect transition="in" filter="wipe(down)">
                                      <p:cBhvr>
                                        <p:cTn id="40" dur="500"/>
                                        <p:tgtEl>
                                          <p:spTgt spid="1231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2308"/>
                                        </p:tgtEl>
                                        <p:attrNameLst>
                                          <p:attrName>style.visibility</p:attrName>
                                        </p:attrNameLst>
                                      </p:cBhvr>
                                      <p:to>
                                        <p:strVal val="visible"/>
                                      </p:to>
                                    </p:set>
                                    <p:animEffect transition="in" filter="wipe(down)">
                                      <p:cBhvr>
                                        <p:cTn id="45" dur="500"/>
                                        <p:tgtEl>
                                          <p:spTgt spid="1230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2321"/>
                                        </p:tgtEl>
                                        <p:attrNameLst>
                                          <p:attrName>style.visibility</p:attrName>
                                        </p:attrNameLst>
                                      </p:cBhvr>
                                      <p:to>
                                        <p:strVal val="visible"/>
                                      </p:to>
                                    </p:set>
                                    <p:animEffect transition="in" filter="wipe(down)">
                                      <p:cBhvr>
                                        <p:cTn id="50" dur="500"/>
                                        <p:tgtEl>
                                          <p:spTgt spid="12321"/>
                                        </p:tgtEl>
                                      </p:cBhvr>
                                    </p:animEffect>
                                  </p:childTnLst>
                                </p:cTn>
                              </p:par>
                            </p:childTnLst>
                          </p:cTn>
                        </p:par>
                        <p:par>
                          <p:cTn id="51" fill="hold" nodeType="afterGroup">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12322"/>
                                        </p:tgtEl>
                                        <p:attrNameLst>
                                          <p:attrName>style.visibility</p:attrName>
                                        </p:attrNameLst>
                                      </p:cBhvr>
                                      <p:to>
                                        <p:strVal val="visible"/>
                                      </p:to>
                                    </p:set>
                                    <p:animEffect transition="in" filter="wipe(down)">
                                      <p:cBhvr>
                                        <p:cTn id="54" dur="500"/>
                                        <p:tgtEl>
                                          <p:spTgt spid="12322"/>
                                        </p:tgtEl>
                                      </p:cBhvr>
                                    </p:animEffect>
                                  </p:childTnLst>
                                </p:cTn>
                              </p:par>
                            </p:childTnLst>
                          </p:cTn>
                        </p:par>
                        <p:par>
                          <p:cTn id="55" fill="hold" nodeType="afterGroup">
                            <p:stCondLst>
                              <p:cond delay="1000"/>
                            </p:stCondLst>
                            <p:childTnLst>
                              <p:par>
                                <p:cTn id="56" presetID="16" presetClass="entr" presetSubtype="37" fill="hold" grpId="0" nodeType="afterEffect">
                                  <p:stCondLst>
                                    <p:cond delay="0"/>
                                  </p:stCondLst>
                                  <p:childTnLst>
                                    <p:set>
                                      <p:cBhvr>
                                        <p:cTn id="57" dur="1" fill="hold">
                                          <p:stCondLst>
                                            <p:cond delay="0"/>
                                          </p:stCondLst>
                                        </p:cTn>
                                        <p:tgtEl>
                                          <p:spTgt spid="12305"/>
                                        </p:tgtEl>
                                        <p:attrNameLst>
                                          <p:attrName>style.visibility</p:attrName>
                                        </p:attrNameLst>
                                      </p:cBhvr>
                                      <p:to>
                                        <p:strVal val="visible"/>
                                      </p:to>
                                    </p:set>
                                    <p:animEffect transition="in" filter="barn(outVertical)">
                                      <p:cBhvr>
                                        <p:cTn id="58" dur="500"/>
                                        <p:tgtEl>
                                          <p:spTgt spid="123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2326"/>
                                        </p:tgtEl>
                                        <p:attrNameLst>
                                          <p:attrName>style.visibility</p:attrName>
                                        </p:attrNameLst>
                                      </p:cBhvr>
                                      <p:to>
                                        <p:strVal val="visible"/>
                                      </p:to>
                                    </p:set>
                                    <p:animEffect transition="in" filter="wipe(down)">
                                      <p:cBhvr>
                                        <p:cTn id="63" dur="500"/>
                                        <p:tgtEl>
                                          <p:spTgt spid="1232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2306"/>
                                        </p:tgtEl>
                                        <p:attrNameLst>
                                          <p:attrName>style.visibility</p:attrName>
                                        </p:attrNameLst>
                                      </p:cBhvr>
                                      <p:to>
                                        <p:strVal val="visible"/>
                                      </p:to>
                                    </p:set>
                                    <p:animEffect transition="in" filter="wipe(down)">
                                      <p:cBhvr>
                                        <p:cTn id="68" dur="500"/>
                                        <p:tgtEl>
                                          <p:spTgt spid="1230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2327"/>
                                        </p:tgtEl>
                                        <p:attrNameLst>
                                          <p:attrName>style.visibility</p:attrName>
                                        </p:attrNameLst>
                                      </p:cBhvr>
                                      <p:to>
                                        <p:strVal val="visible"/>
                                      </p:to>
                                    </p:set>
                                    <p:animEffect transition="in" filter="wipe(down)">
                                      <p:cBhvr>
                                        <p:cTn id="73" dur="500"/>
                                        <p:tgtEl>
                                          <p:spTgt spid="1232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2310"/>
                                        </p:tgtEl>
                                        <p:attrNameLst>
                                          <p:attrName>style.visibility</p:attrName>
                                        </p:attrNameLst>
                                      </p:cBhvr>
                                      <p:to>
                                        <p:strVal val="visible"/>
                                      </p:to>
                                    </p:set>
                                    <p:animEffect transition="in" filter="wipe(down)">
                                      <p:cBhvr>
                                        <p:cTn id="78" dur="500"/>
                                        <p:tgtEl>
                                          <p:spTgt spid="1231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2328"/>
                                        </p:tgtEl>
                                        <p:attrNameLst>
                                          <p:attrName>style.visibility</p:attrName>
                                        </p:attrNameLst>
                                      </p:cBhvr>
                                      <p:to>
                                        <p:strVal val="visible"/>
                                      </p:to>
                                    </p:set>
                                    <p:animEffect transition="in" filter="wipe(down)">
                                      <p:cBhvr>
                                        <p:cTn id="83" dur="500"/>
                                        <p:tgtEl>
                                          <p:spTgt spid="1232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12329"/>
                                        </p:tgtEl>
                                        <p:attrNameLst>
                                          <p:attrName>style.visibility</p:attrName>
                                        </p:attrNameLst>
                                      </p:cBhvr>
                                      <p:to>
                                        <p:strVal val="visible"/>
                                      </p:to>
                                    </p:set>
                                    <p:animEffect transition="in" filter="wipe(down)">
                                      <p:cBhvr>
                                        <p:cTn id="88" dur="500"/>
                                        <p:tgtEl>
                                          <p:spTgt spid="12329"/>
                                        </p:tgtEl>
                                      </p:cBhvr>
                                    </p:animEffect>
                                  </p:childTnLst>
                                </p:cTn>
                              </p:par>
                            </p:childTnLst>
                          </p:cTn>
                        </p:par>
                        <p:par>
                          <p:cTn id="89" fill="hold" nodeType="afterGroup">
                            <p:stCondLst>
                              <p:cond delay="500"/>
                            </p:stCondLst>
                            <p:childTnLst>
                              <p:par>
                                <p:cTn id="90" presetID="16" presetClass="entr" presetSubtype="37" fill="hold" grpId="0" nodeType="afterEffect">
                                  <p:stCondLst>
                                    <p:cond delay="0"/>
                                  </p:stCondLst>
                                  <p:childTnLst>
                                    <p:set>
                                      <p:cBhvr>
                                        <p:cTn id="91" dur="1" fill="hold">
                                          <p:stCondLst>
                                            <p:cond delay="0"/>
                                          </p:stCondLst>
                                        </p:cTn>
                                        <p:tgtEl>
                                          <p:spTgt spid="12295"/>
                                        </p:tgtEl>
                                        <p:attrNameLst>
                                          <p:attrName>style.visibility</p:attrName>
                                        </p:attrNameLst>
                                      </p:cBhvr>
                                      <p:to>
                                        <p:strVal val="visible"/>
                                      </p:to>
                                    </p:set>
                                    <p:animEffect transition="in" filter="barn(outVertical)">
                                      <p:cBhvr>
                                        <p:cTn id="92" dur="500"/>
                                        <p:tgtEl>
                                          <p:spTgt spid="1229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2330"/>
                                        </p:tgtEl>
                                        <p:attrNameLst>
                                          <p:attrName>style.visibility</p:attrName>
                                        </p:attrNameLst>
                                      </p:cBhvr>
                                      <p:to>
                                        <p:strVal val="visible"/>
                                      </p:to>
                                    </p:set>
                                    <p:animEffect transition="in" filter="wipe(down)">
                                      <p:cBhvr>
                                        <p:cTn id="97" dur="500"/>
                                        <p:tgtEl>
                                          <p:spTgt spid="123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2331"/>
                                        </p:tgtEl>
                                        <p:attrNameLst>
                                          <p:attrName>style.visibility</p:attrName>
                                        </p:attrNameLst>
                                      </p:cBhvr>
                                      <p:to>
                                        <p:strVal val="visible"/>
                                      </p:to>
                                    </p:set>
                                    <p:animEffect transition="in" filter="wipe(down)">
                                      <p:cBhvr>
                                        <p:cTn id="102" dur="500"/>
                                        <p:tgtEl>
                                          <p:spTgt spid="1233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2332"/>
                                        </p:tgtEl>
                                        <p:attrNameLst>
                                          <p:attrName>style.visibility</p:attrName>
                                        </p:attrNameLst>
                                      </p:cBhvr>
                                      <p:to>
                                        <p:strVal val="visible"/>
                                      </p:to>
                                    </p:set>
                                    <p:animEffect transition="in" filter="wipe(down)">
                                      <p:cBhvr>
                                        <p:cTn id="107" dur="500"/>
                                        <p:tgtEl>
                                          <p:spTgt spid="1233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2333"/>
                                        </p:tgtEl>
                                        <p:attrNameLst>
                                          <p:attrName>style.visibility</p:attrName>
                                        </p:attrNameLst>
                                      </p:cBhvr>
                                      <p:to>
                                        <p:strVal val="visible"/>
                                      </p:to>
                                    </p:set>
                                    <p:animEffect transition="in" filter="wipe(down)">
                                      <p:cBhvr>
                                        <p:cTn id="112" dur="500"/>
                                        <p:tgtEl>
                                          <p:spTgt spid="12333"/>
                                        </p:tgtEl>
                                      </p:cBhvr>
                                    </p:animEffect>
                                  </p:childTnLst>
                                </p:cTn>
                              </p:par>
                            </p:childTnLst>
                          </p:cTn>
                        </p:par>
                        <p:par>
                          <p:cTn id="113" fill="hold" nodeType="afterGroup">
                            <p:stCondLst>
                              <p:cond delay="500"/>
                            </p:stCondLst>
                            <p:childTnLst>
                              <p:par>
                                <p:cTn id="114" presetID="16" presetClass="entr" presetSubtype="37" fill="hold" grpId="0" nodeType="afterEffect">
                                  <p:stCondLst>
                                    <p:cond delay="0"/>
                                  </p:stCondLst>
                                  <p:childTnLst>
                                    <p:set>
                                      <p:cBhvr>
                                        <p:cTn id="115" dur="1" fill="hold">
                                          <p:stCondLst>
                                            <p:cond delay="0"/>
                                          </p:stCondLst>
                                        </p:cTn>
                                        <p:tgtEl>
                                          <p:spTgt spid="12334"/>
                                        </p:tgtEl>
                                        <p:attrNameLst>
                                          <p:attrName>style.visibility</p:attrName>
                                        </p:attrNameLst>
                                      </p:cBhvr>
                                      <p:to>
                                        <p:strVal val="visible"/>
                                      </p:to>
                                    </p:set>
                                    <p:animEffect transition="in" filter="barn(outVertical)">
                                      <p:cBhvr>
                                        <p:cTn id="116" dur="500"/>
                                        <p:tgtEl>
                                          <p:spTgt spid="12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animBg="1"/>
      <p:bldP spid="12305" grpId="0" animBg="1"/>
      <p:bldP spid="12306" grpId="0" autoUpdateAnimBg="0"/>
      <p:bldP spid="12308" grpId="0" autoUpdateAnimBg="0"/>
      <p:bldP spid="12310" grpId="0" autoUpdateAnimBg="0"/>
      <p:bldP spid="12315" grpId="0" autoUpdateAnimBg="0"/>
      <p:bldP spid="12312" grpId="0" autoUpdateAnimBg="0"/>
      <p:bldP spid="12313" grpId="0" autoUpdateAnimBg="0"/>
      <p:bldP spid="12314" grpId="0" autoUpdateAnimBg="0"/>
      <p:bldP spid="12316" grpId="0" autoUpdateAnimBg="0"/>
      <p:bldP spid="12317" grpId="0" autoUpdateAnimBg="0"/>
      <p:bldP spid="12318" grpId="0" autoUpdateAnimBg="0"/>
      <p:bldP spid="12319" grpId="0" autoUpdateAnimBg="0"/>
      <p:bldP spid="12321" grpId="0" autoUpdateAnimBg="0"/>
      <p:bldP spid="12322" grpId="0" autoUpdateAnimBg="0"/>
      <p:bldP spid="12326" grpId="0" autoUpdateAnimBg="0"/>
      <p:bldP spid="12327" grpId="0" autoUpdateAnimBg="0"/>
      <p:bldP spid="12328" grpId="0" autoUpdateAnimBg="0"/>
      <p:bldP spid="12329" grpId="0" autoUpdateAnimBg="0"/>
      <p:bldP spid="12330" grpId="0" autoUpdateAnimBg="0"/>
      <p:bldP spid="12331" grpId="0" autoUpdateAnimBg="0"/>
      <p:bldP spid="12332" grpId="0" autoUpdateAnimBg="0"/>
      <p:bldP spid="12333" grpId="0" autoUpdateAnimBg="0"/>
      <p:bldP spid="123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6882521E-AA96-4C2D-8FE5-3ED7810B45B1}" type="slidenum">
              <a:rPr lang="zh-CN" altLang="en-US" smtClean="0"/>
              <a:pPr>
                <a:defRPr/>
              </a:pPr>
              <a:t>25</a:t>
            </a:fld>
            <a:r>
              <a:rPr lang="en-US" altLang="zh-CN" smtClean="0"/>
              <a:t>/</a:t>
            </a:r>
            <a:r>
              <a:rPr lang="en-US" altLang="zh-CN" b="1" smtClean="0">
                <a:solidFill>
                  <a:schemeClr val="tx2"/>
                </a:solidFill>
              </a:rPr>
              <a:t>29</a:t>
            </a:r>
            <a:endParaRPr lang="en-US" altLang="zh-CN" b="1">
              <a:solidFill>
                <a:schemeClr val="tx2"/>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402810" y="-890641"/>
            <a:ext cx="6337719" cy="8496282"/>
          </a:xfrm>
          <a:prstGeom prst="rect">
            <a:avLst/>
          </a:prstGeom>
        </p:spPr>
      </p:pic>
    </p:spTree>
    <p:extLst>
      <p:ext uri="{BB962C8B-B14F-4D97-AF65-F5344CB8AC3E}">
        <p14:creationId xmlns:p14="http://schemas.microsoft.com/office/powerpoint/2010/main" val="311427478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95350" y="404664"/>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smtClean="0">
                <a:latin typeface="黑体" panose="02010609060101010101" pitchFamily="49" charset="-122"/>
                <a:ea typeface="黑体" panose="02010609060101010101" pitchFamily="49" charset="-122"/>
              </a:rPr>
              <a:t>二、重点章节内容复习</a:t>
            </a:r>
            <a:endParaRPr lang="zh-CN" altLang="en-US" sz="4000" b="1" dirty="0">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2051720" y="3068960"/>
            <a:ext cx="45095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3200" b="1" dirty="0" smtClean="0">
                <a:solidFill>
                  <a:srgbClr val="FFBF09"/>
                </a:solidFill>
                <a:ea typeface="黑体" panose="02010609060101010101" pitchFamily="49" charset="-122"/>
                <a:sym typeface="Wingdings" panose="05000000000000000000" pitchFamily="2" charset="2"/>
              </a:rPr>
              <a:t>3</a:t>
            </a:r>
            <a:r>
              <a:rPr kumimoji="0" lang="zh-CN" altLang="en-US" sz="3200" b="1" dirty="0" smtClean="0">
                <a:solidFill>
                  <a:srgbClr val="FFBF09"/>
                </a:solidFill>
                <a:ea typeface="黑体" panose="02010609060101010101" pitchFamily="49" charset="-122"/>
                <a:sym typeface="Wingdings" panose="05000000000000000000" pitchFamily="2" charset="2"/>
              </a:rPr>
              <a:t>、</a:t>
            </a:r>
            <a:r>
              <a:rPr kumimoji="0" lang="zh-CN" altLang="en-US" sz="3200" b="1" dirty="0">
                <a:solidFill>
                  <a:srgbClr val="FFBF09"/>
                </a:solidFill>
                <a:ea typeface="黑体" panose="02010609060101010101" pitchFamily="49" charset="-122"/>
                <a:sym typeface="Wingdings" panose="05000000000000000000" pitchFamily="2" charset="2"/>
              </a:rPr>
              <a:t>数据通路与指令流程</a:t>
            </a:r>
            <a:endParaRPr kumimoji="0" lang="en-US" altLang="zh-CN" sz="3200" b="1" dirty="0">
              <a:solidFill>
                <a:srgbClr val="FFBF09"/>
              </a:solidFill>
              <a:ea typeface="黑体" panose="02010609060101010101" pitchFamily="49" charset="-122"/>
              <a:sym typeface="Wingdings" panose="05000000000000000000" pitchFamily="2" charset="2"/>
            </a:endParaRPr>
          </a:p>
        </p:txBody>
      </p:sp>
    </p:spTree>
    <p:extLst>
      <p:ext uri="{BB962C8B-B14F-4D97-AF65-F5344CB8AC3E}">
        <p14:creationId xmlns:p14="http://schemas.microsoft.com/office/powerpoint/2010/main" val="15979899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直接箭头连接符 83"/>
          <p:cNvCxnSpPr>
            <a:cxnSpLocks noChangeShapeType="1"/>
          </p:cNvCxnSpPr>
          <p:nvPr/>
        </p:nvCxnSpPr>
        <p:spPr bwMode="auto">
          <a:xfrm>
            <a:off x="144463" y="4606181"/>
            <a:ext cx="287337"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85" name="直接箭头连接符 84"/>
          <p:cNvCxnSpPr>
            <a:cxnSpLocks noChangeShapeType="1"/>
          </p:cNvCxnSpPr>
          <p:nvPr/>
        </p:nvCxnSpPr>
        <p:spPr bwMode="auto">
          <a:xfrm>
            <a:off x="2243138" y="4606181"/>
            <a:ext cx="288925" cy="0"/>
          </a:xfrm>
          <a:prstGeom prst="straightConnector1">
            <a:avLst/>
          </a:prstGeom>
          <a:noFill/>
          <a:ln w="19050" cap="sq" algn="ctr">
            <a:solidFill>
              <a:schemeClr val="accent1"/>
            </a:solidFill>
            <a:round/>
            <a:headEnd type="arrow" w="med" len="med"/>
            <a:tailEnd/>
          </a:ln>
          <a:extLst>
            <a:ext uri="{909E8E84-426E-40DD-AFC4-6F175D3DCCD1}">
              <a14:hiddenFill xmlns:a14="http://schemas.microsoft.com/office/drawing/2010/main">
                <a:noFill/>
              </a14:hiddenFill>
            </a:ext>
          </a:extLst>
        </p:spPr>
      </p:cxnSp>
      <p:cxnSp>
        <p:nvCxnSpPr>
          <p:cNvPr id="86" name="直接箭头连接符 85"/>
          <p:cNvCxnSpPr>
            <a:cxnSpLocks noChangeShapeType="1"/>
          </p:cNvCxnSpPr>
          <p:nvPr/>
        </p:nvCxnSpPr>
        <p:spPr bwMode="auto">
          <a:xfrm>
            <a:off x="347663" y="3836243"/>
            <a:ext cx="288925"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87" name="直接箭头连接符 86"/>
          <p:cNvCxnSpPr>
            <a:cxnSpLocks noChangeShapeType="1"/>
          </p:cNvCxnSpPr>
          <p:nvPr/>
        </p:nvCxnSpPr>
        <p:spPr bwMode="auto">
          <a:xfrm>
            <a:off x="1955800" y="3839418"/>
            <a:ext cx="287338" cy="0"/>
          </a:xfrm>
          <a:prstGeom prst="straightConnector1">
            <a:avLst/>
          </a:prstGeom>
          <a:noFill/>
          <a:ln w="19050" cap="sq" algn="ctr">
            <a:solidFill>
              <a:schemeClr val="accent1"/>
            </a:solidFill>
            <a:round/>
            <a:headEnd type="arrow" w="med" len="med"/>
            <a:tailEnd/>
          </a:ln>
          <a:extLst>
            <a:ext uri="{909E8E84-426E-40DD-AFC4-6F175D3DCCD1}">
              <a14:hiddenFill xmlns:a14="http://schemas.microsoft.com/office/drawing/2010/main">
                <a:noFill/>
              </a14:hiddenFill>
            </a:ext>
          </a:extLst>
        </p:spPr>
      </p:cxnSp>
      <p:cxnSp>
        <p:nvCxnSpPr>
          <p:cNvPr id="88" name="直接箭头连接符 87"/>
          <p:cNvCxnSpPr>
            <a:cxnSpLocks noChangeShapeType="1"/>
          </p:cNvCxnSpPr>
          <p:nvPr/>
        </p:nvCxnSpPr>
        <p:spPr bwMode="auto">
          <a:xfrm>
            <a:off x="360363" y="3093293"/>
            <a:ext cx="287337"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grpSp>
        <p:nvGrpSpPr>
          <p:cNvPr id="3" name="组合 190"/>
          <p:cNvGrpSpPr>
            <a:grpSpLocks/>
          </p:cNvGrpSpPr>
          <p:nvPr/>
        </p:nvGrpSpPr>
        <p:grpSpPr bwMode="auto">
          <a:xfrm>
            <a:off x="3024188" y="3021856"/>
            <a:ext cx="1836737" cy="3371850"/>
            <a:chOff x="3347864" y="1196752"/>
            <a:chExt cx="1837483" cy="3372801"/>
          </a:xfrm>
        </p:grpSpPr>
        <p:cxnSp>
          <p:nvCxnSpPr>
            <p:cNvPr id="3161" name="直接箭头连接符 178"/>
            <p:cNvCxnSpPr>
              <a:cxnSpLocks noChangeShapeType="1"/>
            </p:cNvCxnSpPr>
            <p:nvPr/>
          </p:nvCxnSpPr>
          <p:spPr bwMode="auto">
            <a:xfrm>
              <a:off x="3347864" y="1196752"/>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2" name="直接箭头连接符 179"/>
            <p:cNvCxnSpPr>
              <a:cxnSpLocks noChangeShapeType="1"/>
            </p:cNvCxnSpPr>
            <p:nvPr/>
          </p:nvCxnSpPr>
          <p:spPr bwMode="auto">
            <a:xfrm>
              <a:off x="3347864" y="1916832"/>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3" name="直接箭头连接符 180"/>
            <p:cNvCxnSpPr>
              <a:cxnSpLocks noChangeShapeType="1"/>
            </p:cNvCxnSpPr>
            <p:nvPr/>
          </p:nvCxnSpPr>
          <p:spPr bwMode="auto">
            <a:xfrm>
              <a:off x="3347864" y="2564904"/>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4" name="直接箭头连接符 181"/>
            <p:cNvCxnSpPr>
              <a:cxnSpLocks noChangeShapeType="1"/>
            </p:cNvCxnSpPr>
            <p:nvPr/>
          </p:nvCxnSpPr>
          <p:spPr bwMode="auto">
            <a:xfrm>
              <a:off x="3347864" y="3175693"/>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5" name="直接箭头连接符 182"/>
            <p:cNvCxnSpPr>
              <a:cxnSpLocks noChangeShapeType="1"/>
            </p:cNvCxnSpPr>
            <p:nvPr/>
          </p:nvCxnSpPr>
          <p:spPr bwMode="auto">
            <a:xfrm>
              <a:off x="3347864" y="3872623"/>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6" name="直接箭头连接符 183"/>
            <p:cNvCxnSpPr>
              <a:cxnSpLocks noChangeShapeType="1"/>
            </p:cNvCxnSpPr>
            <p:nvPr/>
          </p:nvCxnSpPr>
          <p:spPr bwMode="auto">
            <a:xfrm>
              <a:off x="3347864" y="4569553"/>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7" name="直接箭头连接符 184"/>
            <p:cNvCxnSpPr>
              <a:cxnSpLocks noChangeShapeType="1"/>
            </p:cNvCxnSpPr>
            <p:nvPr/>
          </p:nvCxnSpPr>
          <p:spPr bwMode="auto">
            <a:xfrm>
              <a:off x="4897315" y="1484784"/>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8" name="直接箭头连接符 185"/>
            <p:cNvCxnSpPr>
              <a:cxnSpLocks noChangeShapeType="1"/>
            </p:cNvCxnSpPr>
            <p:nvPr/>
          </p:nvCxnSpPr>
          <p:spPr bwMode="auto">
            <a:xfrm>
              <a:off x="4897315" y="1879549"/>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69" name="直接箭头连接符 186"/>
            <p:cNvCxnSpPr>
              <a:cxnSpLocks noChangeShapeType="1"/>
            </p:cNvCxnSpPr>
            <p:nvPr/>
          </p:nvCxnSpPr>
          <p:spPr bwMode="auto">
            <a:xfrm>
              <a:off x="4883182" y="2708920"/>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70" name="直接箭头连接符 187"/>
            <p:cNvCxnSpPr>
              <a:cxnSpLocks noChangeShapeType="1"/>
            </p:cNvCxnSpPr>
            <p:nvPr/>
          </p:nvCxnSpPr>
          <p:spPr bwMode="auto">
            <a:xfrm>
              <a:off x="4885740" y="3463725"/>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3171" name="直接箭头连接符 188"/>
            <p:cNvCxnSpPr>
              <a:cxnSpLocks noChangeShapeType="1"/>
            </p:cNvCxnSpPr>
            <p:nvPr/>
          </p:nvCxnSpPr>
          <p:spPr bwMode="auto">
            <a:xfrm>
              <a:off x="4883182" y="3861048"/>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4" name="组合 97"/>
          <p:cNvGrpSpPr>
            <a:grpSpLocks/>
          </p:cNvGrpSpPr>
          <p:nvPr/>
        </p:nvGrpSpPr>
        <p:grpSpPr bwMode="auto">
          <a:xfrm>
            <a:off x="71438" y="1785193"/>
            <a:ext cx="8786812" cy="4956175"/>
            <a:chOff x="33338" y="757238"/>
            <a:chExt cx="8786812" cy="4956175"/>
          </a:xfrm>
        </p:grpSpPr>
        <p:sp>
          <p:nvSpPr>
            <p:cNvPr id="3084" name="Line 28"/>
            <p:cNvSpPr>
              <a:spLocks noChangeShapeType="1"/>
            </p:cNvSpPr>
            <p:nvPr/>
          </p:nvSpPr>
          <p:spPr bwMode="auto">
            <a:xfrm flipV="1">
              <a:off x="825500" y="3057525"/>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 name="Line 29"/>
            <p:cNvSpPr>
              <a:spLocks noChangeShapeType="1"/>
            </p:cNvSpPr>
            <p:nvPr/>
          </p:nvSpPr>
          <p:spPr bwMode="auto">
            <a:xfrm flipV="1">
              <a:off x="1238250" y="2279650"/>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 name="Line 30"/>
            <p:cNvSpPr>
              <a:spLocks noChangeShapeType="1"/>
            </p:cNvSpPr>
            <p:nvPr/>
          </p:nvSpPr>
          <p:spPr bwMode="auto">
            <a:xfrm flipV="1">
              <a:off x="1762125" y="3057525"/>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 name="Line 31"/>
            <p:cNvSpPr>
              <a:spLocks noChangeShapeType="1"/>
            </p:cNvSpPr>
            <p:nvPr/>
          </p:nvSpPr>
          <p:spPr bwMode="auto">
            <a:xfrm flipV="1">
              <a:off x="1738313" y="3811588"/>
              <a:ext cx="0" cy="3429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 name="Line 37"/>
            <p:cNvSpPr>
              <a:spLocks noChangeShapeType="1"/>
            </p:cNvSpPr>
            <p:nvPr/>
          </p:nvSpPr>
          <p:spPr bwMode="auto">
            <a:xfrm flipV="1">
              <a:off x="1238250" y="1441450"/>
              <a:ext cx="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9" name="Text Box 98"/>
            <p:cNvSpPr txBox="1">
              <a:spLocks noChangeArrowheads="1"/>
            </p:cNvSpPr>
            <p:nvPr/>
          </p:nvSpPr>
          <p:spPr bwMode="auto">
            <a:xfrm>
              <a:off x="33338" y="4225925"/>
              <a:ext cx="28813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60000"/>
                </a:lnSpc>
                <a:spcBef>
                  <a:spcPct val="50000"/>
                </a:spcBef>
              </a:pPr>
              <a:r>
                <a:rPr lang="en-US" altLang="zh-CN" sz="2000" b="1">
                  <a:solidFill>
                    <a:srgbClr val="FFFF00"/>
                  </a:solidFill>
                  <a:ea typeface="黑体" panose="02010609060101010101" pitchFamily="49" charset="-122"/>
                </a:rPr>
                <a:t>    R0~R3      R0~R3</a:t>
              </a:r>
            </a:p>
            <a:p>
              <a:pPr>
                <a:lnSpc>
                  <a:spcPct val="60000"/>
                </a:lnSpc>
                <a:spcBef>
                  <a:spcPct val="50000"/>
                </a:spcBef>
              </a:pPr>
              <a:r>
                <a:rPr lang="en-US" altLang="zh-CN" sz="2000" b="1">
                  <a:solidFill>
                    <a:srgbClr val="FFFF00"/>
                  </a:solidFill>
                  <a:ea typeface="黑体" panose="02010609060101010101" pitchFamily="49" charset="-122"/>
                </a:rPr>
                <a:t>    C     D       C     D</a:t>
              </a:r>
            </a:p>
            <a:p>
              <a:pPr>
                <a:lnSpc>
                  <a:spcPct val="60000"/>
                </a:lnSpc>
                <a:spcBef>
                  <a:spcPct val="50000"/>
                </a:spcBef>
              </a:pPr>
              <a:r>
                <a:rPr lang="en-US" altLang="zh-CN" sz="2000" b="1">
                  <a:solidFill>
                    <a:srgbClr val="FFFF00"/>
                  </a:solidFill>
                  <a:ea typeface="黑体" panose="02010609060101010101" pitchFamily="49" charset="-122"/>
                </a:rPr>
                <a:t>   SP  PC    MDR</a:t>
              </a:r>
              <a:r>
                <a:rPr lang="zh-CN" altLang="en-US" sz="2000" b="1">
                  <a:solidFill>
                    <a:srgbClr val="FFFF00"/>
                  </a:solidFill>
                  <a:ea typeface="黑体" panose="02010609060101010101" pitchFamily="49" charset="-122"/>
                </a:rPr>
                <a:t> </a:t>
              </a:r>
              <a:r>
                <a:rPr lang="en-US" altLang="zh-CN" sz="2000" b="1">
                  <a:solidFill>
                    <a:srgbClr val="FFFF00"/>
                  </a:solidFill>
                  <a:ea typeface="黑体" panose="02010609060101010101" pitchFamily="49" charset="-122"/>
                </a:rPr>
                <a:t>SP PC</a:t>
              </a:r>
            </a:p>
          </p:txBody>
        </p:sp>
        <p:sp>
          <p:nvSpPr>
            <p:cNvPr id="3090" name="Text Box 115"/>
            <p:cNvSpPr txBox="1">
              <a:spLocks noChangeArrowheads="1"/>
            </p:cNvSpPr>
            <p:nvPr/>
          </p:nvSpPr>
          <p:spPr bwMode="auto">
            <a:xfrm>
              <a:off x="393700" y="3362325"/>
              <a:ext cx="863600"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FF00"/>
                  </a:solidFill>
                </a:rPr>
                <a:t>A</a:t>
              </a:r>
            </a:p>
          </p:txBody>
        </p:sp>
        <p:sp>
          <p:nvSpPr>
            <p:cNvPr id="3091" name="Text Box 116"/>
            <p:cNvSpPr txBox="1">
              <a:spLocks noChangeArrowheads="1"/>
            </p:cNvSpPr>
            <p:nvPr/>
          </p:nvSpPr>
          <p:spPr bwMode="auto">
            <a:xfrm>
              <a:off x="611188" y="1822450"/>
              <a:ext cx="1295400" cy="461963"/>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b="1">
                  <a:solidFill>
                    <a:srgbClr val="FFFF00"/>
                  </a:solidFill>
                </a:rPr>
                <a:t>移位器</a:t>
              </a:r>
            </a:p>
          </p:txBody>
        </p:sp>
        <p:sp>
          <p:nvSpPr>
            <p:cNvPr id="3092" name="Line 20"/>
            <p:cNvSpPr>
              <a:spLocks noChangeShapeType="1"/>
            </p:cNvSpPr>
            <p:nvPr/>
          </p:nvSpPr>
          <p:spPr bwMode="auto">
            <a:xfrm>
              <a:off x="628650" y="2584450"/>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3" name="Text Box 125"/>
            <p:cNvSpPr txBox="1">
              <a:spLocks noChangeArrowheads="1"/>
            </p:cNvSpPr>
            <p:nvPr/>
          </p:nvSpPr>
          <p:spPr bwMode="auto">
            <a:xfrm>
              <a:off x="1330325" y="3362325"/>
              <a:ext cx="863600"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B</a:t>
              </a:r>
            </a:p>
          </p:txBody>
        </p:sp>
        <p:sp>
          <p:nvSpPr>
            <p:cNvPr id="3094" name="Text Box 127"/>
            <p:cNvSpPr txBox="1">
              <a:spLocks noChangeArrowheads="1"/>
            </p:cNvSpPr>
            <p:nvPr/>
          </p:nvSpPr>
          <p:spPr bwMode="auto">
            <a:xfrm>
              <a:off x="609600" y="2584450"/>
              <a:ext cx="1296988" cy="461963"/>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ea typeface="黑体" panose="02010609060101010101" pitchFamily="49" charset="-122"/>
                </a:rPr>
                <a:t>ALU</a:t>
              </a:r>
            </a:p>
          </p:txBody>
        </p:sp>
        <p:sp>
          <p:nvSpPr>
            <p:cNvPr id="3095" name="Rectangle 39"/>
            <p:cNvSpPr>
              <a:spLocks noChangeArrowheads="1"/>
            </p:cNvSpPr>
            <p:nvPr/>
          </p:nvSpPr>
          <p:spPr bwMode="auto">
            <a:xfrm>
              <a:off x="3273425" y="3270250"/>
              <a:ext cx="708025"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FF00"/>
                  </a:solidFill>
                </a:rPr>
                <a:t>R2</a:t>
              </a:r>
            </a:p>
          </p:txBody>
        </p:sp>
        <p:sp>
          <p:nvSpPr>
            <p:cNvPr id="3096" name="Line 51"/>
            <p:cNvSpPr>
              <a:spLocks noChangeShapeType="1"/>
            </p:cNvSpPr>
            <p:nvPr/>
          </p:nvSpPr>
          <p:spPr bwMode="auto">
            <a:xfrm>
              <a:off x="1238250" y="1441450"/>
              <a:ext cx="3124200"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7" name="Line 52"/>
            <p:cNvSpPr>
              <a:spLocks noChangeShapeType="1"/>
            </p:cNvSpPr>
            <p:nvPr/>
          </p:nvSpPr>
          <p:spPr bwMode="auto">
            <a:xfrm>
              <a:off x="4362450" y="1441450"/>
              <a:ext cx="0" cy="3995738"/>
            </a:xfrm>
            <a:prstGeom prst="line">
              <a:avLst/>
            </a:prstGeom>
            <a:noFill/>
            <a:ln w="3810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8" name="Line 60"/>
            <p:cNvSpPr>
              <a:spLocks noChangeShapeType="1"/>
            </p:cNvSpPr>
            <p:nvPr/>
          </p:nvSpPr>
          <p:spPr bwMode="auto">
            <a:xfrm flipH="1">
              <a:off x="3981450" y="2127250"/>
              <a:ext cx="838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9" name="Line 61"/>
            <p:cNvSpPr>
              <a:spLocks noChangeShapeType="1"/>
            </p:cNvSpPr>
            <p:nvPr/>
          </p:nvSpPr>
          <p:spPr bwMode="auto">
            <a:xfrm flipH="1">
              <a:off x="3981450" y="2813050"/>
              <a:ext cx="838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0" name="Line 62"/>
            <p:cNvSpPr>
              <a:spLocks noChangeShapeType="1"/>
            </p:cNvSpPr>
            <p:nvPr/>
          </p:nvSpPr>
          <p:spPr bwMode="auto">
            <a:xfrm flipH="1">
              <a:off x="3981450" y="349885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1" name="Line 63"/>
            <p:cNvSpPr>
              <a:spLocks noChangeShapeType="1"/>
            </p:cNvSpPr>
            <p:nvPr/>
          </p:nvSpPr>
          <p:spPr bwMode="auto">
            <a:xfrm flipH="1">
              <a:off x="3981450" y="4108450"/>
              <a:ext cx="804863"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2" name="Line 64"/>
            <p:cNvSpPr>
              <a:spLocks noChangeShapeType="1"/>
            </p:cNvSpPr>
            <p:nvPr/>
          </p:nvSpPr>
          <p:spPr bwMode="auto">
            <a:xfrm flipH="1">
              <a:off x="3981450" y="4794250"/>
              <a:ext cx="838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3" name="Line 65"/>
            <p:cNvSpPr>
              <a:spLocks noChangeShapeType="1"/>
            </p:cNvSpPr>
            <p:nvPr/>
          </p:nvSpPr>
          <p:spPr bwMode="auto">
            <a:xfrm flipH="1">
              <a:off x="3981450" y="5443538"/>
              <a:ext cx="828675"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4" name="Line 66"/>
            <p:cNvSpPr>
              <a:spLocks noChangeShapeType="1"/>
            </p:cNvSpPr>
            <p:nvPr/>
          </p:nvSpPr>
          <p:spPr bwMode="auto">
            <a:xfrm>
              <a:off x="5581650" y="984250"/>
              <a:ext cx="320040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68"/>
            <p:cNvSpPr>
              <a:spLocks noChangeShapeType="1"/>
            </p:cNvSpPr>
            <p:nvPr/>
          </p:nvSpPr>
          <p:spPr bwMode="auto">
            <a:xfrm>
              <a:off x="5581650" y="1593850"/>
              <a:ext cx="3200400"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6" name="Line 69"/>
            <p:cNvSpPr>
              <a:spLocks noChangeShapeType="1"/>
            </p:cNvSpPr>
            <p:nvPr/>
          </p:nvSpPr>
          <p:spPr bwMode="auto">
            <a:xfrm flipH="1">
              <a:off x="5581650" y="1289050"/>
              <a:ext cx="3200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7" name="Line 73"/>
            <p:cNvSpPr>
              <a:spLocks noChangeShapeType="1"/>
            </p:cNvSpPr>
            <p:nvPr/>
          </p:nvSpPr>
          <p:spPr bwMode="auto">
            <a:xfrm>
              <a:off x="6953250" y="984250"/>
              <a:ext cx="0" cy="1066800"/>
            </a:xfrm>
            <a:prstGeom prst="line">
              <a:avLst/>
            </a:prstGeom>
            <a:noFill/>
            <a:ln w="38100">
              <a:solidFill>
                <a:schemeClr val="folHlink"/>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8" name="Line 74"/>
            <p:cNvSpPr>
              <a:spLocks noChangeShapeType="1"/>
            </p:cNvSpPr>
            <p:nvPr/>
          </p:nvSpPr>
          <p:spPr bwMode="auto">
            <a:xfrm>
              <a:off x="7181850" y="1289050"/>
              <a:ext cx="0" cy="76200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9" name="Line 75"/>
            <p:cNvSpPr>
              <a:spLocks noChangeShapeType="1"/>
            </p:cNvSpPr>
            <p:nvPr/>
          </p:nvSpPr>
          <p:spPr bwMode="auto">
            <a:xfrm>
              <a:off x="7791450" y="984250"/>
              <a:ext cx="0" cy="10668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0" name="Line 77"/>
            <p:cNvSpPr>
              <a:spLocks noChangeShapeType="1"/>
            </p:cNvSpPr>
            <p:nvPr/>
          </p:nvSpPr>
          <p:spPr bwMode="auto">
            <a:xfrm>
              <a:off x="7410450" y="1593850"/>
              <a:ext cx="0" cy="457200"/>
            </a:xfrm>
            <a:prstGeom prst="line">
              <a:avLst/>
            </a:prstGeom>
            <a:noFill/>
            <a:ln w="38100">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1" name="Line 78"/>
            <p:cNvSpPr>
              <a:spLocks noChangeShapeType="1"/>
            </p:cNvSpPr>
            <p:nvPr/>
          </p:nvSpPr>
          <p:spPr bwMode="auto">
            <a:xfrm>
              <a:off x="8248650" y="1593850"/>
              <a:ext cx="0" cy="457200"/>
            </a:xfrm>
            <a:prstGeom prst="line">
              <a:avLst/>
            </a:prstGeom>
            <a:noFill/>
            <a:ln w="38100">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2" name="Line 91"/>
            <p:cNvSpPr>
              <a:spLocks noChangeShapeType="1"/>
            </p:cNvSpPr>
            <p:nvPr/>
          </p:nvSpPr>
          <p:spPr bwMode="auto">
            <a:xfrm>
              <a:off x="5810250" y="2127250"/>
              <a:ext cx="22860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 name="Line 92"/>
            <p:cNvSpPr>
              <a:spLocks noChangeShapeType="1"/>
            </p:cNvSpPr>
            <p:nvPr/>
          </p:nvSpPr>
          <p:spPr bwMode="auto">
            <a:xfrm flipV="1">
              <a:off x="6038850" y="984250"/>
              <a:ext cx="0" cy="11430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4" name="Line 93"/>
            <p:cNvSpPr>
              <a:spLocks noChangeShapeType="1"/>
            </p:cNvSpPr>
            <p:nvPr/>
          </p:nvSpPr>
          <p:spPr bwMode="auto">
            <a:xfrm flipH="1">
              <a:off x="5810250" y="281305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5" name="Line 94"/>
            <p:cNvSpPr>
              <a:spLocks noChangeShapeType="1"/>
            </p:cNvSpPr>
            <p:nvPr/>
          </p:nvSpPr>
          <p:spPr bwMode="auto">
            <a:xfrm flipV="1">
              <a:off x="6191250" y="1289050"/>
              <a:ext cx="0" cy="1524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6" name="Line 95"/>
            <p:cNvSpPr>
              <a:spLocks noChangeShapeType="1"/>
            </p:cNvSpPr>
            <p:nvPr/>
          </p:nvSpPr>
          <p:spPr bwMode="auto">
            <a:xfrm>
              <a:off x="6419850" y="1289050"/>
              <a:ext cx="0" cy="2144713"/>
            </a:xfrm>
            <a:prstGeom prst="line">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7" name="Line 96"/>
            <p:cNvSpPr>
              <a:spLocks noChangeShapeType="1"/>
            </p:cNvSpPr>
            <p:nvPr/>
          </p:nvSpPr>
          <p:spPr bwMode="auto">
            <a:xfrm flipH="1">
              <a:off x="5810250" y="3433763"/>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8" name="Text Box 99"/>
            <p:cNvSpPr txBox="1">
              <a:spLocks noChangeArrowheads="1"/>
            </p:cNvSpPr>
            <p:nvPr/>
          </p:nvSpPr>
          <p:spPr bwMode="auto">
            <a:xfrm>
              <a:off x="3273425" y="1898650"/>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R0</a:t>
              </a:r>
            </a:p>
          </p:txBody>
        </p:sp>
        <p:sp>
          <p:nvSpPr>
            <p:cNvPr id="3119" name="Text Box 100"/>
            <p:cNvSpPr txBox="1">
              <a:spLocks noChangeArrowheads="1"/>
            </p:cNvSpPr>
            <p:nvPr/>
          </p:nvSpPr>
          <p:spPr bwMode="auto">
            <a:xfrm>
              <a:off x="3273425" y="2584450"/>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R1</a:t>
              </a:r>
            </a:p>
          </p:txBody>
        </p:sp>
        <p:sp>
          <p:nvSpPr>
            <p:cNvPr id="3120" name="Text Box 110"/>
            <p:cNvSpPr txBox="1">
              <a:spLocks noChangeArrowheads="1"/>
            </p:cNvSpPr>
            <p:nvPr/>
          </p:nvSpPr>
          <p:spPr bwMode="auto">
            <a:xfrm>
              <a:off x="6800850" y="2051050"/>
              <a:ext cx="762000" cy="495300"/>
            </a:xfrm>
            <a:prstGeom prst="rect">
              <a:avLst/>
            </a:prstGeom>
            <a:solidFill>
              <a:schemeClr val="accent2"/>
            </a:solidFill>
            <a:ln w="38100">
              <a:solidFill>
                <a:schemeClr val="tx1"/>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t> M</a:t>
              </a:r>
            </a:p>
          </p:txBody>
        </p:sp>
        <p:sp>
          <p:nvSpPr>
            <p:cNvPr id="3121" name="Text Box 111"/>
            <p:cNvSpPr txBox="1">
              <a:spLocks noChangeArrowheads="1"/>
            </p:cNvSpPr>
            <p:nvPr/>
          </p:nvSpPr>
          <p:spPr bwMode="auto">
            <a:xfrm>
              <a:off x="7715250" y="2051050"/>
              <a:ext cx="685800" cy="495300"/>
            </a:xfrm>
            <a:prstGeom prst="rect">
              <a:avLst/>
            </a:prstGeom>
            <a:solidFill>
              <a:schemeClr val="accent2"/>
            </a:solidFill>
            <a:ln w="38100">
              <a:solidFill>
                <a:schemeClr val="tx1"/>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t>I/O</a:t>
              </a:r>
            </a:p>
          </p:txBody>
        </p:sp>
        <p:sp>
          <p:nvSpPr>
            <p:cNvPr id="3122" name="Text Box 114"/>
            <p:cNvSpPr txBox="1">
              <a:spLocks noChangeArrowheads="1"/>
            </p:cNvSpPr>
            <p:nvPr/>
          </p:nvSpPr>
          <p:spPr bwMode="auto">
            <a:xfrm>
              <a:off x="4972050" y="136525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chemeClr val="accent1"/>
                  </a:solidFill>
                </a:rPr>
                <a:t>CB</a:t>
              </a:r>
            </a:p>
          </p:txBody>
        </p:sp>
        <p:sp>
          <p:nvSpPr>
            <p:cNvPr id="3123" name="Text Box 117"/>
            <p:cNvSpPr txBox="1">
              <a:spLocks noChangeArrowheads="1"/>
            </p:cNvSpPr>
            <p:nvPr/>
          </p:nvSpPr>
          <p:spPr bwMode="auto">
            <a:xfrm>
              <a:off x="1924050" y="908050"/>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a:solidFill>
                    <a:srgbClr val="FFFF00"/>
                  </a:solidFill>
                  <a:ea typeface="黑体" panose="02010609060101010101" pitchFamily="49" charset="-122"/>
                </a:rPr>
                <a:t>内总线</a:t>
              </a:r>
            </a:p>
          </p:txBody>
        </p:sp>
        <p:sp>
          <p:nvSpPr>
            <p:cNvPr id="3124" name="Text Box 139"/>
            <p:cNvSpPr txBox="1">
              <a:spLocks noChangeArrowheads="1"/>
            </p:cNvSpPr>
            <p:nvPr/>
          </p:nvSpPr>
          <p:spPr bwMode="auto">
            <a:xfrm>
              <a:off x="3273425" y="4565650"/>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C</a:t>
              </a:r>
            </a:p>
          </p:txBody>
        </p:sp>
        <p:sp>
          <p:nvSpPr>
            <p:cNvPr id="3125" name="Text Box 140"/>
            <p:cNvSpPr txBox="1">
              <a:spLocks noChangeArrowheads="1"/>
            </p:cNvSpPr>
            <p:nvPr/>
          </p:nvSpPr>
          <p:spPr bwMode="auto">
            <a:xfrm>
              <a:off x="3273425" y="3879850"/>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R3</a:t>
              </a:r>
            </a:p>
          </p:txBody>
        </p:sp>
        <p:sp>
          <p:nvSpPr>
            <p:cNvPr id="3126" name="Text Box 141"/>
            <p:cNvSpPr txBox="1">
              <a:spLocks noChangeArrowheads="1"/>
            </p:cNvSpPr>
            <p:nvPr/>
          </p:nvSpPr>
          <p:spPr bwMode="auto">
            <a:xfrm>
              <a:off x="3273425" y="5251450"/>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D</a:t>
              </a:r>
            </a:p>
          </p:txBody>
        </p:sp>
        <p:sp>
          <p:nvSpPr>
            <p:cNvPr id="3127" name="Text Box 142"/>
            <p:cNvSpPr txBox="1">
              <a:spLocks noChangeArrowheads="1"/>
            </p:cNvSpPr>
            <p:nvPr/>
          </p:nvSpPr>
          <p:spPr bwMode="auto">
            <a:xfrm>
              <a:off x="4819650" y="1898650"/>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MAR</a:t>
              </a:r>
            </a:p>
          </p:txBody>
        </p:sp>
        <p:sp>
          <p:nvSpPr>
            <p:cNvPr id="3128" name="Text Box 143"/>
            <p:cNvSpPr txBox="1">
              <a:spLocks noChangeArrowheads="1"/>
            </p:cNvSpPr>
            <p:nvPr/>
          </p:nvSpPr>
          <p:spPr bwMode="auto">
            <a:xfrm>
              <a:off x="4819650" y="2584450"/>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MDR</a:t>
              </a:r>
            </a:p>
          </p:txBody>
        </p:sp>
        <p:sp>
          <p:nvSpPr>
            <p:cNvPr id="3129" name="Text Box 144"/>
            <p:cNvSpPr txBox="1">
              <a:spLocks noChangeArrowheads="1"/>
            </p:cNvSpPr>
            <p:nvPr/>
          </p:nvSpPr>
          <p:spPr bwMode="auto">
            <a:xfrm>
              <a:off x="4819650" y="3270250"/>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  IR</a:t>
              </a:r>
            </a:p>
          </p:txBody>
        </p:sp>
        <p:sp>
          <p:nvSpPr>
            <p:cNvPr id="3130" name="Text Box 146"/>
            <p:cNvSpPr txBox="1">
              <a:spLocks noChangeArrowheads="1"/>
            </p:cNvSpPr>
            <p:nvPr/>
          </p:nvSpPr>
          <p:spPr bwMode="auto">
            <a:xfrm>
              <a:off x="4819650" y="3879850"/>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  PC</a:t>
              </a:r>
            </a:p>
          </p:txBody>
        </p:sp>
        <p:sp>
          <p:nvSpPr>
            <p:cNvPr id="3131" name="Text Box 147"/>
            <p:cNvSpPr txBox="1">
              <a:spLocks noChangeArrowheads="1"/>
            </p:cNvSpPr>
            <p:nvPr/>
          </p:nvSpPr>
          <p:spPr bwMode="auto">
            <a:xfrm>
              <a:off x="4819650" y="4565650"/>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  SP</a:t>
              </a:r>
            </a:p>
          </p:txBody>
        </p:sp>
        <p:sp>
          <p:nvSpPr>
            <p:cNvPr id="3132" name="Text Box 149"/>
            <p:cNvSpPr txBox="1">
              <a:spLocks noChangeArrowheads="1"/>
            </p:cNvSpPr>
            <p:nvPr/>
          </p:nvSpPr>
          <p:spPr bwMode="auto">
            <a:xfrm>
              <a:off x="4819650" y="5251450"/>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PSW</a:t>
              </a:r>
            </a:p>
          </p:txBody>
        </p:sp>
        <p:sp>
          <p:nvSpPr>
            <p:cNvPr id="3133" name="Line 151"/>
            <p:cNvSpPr>
              <a:spLocks noChangeShapeType="1"/>
            </p:cNvSpPr>
            <p:nvPr/>
          </p:nvSpPr>
          <p:spPr bwMode="auto">
            <a:xfrm rot="-5400000">
              <a:off x="8629650" y="2127250"/>
              <a:ext cx="0" cy="30480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4" name="Line 152"/>
            <p:cNvSpPr>
              <a:spLocks noChangeShapeType="1"/>
            </p:cNvSpPr>
            <p:nvPr/>
          </p:nvSpPr>
          <p:spPr bwMode="auto">
            <a:xfrm>
              <a:off x="8020050" y="1289050"/>
              <a:ext cx="0" cy="76200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5" name="Text Box 153"/>
            <p:cNvSpPr txBox="1">
              <a:spLocks noChangeArrowheads="1"/>
            </p:cNvSpPr>
            <p:nvPr/>
          </p:nvSpPr>
          <p:spPr bwMode="auto">
            <a:xfrm>
              <a:off x="4972050" y="757238"/>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chemeClr val="folHlink"/>
                  </a:solidFill>
                </a:rPr>
                <a:t>AB</a:t>
              </a:r>
            </a:p>
          </p:txBody>
        </p:sp>
        <p:sp>
          <p:nvSpPr>
            <p:cNvPr id="3136" name="Text Box 154"/>
            <p:cNvSpPr txBox="1">
              <a:spLocks noChangeArrowheads="1"/>
            </p:cNvSpPr>
            <p:nvPr/>
          </p:nvSpPr>
          <p:spPr bwMode="auto">
            <a:xfrm>
              <a:off x="4987925" y="107156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t>DB</a:t>
              </a:r>
            </a:p>
          </p:txBody>
        </p:sp>
        <p:sp>
          <p:nvSpPr>
            <p:cNvPr id="3137" name="Line 156"/>
            <p:cNvSpPr>
              <a:spLocks noChangeShapeType="1"/>
            </p:cNvSpPr>
            <p:nvPr/>
          </p:nvSpPr>
          <p:spPr bwMode="auto">
            <a:xfrm>
              <a:off x="6648450" y="1593850"/>
              <a:ext cx="0" cy="1624013"/>
            </a:xfrm>
            <a:prstGeom prst="line">
              <a:avLst/>
            </a:prstGeom>
            <a:noFill/>
            <a:ln w="38100">
              <a:solidFill>
                <a:schemeClr val="accent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8" name="Text Box 157"/>
            <p:cNvSpPr txBox="1">
              <a:spLocks noChangeArrowheads="1"/>
            </p:cNvSpPr>
            <p:nvPr/>
          </p:nvSpPr>
          <p:spPr bwMode="auto">
            <a:xfrm>
              <a:off x="6657975" y="3865563"/>
              <a:ext cx="1728788" cy="46196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b="1">
                  <a:solidFill>
                    <a:schemeClr val="accent1"/>
                  </a:solidFill>
                  <a:latin typeface="黑体" panose="02010609060101010101" pitchFamily="49" charset="-122"/>
                  <a:ea typeface="黑体" panose="02010609060101010101" pitchFamily="49" charset="-122"/>
                </a:rPr>
                <a:t>控制逻辑 </a:t>
              </a:r>
            </a:p>
          </p:txBody>
        </p:sp>
        <p:sp>
          <p:nvSpPr>
            <p:cNvPr id="3139" name="Line 31"/>
            <p:cNvSpPr>
              <a:spLocks noChangeShapeType="1"/>
            </p:cNvSpPr>
            <p:nvPr/>
          </p:nvSpPr>
          <p:spPr bwMode="auto">
            <a:xfrm flipV="1">
              <a:off x="825500" y="3819525"/>
              <a:ext cx="0" cy="3413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3140" name="直接箭头连接符 141"/>
            <p:cNvCxnSpPr>
              <a:cxnSpLocks noChangeShapeType="1"/>
            </p:cNvCxnSpPr>
            <p:nvPr/>
          </p:nvCxnSpPr>
          <p:spPr bwMode="auto">
            <a:xfrm flipH="1">
              <a:off x="3057525" y="2138363"/>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1" name="直接箭头连接符 142"/>
            <p:cNvCxnSpPr>
              <a:cxnSpLocks noChangeShapeType="1"/>
            </p:cNvCxnSpPr>
            <p:nvPr/>
          </p:nvCxnSpPr>
          <p:spPr bwMode="auto">
            <a:xfrm flipH="1">
              <a:off x="3057525" y="2857500"/>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2" name="直接箭头连接符 143"/>
            <p:cNvCxnSpPr>
              <a:cxnSpLocks noChangeShapeType="1"/>
            </p:cNvCxnSpPr>
            <p:nvPr/>
          </p:nvCxnSpPr>
          <p:spPr bwMode="auto">
            <a:xfrm flipH="1">
              <a:off x="3057525" y="3505200"/>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3" name="直接箭头连接符 144"/>
            <p:cNvCxnSpPr>
              <a:cxnSpLocks noChangeShapeType="1"/>
            </p:cNvCxnSpPr>
            <p:nvPr/>
          </p:nvCxnSpPr>
          <p:spPr bwMode="auto">
            <a:xfrm flipH="1">
              <a:off x="3057525" y="4081463"/>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4" name="直接箭头连接符 145"/>
            <p:cNvCxnSpPr>
              <a:cxnSpLocks noChangeShapeType="1"/>
            </p:cNvCxnSpPr>
            <p:nvPr/>
          </p:nvCxnSpPr>
          <p:spPr bwMode="auto">
            <a:xfrm flipH="1">
              <a:off x="3057525" y="4802188"/>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5" name="直接箭头连接符 146"/>
            <p:cNvCxnSpPr>
              <a:cxnSpLocks noChangeShapeType="1"/>
            </p:cNvCxnSpPr>
            <p:nvPr/>
          </p:nvCxnSpPr>
          <p:spPr bwMode="auto">
            <a:xfrm flipH="1">
              <a:off x="3057525" y="5521325"/>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6" name="直接箭头连接符 149"/>
            <p:cNvCxnSpPr>
              <a:cxnSpLocks noChangeShapeType="1"/>
            </p:cNvCxnSpPr>
            <p:nvPr/>
          </p:nvCxnSpPr>
          <p:spPr bwMode="auto">
            <a:xfrm>
              <a:off x="5835650" y="2968625"/>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7" name="直接箭头连接符 150"/>
            <p:cNvCxnSpPr>
              <a:cxnSpLocks noChangeShapeType="1"/>
            </p:cNvCxnSpPr>
            <p:nvPr/>
          </p:nvCxnSpPr>
          <p:spPr bwMode="auto">
            <a:xfrm>
              <a:off x="5824538" y="4116388"/>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8" name="直接箭头连接符 151"/>
            <p:cNvCxnSpPr>
              <a:cxnSpLocks noChangeShapeType="1"/>
            </p:cNvCxnSpPr>
            <p:nvPr/>
          </p:nvCxnSpPr>
          <p:spPr bwMode="auto">
            <a:xfrm>
              <a:off x="5827713" y="4802188"/>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49" name="直接箭头连接符 152"/>
            <p:cNvCxnSpPr>
              <a:cxnSpLocks noChangeShapeType="1"/>
            </p:cNvCxnSpPr>
            <p:nvPr/>
          </p:nvCxnSpPr>
          <p:spPr bwMode="auto">
            <a:xfrm>
              <a:off x="5835650" y="5586413"/>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3150" name="直接箭头连接符 153"/>
            <p:cNvCxnSpPr>
              <a:cxnSpLocks noChangeShapeType="1"/>
            </p:cNvCxnSpPr>
            <p:nvPr/>
          </p:nvCxnSpPr>
          <p:spPr bwMode="auto">
            <a:xfrm>
              <a:off x="5824538" y="5378450"/>
              <a:ext cx="977900" cy="0"/>
            </a:xfrm>
            <a:prstGeom prst="straightConnector1">
              <a:avLst/>
            </a:prstGeom>
            <a:noFill/>
            <a:ln w="19050" cap="sq" algn="ctr">
              <a:solidFill>
                <a:schemeClr val="tx1"/>
              </a:solidFill>
              <a:round/>
              <a:headEnd/>
              <a:tailEnd/>
            </a:ln>
            <a:extLst>
              <a:ext uri="{909E8E84-426E-40DD-AFC4-6F175D3DCCD1}">
                <a14:hiddenFill xmlns:a14="http://schemas.microsoft.com/office/drawing/2010/main">
                  <a:noFill/>
                </a14:hiddenFill>
              </a:ext>
            </a:extLst>
          </p:spPr>
        </p:cxnSp>
        <p:cxnSp>
          <p:nvCxnSpPr>
            <p:cNvPr id="3151" name="直接连接符 154"/>
            <p:cNvCxnSpPr>
              <a:cxnSpLocks noChangeShapeType="1"/>
            </p:cNvCxnSpPr>
            <p:nvPr/>
          </p:nvCxnSpPr>
          <p:spPr bwMode="auto">
            <a:xfrm>
              <a:off x="6802438" y="4335463"/>
              <a:ext cx="0" cy="1042987"/>
            </a:xfrm>
            <a:prstGeom prst="line">
              <a:avLst/>
            </a:prstGeom>
            <a:noFill/>
            <a:ln w="19050" cap="sq" algn="ctr">
              <a:solidFill>
                <a:schemeClr val="tx1"/>
              </a:solidFill>
              <a:round/>
              <a:headEnd type="arrow" w="med" len="med"/>
              <a:tailEnd/>
            </a:ln>
            <a:extLst>
              <a:ext uri="{909E8E84-426E-40DD-AFC4-6F175D3DCCD1}">
                <a14:hiddenFill xmlns:a14="http://schemas.microsoft.com/office/drawing/2010/main">
                  <a:noFill/>
                </a14:hiddenFill>
              </a:ext>
            </a:extLst>
          </p:spPr>
        </p:cxnSp>
        <p:sp>
          <p:nvSpPr>
            <p:cNvPr id="3152" name="Line 156"/>
            <p:cNvSpPr>
              <a:spLocks noChangeShapeType="1"/>
            </p:cNvSpPr>
            <p:nvPr/>
          </p:nvSpPr>
          <p:spPr bwMode="auto">
            <a:xfrm>
              <a:off x="6657975" y="3217863"/>
              <a:ext cx="792163"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3" name="Line 156"/>
            <p:cNvSpPr>
              <a:spLocks noChangeShapeType="1"/>
            </p:cNvSpPr>
            <p:nvPr/>
          </p:nvSpPr>
          <p:spPr bwMode="auto">
            <a:xfrm>
              <a:off x="7450138" y="3217863"/>
              <a:ext cx="0" cy="6477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3154" name="直接连接符 157"/>
            <p:cNvCxnSpPr>
              <a:cxnSpLocks noChangeShapeType="1"/>
            </p:cNvCxnSpPr>
            <p:nvPr/>
          </p:nvCxnSpPr>
          <p:spPr bwMode="auto">
            <a:xfrm>
              <a:off x="7450138" y="4335463"/>
              <a:ext cx="0" cy="395287"/>
            </a:xfrm>
            <a:prstGeom prst="line">
              <a:avLst/>
            </a:prstGeom>
            <a:noFill/>
            <a:ln w="19050" cap="sq"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3155" name="直接连接符 158"/>
            <p:cNvCxnSpPr>
              <a:cxnSpLocks noChangeShapeType="1"/>
            </p:cNvCxnSpPr>
            <p:nvPr/>
          </p:nvCxnSpPr>
          <p:spPr bwMode="auto">
            <a:xfrm>
              <a:off x="8242300" y="4335463"/>
              <a:ext cx="0" cy="395287"/>
            </a:xfrm>
            <a:prstGeom prst="line">
              <a:avLst/>
            </a:prstGeom>
            <a:noFill/>
            <a:ln w="19050" cap="sq" algn="ctr">
              <a:solidFill>
                <a:schemeClr val="tx1"/>
              </a:solidFill>
              <a:round/>
              <a:headEnd type="arrow" w="med" len="med"/>
              <a:tailEnd/>
            </a:ln>
            <a:extLst>
              <a:ext uri="{909E8E84-426E-40DD-AFC4-6F175D3DCCD1}">
                <a14:hiddenFill xmlns:a14="http://schemas.microsoft.com/office/drawing/2010/main">
                  <a:noFill/>
                </a14:hiddenFill>
              </a:ext>
            </a:extLst>
          </p:spPr>
        </p:cxnSp>
        <p:sp>
          <p:nvSpPr>
            <p:cNvPr id="3156" name="Text Box 117"/>
            <p:cNvSpPr txBox="1">
              <a:spLocks noChangeArrowheads="1"/>
            </p:cNvSpPr>
            <p:nvPr/>
          </p:nvSpPr>
          <p:spPr bwMode="auto">
            <a:xfrm>
              <a:off x="6946900" y="4730750"/>
              <a:ext cx="107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a:solidFill>
                    <a:srgbClr val="FFFF00"/>
                  </a:solidFill>
                  <a:ea typeface="黑体" panose="02010609060101010101" pitchFamily="49" charset="-122"/>
                </a:rPr>
                <a:t>I/O</a:t>
              </a:r>
              <a:r>
                <a:rPr lang="zh-CN" altLang="en-US" sz="2000" b="1">
                  <a:solidFill>
                    <a:srgbClr val="FFFF00"/>
                  </a:solidFill>
                  <a:ea typeface="黑体" panose="02010609060101010101" pitchFamily="49" charset="-122"/>
                </a:rPr>
                <a:t>请求</a:t>
              </a:r>
            </a:p>
          </p:txBody>
        </p:sp>
        <p:sp>
          <p:nvSpPr>
            <p:cNvPr id="3157" name="Text Box 117"/>
            <p:cNvSpPr txBox="1">
              <a:spLocks noChangeArrowheads="1"/>
            </p:cNvSpPr>
            <p:nvPr/>
          </p:nvSpPr>
          <p:spPr bwMode="auto">
            <a:xfrm>
              <a:off x="7883525" y="4687888"/>
              <a:ext cx="936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ea typeface="黑体" panose="02010609060101010101" pitchFamily="49" charset="-122"/>
                </a:rPr>
                <a:t>clock</a:t>
              </a:r>
              <a:endParaRPr lang="zh-CN" altLang="en-US" b="1">
                <a:solidFill>
                  <a:srgbClr val="FFFF00"/>
                </a:solidFill>
                <a:ea typeface="黑体" panose="02010609060101010101" pitchFamily="49" charset="-122"/>
              </a:endParaRPr>
            </a:p>
          </p:txBody>
        </p:sp>
        <p:cxnSp>
          <p:nvCxnSpPr>
            <p:cNvPr id="3158" name="直接箭头连接符 162"/>
            <p:cNvCxnSpPr>
              <a:cxnSpLocks noChangeShapeType="1"/>
            </p:cNvCxnSpPr>
            <p:nvPr/>
          </p:nvCxnSpPr>
          <p:spPr bwMode="auto">
            <a:xfrm>
              <a:off x="5824538" y="3621088"/>
              <a:ext cx="977900" cy="0"/>
            </a:xfrm>
            <a:prstGeom prst="straightConnector1">
              <a:avLst/>
            </a:prstGeom>
            <a:noFill/>
            <a:ln w="19050" cap="sq" algn="ctr">
              <a:solidFill>
                <a:schemeClr val="tx1"/>
              </a:solidFill>
              <a:round/>
              <a:headEnd/>
              <a:tailEnd/>
            </a:ln>
            <a:extLst>
              <a:ext uri="{909E8E84-426E-40DD-AFC4-6F175D3DCCD1}">
                <a14:hiddenFill xmlns:a14="http://schemas.microsoft.com/office/drawing/2010/main">
                  <a:noFill/>
                </a14:hiddenFill>
              </a:ext>
            </a:extLst>
          </p:spPr>
        </p:cxnSp>
        <p:cxnSp>
          <p:nvCxnSpPr>
            <p:cNvPr id="3159" name="直接连接符 163"/>
            <p:cNvCxnSpPr>
              <a:cxnSpLocks noChangeShapeType="1"/>
            </p:cNvCxnSpPr>
            <p:nvPr/>
          </p:nvCxnSpPr>
          <p:spPr bwMode="auto">
            <a:xfrm>
              <a:off x="6802438" y="3649663"/>
              <a:ext cx="0" cy="215900"/>
            </a:xfrm>
            <a:prstGeom prst="line">
              <a:avLst/>
            </a:prstGeom>
            <a:noFill/>
            <a:ln w="19050" cap="sq"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160" name="直接箭头连接符 100"/>
            <p:cNvCxnSpPr>
              <a:cxnSpLocks noChangeShapeType="1"/>
            </p:cNvCxnSpPr>
            <p:nvPr/>
          </p:nvCxnSpPr>
          <p:spPr bwMode="auto">
            <a:xfrm>
              <a:off x="4510088" y="5614988"/>
              <a:ext cx="287337"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grpSp>
      <p:sp>
        <p:nvSpPr>
          <p:cNvPr id="99" name="Text Box 6"/>
          <p:cNvSpPr txBox="1">
            <a:spLocks noChangeArrowheads="1"/>
          </p:cNvSpPr>
          <p:nvPr/>
        </p:nvSpPr>
        <p:spPr bwMode="auto">
          <a:xfrm>
            <a:off x="0" y="0"/>
            <a:ext cx="4953000" cy="584775"/>
          </a:xfrm>
          <a:prstGeom prst="rect">
            <a:avLst/>
          </a:prstGeom>
          <a:noFill/>
          <a:ln w="9525">
            <a:noFill/>
            <a:miter lim="800000"/>
            <a:headEnd/>
            <a:tailEnd/>
          </a:ln>
        </p:spPr>
        <p:txBody>
          <a:bodyPr>
            <a:spAutoFit/>
          </a:bodyPr>
          <a:lstStyle/>
          <a:p>
            <a:pPr>
              <a:spcBef>
                <a:spcPct val="50000"/>
              </a:spcBef>
            </a:pPr>
            <a:r>
              <a:rPr lang="en-US" altLang="zh-CN" sz="3200" b="1" dirty="0" smtClean="0">
                <a:latin typeface="黑体" pitchFamily="49" charset="-122"/>
                <a:ea typeface="黑体" pitchFamily="49" charset="-122"/>
              </a:rPr>
              <a:t>1.</a:t>
            </a:r>
            <a:r>
              <a:rPr lang="zh-CN" altLang="en-US" sz="3200" b="1" dirty="0" smtClean="0">
                <a:latin typeface="黑体" pitchFamily="49" charset="-122"/>
                <a:ea typeface="黑体" pitchFamily="49" charset="-122"/>
              </a:rPr>
              <a:t>数据通路（图</a:t>
            </a:r>
            <a:r>
              <a:rPr lang="en-US" altLang="zh-CN" sz="3200" b="1" dirty="0" smtClean="0">
                <a:latin typeface="黑体" pitchFamily="49" charset="-122"/>
                <a:ea typeface="黑体" pitchFamily="49" charset="-122"/>
              </a:rPr>
              <a:t>3-43</a:t>
            </a:r>
            <a:r>
              <a:rPr lang="zh-CN" altLang="en-US" sz="3200" b="1" dirty="0" smtClean="0">
                <a:latin typeface="黑体" pitchFamily="49" charset="-122"/>
                <a:ea typeface="黑体" pitchFamily="49" charset="-122"/>
              </a:rPr>
              <a:t>）</a:t>
            </a:r>
            <a:endParaRPr lang="zh-CN" altLang="en-US" sz="3200" b="1" dirty="0">
              <a:latin typeface="黑体" pitchFamily="49" charset="-122"/>
              <a:ea typeface="黑体" pitchFamily="49" charset="-122"/>
            </a:endParaRPr>
          </a:p>
        </p:txBody>
      </p:sp>
      <p:sp>
        <p:nvSpPr>
          <p:cNvPr id="6" name="矩形 5"/>
          <p:cNvSpPr/>
          <p:nvPr/>
        </p:nvSpPr>
        <p:spPr>
          <a:xfrm>
            <a:off x="157650" y="588753"/>
            <a:ext cx="8590813" cy="1569660"/>
          </a:xfrm>
          <a:prstGeom prst="rect">
            <a:avLst/>
          </a:prstGeom>
        </p:spPr>
        <p:txBody>
          <a:bodyPr wrap="square">
            <a:spAutoFit/>
          </a:bodyPr>
          <a:lstStyle/>
          <a:p>
            <a:r>
              <a:rPr lang="zh-CN" altLang="en-US" b="1" dirty="0" smtClean="0">
                <a:latin typeface="黑体" pitchFamily="49" charset="-122"/>
                <a:ea typeface="黑体" pitchFamily="49" charset="-122"/>
              </a:rPr>
              <a:t>掌握：</a:t>
            </a:r>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、各部件名称与作用</a:t>
            </a:r>
            <a:endParaRPr lang="en-US" altLang="zh-CN" b="1" dirty="0" smtClean="0">
              <a:latin typeface="黑体" pitchFamily="49" charset="-122"/>
              <a:ea typeface="黑体" pitchFamily="49" charset="-122"/>
            </a:endParaRPr>
          </a:p>
          <a:p>
            <a:r>
              <a:rPr lang="en-US" altLang="zh-CN" b="1" dirty="0">
                <a:latin typeface="黑体" pitchFamily="49" charset="-122"/>
                <a:ea typeface="黑体" pitchFamily="49" charset="-122"/>
              </a:rPr>
              <a:t>	</a:t>
            </a:r>
            <a:r>
              <a:rPr lang="en-US" altLang="zh-CN" b="1" dirty="0" smtClean="0">
                <a:latin typeface="黑体" pitchFamily="49" charset="-122"/>
                <a:ea typeface="黑体" pitchFamily="49" charset="-122"/>
              </a:rPr>
              <a:t>2</a:t>
            </a:r>
            <a:r>
              <a:rPr lang="zh-CN" altLang="en-US" b="1" dirty="0" smtClean="0">
                <a:latin typeface="黑体" pitchFamily="49" charset="-122"/>
                <a:ea typeface="黑体" pitchFamily="49" charset="-122"/>
              </a:rPr>
              <a:t>、各</a:t>
            </a:r>
            <a:r>
              <a:rPr lang="zh-CN" altLang="en-US" b="1" dirty="0">
                <a:latin typeface="黑体" pitchFamily="49" charset="-122"/>
                <a:ea typeface="黑体" pitchFamily="49" charset="-122"/>
              </a:rPr>
              <a:t>类</a:t>
            </a:r>
            <a:r>
              <a:rPr lang="zh-CN" altLang="en-US" b="1" dirty="0" smtClean="0">
                <a:latin typeface="黑体" pitchFamily="49" charset="-122"/>
                <a:ea typeface="黑体" pitchFamily="49" charset="-122"/>
              </a:rPr>
              <a:t>信息</a:t>
            </a:r>
            <a:r>
              <a:rPr lang="zh-CN" altLang="en-US" b="1" dirty="0">
                <a:latin typeface="黑体" pitchFamily="49" charset="-122"/>
                <a:ea typeface="黑体" pitchFamily="49" charset="-122"/>
              </a:rPr>
              <a:t>传送</a:t>
            </a:r>
            <a:r>
              <a:rPr lang="zh-CN" altLang="en-US" b="1" dirty="0" smtClean="0">
                <a:latin typeface="黑体" pitchFamily="49" charset="-122"/>
                <a:ea typeface="黑体" pitchFamily="49" charset="-122"/>
              </a:rPr>
              <a:t>途径，如从内存中读数送</a:t>
            </a:r>
            <a:r>
              <a:rPr lang="en-US" altLang="zh-CN" b="1" dirty="0" smtClean="0">
                <a:latin typeface="黑体" pitchFamily="49" charset="-122"/>
                <a:ea typeface="黑体" pitchFamily="49" charset="-122"/>
              </a:rPr>
              <a:t>R4</a:t>
            </a:r>
            <a:r>
              <a:rPr lang="zh-CN" altLang="en-US" b="1" dirty="0" smtClean="0">
                <a:latin typeface="黑体" pitchFamily="49" charset="-122"/>
                <a:ea typeface="黑体" pitchFamily="49" charset="-122"/>
              </a:rPr>
              <a:t>（注意必须经过</a:t>
            </a:r>
            <a:r>
              <a:rPr lang="en-US" altLang="zh-CN" b="1" dirty="0" smtClean="0">
                <a:latin typeface="黑体" pitchFamily="49" charset="-122"/>
                <a:ea typeface="黑体" pitchFamily="49" charset="-122"/>
              </a:rPr>
              <a:t>ALU</a:t>
            </a:r>
            <a:r>
              <a:rPr lang="zh-CN" altLang="en-US" b="1" dirty="0" smtClean="0">
                <a:latin typeface="黑体" pitchFamily="49" charset="-122"/>
                <a:ea typeface="黑体" pitchFamily="49" charset="-122"/>
              </a:rPr>
              <a:t>）</a:t>
            </a:r>
            <a:endParaRPr lang="en-US" altLang="zh-CN" b="1" dirty="0" smtClean="0">
              <a:latin typeface="黑体" pitchFamily="49" charset="-122"/>
              <a:ea typeface="黑体" pitchFamily="49" charset="-122"/>
            </a:endParaRPr>
          </a:p>
          <a:p>
            <a:r>
              <a:rPr lang="en-US" altLang="zh-CN" b="1" dirty="0">
                <a:latin typeface="黑体" pitchFamily="49" charset="-122"/>
                <a:ea typeface="黑体" pitchFamily="49" charset="-122"/>
              </a:rPr>
              <a:t>	</a:t>
            </a:r>
            <a:r>
              <a:rPr lang="en-US" altLang="zh-CN" b="1" dirty="0" smtClean="0">
                <a:latin typeface="黑体" pitchFamily="49" charset="-122"/>
                <a:ea typeface="黑体" pitchFamily="49" charset="-122"/>
              </a:rPr>
              <a:t>3</a:t>
            </a:r>
            <a:r>
              <a:rPr lang="zh-CN" altLang="en-US" b="1" dirty="0" smtClean="0">
                <a:latin typeface="黑体" pitchFamily="49" charset="-122"/>
                <a:ea typeface="黑体" pitchFamily="49" charset="-122"/>
              </a:rPr>
              <a:t>、各部件的打入信号</a:t>
            </a:r>
            <a:endParaRPr lang="zh-CN" altLang="en-US" b="1" dirty="0">
              <a:latin typeface="黑体" pitchFamily="49" charset="-122"/>
              <a:ea typeface="黑体" pitchFamily="49" charset="-122"/>
            </a:endParaRPr>
          </a:p>
        </p:txBody>
      </p:sp>
    </p:spTree>
    <p:extLst>
      <p:ext uri="{BB962C8B-B14F-4D97-AF65-F5344CB8AC3E}">
        <p14:creationId xmlns:p14="http://schemas.microsoft.com/office/powerpoint/2010/main" val="3172106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wipe(right)">
                                      <p:cBhvr>
                                        <p:cTn id="16" dur="500"/>
                                        <p:tgtEl>
                                          <p:spTgt spid="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left)">
                                      <p:cBhvr>
                                        <p:cTn id="21" dur="500"/>
                                        <p:tgtEl>
                                          <p:spTgt spid="86"/>
                                        </p:tgtEl>
                                      </p:cBhvr>
                                    </p:animEffect>
                                  </p:childTnLst>
                                </p:cTn>
                              </p:par>
                            </p:childTnLst>
                          </p:cTn>
                        </p:par>
                        <p:par>
                          <p:cTn id="22" fill="hold" nodeType="afterGroup">
                            <p:stCondLst>
                              <p:cond delay="500"/>
                            </p:stCondLst>
                            <p:childTnLst>
                              <p:par>
                                <p:cTn id="23" presetID="22" presetClass="entr" presetSubtype="2"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right)">
                                      <p:cBhvr>
                                        <p:cTn id="25" dur="500"/>
                                        <p:tgtEl>
                                          <p:spTgt spid="8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wipe(left)">
                                      <p:cBhvr>
                                        <p:cTn id="30" dur="500"/>
                                        <p:tgtEl>
                                          <p:spTgt spid="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slide(fromLeft)">
                                      <p:cBhvr>
                                        <p:cTn id="4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8" name="Text Box 74"/>
          <p:cNvSpPr txBox="1">
            <a:spLocks noChangeArrowheads="1"/>
          </p:cNvSpPr>
          <p:nvPr/>
        </p:nvSpPr>
        <p:spPr bwMode="auto">
          <a:xfrm>
            <a:off x="-1" y="44450"/>
            <a:ext cx="39602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solidFill>
                  <a:srgbClr val="FFFF00"/>
                </a:solidFill>
                <a:latin typeface="黑体" panose="02010609060101010101" pitchFamily="49" charset="-122"/>
                <a:ea typeface="黑体" panose="02010609060101010101" pitchFamily="49" charset="-122"/>
              </a:rPr>
              <a:t>(1)</a:t>
            </a:r>
            <a:r>
              <a:rPr lang="zh-CN" altLang="en-US" sz="3200" b="1" dirty="0">
                <a:solidFill>
                  <a:srgbClr val="FFFF00"/>
                </a:solidFill>
                <a:latin typeface="黑体" panose="02010609060101010101" pitchFamily="49" charset="-122"/>
                <a:ea typeface="黑体" panose="02010609060101010101" pitchFamily="49" charset="-122"/>
              </a:rPr>
              <a:t>通路</a:t>
            </a:r>
            <a:r>
              <a:rPr lang="zh-CN" altLang="en-US" sz="3200" b="1" dirty="0" smtClean="0">
                <a:solidFill>
                  <a:srgbClr val="FFFF00"/>
                </a:solidFill>
                <a:latin typeface="黑体" panose="02010609060101010101" pitchFamily="49" charset="-122"/>
                <a:ea typeface="黑体" panose="02010609060101010101" pitchFamily="49" charset="-122"/>
              </a:rPr>
              <a:t>选择微命令</a:t>
            </a:r>
            <a:endParaRPr lang="zh-CN" altLang="en-US" sz="3200" b="1" dirty="0">
              <a:solidFill>
                <a:srgbClr val="FFFF00"/>
              </a:solidFill>
              <a:latin typeface="黑体" panose="02010609060101010101" pitchFamily="49" charset="-122"/>
              <a:ea typeface="黑体" panose="02010609060101010101" pitchFamily="49" charset="-122"/>
            </a:endParaRPr>
          </a:p>
        </p:txBody>
      </p:sp>
      <p:sp>
        <p:nvSpPr>
          <p:cNvPr id="31822" name="Text Box 78"/>
          <p:cNvSpPr txBox="1">
            <a:spLocks noChangeArrowheads="1"/>
          </p:cNvSpPr>
          <p:nvPr/>
        </p:nvSpPr>
        <p:spPr bwMode="auto">
          <a:xfrm>
            <a:off x="0" y="2781300"/>
            <a:ext cx="2363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latin typeface="黑体" panose="02010609060101010101" pitchFamily="49" charset="-122"/>
                <a:ea typeface="黑体" panose="02010609060101010101" pitchFamily="49" charset="-122"/>
              </a:rPr>
              <a:t>ALU</a:t>
            </a:r>
            <a:r>
              <a:rPr lang="zh-CN" altLang="en-US" sz="2800" b="1" dirty="0" smtClean="0">
                <a:latin typeface="黑体" panose="02010609060101010101" pitchFamily="49" charset="-122"/>
                <a:ea typeface="黑体" panose="02010609060101010101" pitchFamily="49" charset="-122"/>
              </a:rPr>
              <a:t>功能选择：</a:t>
            </a:r>
            <a:endParaRPr lang="zh-CN" altLang="en-US" sz="2800" b="1" dirty="0">
              <a:latin typeface="黑体" panose="02010609060101010101" pitchFamily="49" charset="-122"/>
              <a:ea typeface="黑体" panose="02010609060101010101" pitchFamily="49" charset="-122"/>
            </a:endParaRPr>
          </a:p>
        </p:txBody>
      </p:sp>
      <p:sp>
        <p:nvSpPr>
          <p:cNvPr id="31823" name="Text Box 79"/>
          <p:cNvSpPr txBox="1">
            <a:spLocks noChangeArrowheads="1"/>
          </p:cNvSpPr>
          <p:nvPr/>
        </p:nvSpPr>
        <p:spPr bwMode="auto">
          <a:xfrm>
            <a:off x="0" y="692150"/>
            <a:ext cx="2643188" cy="523875"/>
          </a:xfrm>
          <a:prstGeom prst="rect">
            <a:avLst/>
          </a:prstGeom>
          <a:noFill/>
          <a:ln w="9525">
            <a:noFill/>
            <a:miter lim="800000"/>
            <a:headEnd/>
            <a:tailEnd/>
          </a:ln>
        </p:spPr>
        <p:txBody>
          <a:bodyPr>
            <a:spAutoFit/>
          </a:bodyPr>
          <a:lstStyle/>
          <a:p>
            <a:pPr>
              <a:spcBef>
                <a:spcPct val="50000"/>
              </a:spcBef>
              <a:defRPr/>
            </a:pPr>
            <a:r>
              <a:rPr lang="en-US" altLang="zh-CN" sz="2800" b="1" dirty="0">
                <a:latin typeface="+mn-lt"/>
                <a:ea typeface="黑体" pitchFamily="2" charset="-122"/>
              </a:rPr>
              <a:t>A/B</a:t>
            </a:r>
            <a:r>
              <a:rPr lang="zh-CN" altLang="en-US" sz="2800" b="1" dirty="0">
                <a:latin typeface="+mn-lt"/>
                <a:ea typeface="黑体" pitchFamily="2" charset="-122"/>
              </a:rPr>
              <a:t>选择器：</a:t>
            </a:r>
          </a:p>
        </p:txBody>
      </p:sp>
      <p:sp>
        <p:nvSpPr>
          <p:cNvPr id="31824" name="Text Box 80"/>
          <p:cNvSpPr txBox="1">
            <a:spLocks noChangeArrowheads="1"/>
          </p:cNvSpPr>
          <p:nvPr/>
        </p:nvSpPr>
        <p:spPr bwMode="auto">
          <a:xfrm>
            <a:off x="0" y="3860800"/>
            <a:ext cx="2239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latin typeface="黑体" panose="02010609060101010101" pitchFamily="49" charset="-122"/>
                <a:ea typeface="黑体" panose="02010609060101010101" pitchFamily="49" charset="-122"/>
              </a:rPr>
              <a:t>移位选择：</a:t>
            </a:r>
          </a:p>
        </p:txBody>
      </p:sp>
      <p:sp>
        <p:nvSpPr>
          <p:cNvPr id="31825" name="Text Box 81"/>
          <p:cNvSpPr txBox="1">
            <a:spLocks noChangeArrowheads="1"/>
          </p:cNvSpPr>
          <p:nvPr/>
        </p:nvSpPr>
        <p:spPr bwMode="auto">
          <a:xfrm>
            <a:off x="0" y="5516563"/>
            <a:ext cx="2268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latin typeface="黑体" panose="02010609060101010101" pitchFamily="49" charset="-122"/>
                <a:ea typeface="黑体" panose="02010609060101010101" pitchFamily="49" charset="-122"/>
              </a:rPr>
              <a:t>结果分配：</a:t>
            </a:r>
          </a:p>
        </p:txBody>
      </p:sp>
      <p:sp>
        <p:nvSpPr>
          <p:cNvPr id="27763" name="Text Box 84"/>
          <p:cNvSpPr txBox="1">
            <a:spLocks noChangeArrowheads="1"/>
          </p:cNvSpPr>
          <p:nvPr/>
        </p:nvSpPr>
        <p:spPr bwMode="auto">
          <a:xfrm>
            <a:off x="0" y="1196975"/>
            <a:ext cx="3529013" cy="522288"/>
          </a:xfrm>
          <a:prstGeom prst="rect">
            <a:avLst/>
          </a:prstGeom>
          <a:noFill/>
          <a:ln w="9525">
            <a:noFill/>
            <a:miter lim="800000"/>
            <a:headEnd/>
            <a:tailEnd/>
          </a:ln>
        </p:spPr>
        <p:txBody>
          <a:bodyPr>
            <a:spAutoFit/>
          </a:bodyPr>
          <a:lstStyle/>
          <a:p>
            <a:pPr>
              <a:spcBef>
                <a:spcPct val="50000"/>
              </a:spcBef>
              <a:defRPr/>
            </a:pPr>
            <a:r>
              <a:rPr lang="en-US" altLang="zh-CN" sz="2800" b="1" dirty="0" smtClean="0">
                <a:solidFill>
                  <a:schemeClr val="accent1"/>
                </a:solidFill>
                <a:latin typeface="+mn-lt"/>
                <a:ea typeface="黑体" pitchFamily="2" charset="-122"/>
              </a:rPr>
              <a:t>R</a:t>
            </a:r>
            <a:r>
              <a:rPr lang="en-US" altLang="zh-CN" sz="2800" b="1" baseline="-25000" dirty="0" smtClean="0">
                <a:solidFill>
                  <a:schemeClr val="accent1"/>
                </a:solidFill>
                <a:latin typeface="+mn-lt"/>
                <a:ea typeface="黑体" pitchFamily="2" charset="-122"/>
              </a:rPr>
              <a:t>0~3</a:t>
            </a:r>
            <a:r>
              <a:rPr lang="en-US" altLang="zh-CN" sz="2800" b="1" dirty="0" smtClean="0">
                <a:solidFill>
                  <a:schemeClr val="accent1"/>
                </a:solidFill>
                <a:latin typeface="+mn-lt"/>
                <a:ea typeface="黑体" pitchFamily="2" charset="-122"/>
              </a:rPr>
              <a:t>/C/D/SP/PC→</a:t>
            </a:r>
            <a:r>
              <a:rPr lang="en-US" altLang="zh-CN" sz="2800" b="1" dirty="0">
                <a:solidFill>
                  <a:schemeClr val="accent1"/>
                </a:solidFill>
                <a:latin typeface="+mn-lt"/>
                <a:ea typeface="黑体" pitchFamily="2" charset="-122"/>
              </a:rPr>
              <a:t>A</a:t>
            </a:r>
          </a:p>
        </p:txBody>
      </p:sp>
      <p:sp>
        <p:nvSpPr>
          <p:cNvPr id="27760" name="Text Box 89"/>
          <p:cNvSpPr txBox="1">
            <a:spLocks noChangeArrowheads="1"/>
          </p:cNvSpPr>
          <p:nvPr/>
        </p:nvSpPr>
        <p:spPr bwMode="auto">
          <a:xfrm>
            <a:off x="0" y="1754188"/>
            <a:ext cx="2987675" cy="954087"/>
          </a:xfrm>
          <a:prstGeom prst="rect">
            <a:avLst/>
          </a:prstGeom>
          <a:noFill/>
          <a:ln w="9525">
            <a:noFill/>
            <a:miter lim="800000"/>
            <a:headEnd/>
            <a:tailEnd/>
          </a:ln>
        </p:spPr>
        <p:txBody>
          <a:bodyPr>
            <a:spAutoFit/>
          </a:bodyPr>
          <a:lstStyle/>
          <a:p>
            <a:pPr>
              <a:spcBef>
                <a:spcPts val="0"/>
              </a:spcBef>
              <a:defRPr/>
            </a:pPr>
            <a:r>
              <a:rPr lang="en-US" altLang="zh-CN" sz="2800" b="1" dirty="0">
                <a:solidFill>
                  <a:schemeClr val="accent1"/>
                </a:solidFill>
                <a:latin typeface="+mn-lt"/>
                <a:ea typeface="黑体" pitchFamily="2" charset="-122"/>
              </a:rPr>
              <a:t>R</a:t>
            </a:r>
            <a:r>
              <a:rPr lang="en-US" altLang="zh-CN" sz="2800" b="1" baseline="-25000" dirty="0">
                <a:solidFill>
                  <a:schemeClr val="accent1"/>
                </a:solidFill>
                <a:latin typeface="+mn-lt"/>
                <a:ea typeface="黑体" pitchFamily="2" charset="-122"/>
              </a:rPr>
              <a:t>0~3</a:t>
            </a:r>
            <a:r>
              <a:rPr lang="en-US" altLang="zh-CN" sz="2800" b="1" dirty="0">
                <a:solidFill>
                  <a:schemeClr val="accent1"/>
                </a:solidFill>
                <a:latin typeface="+mn-lt"/>
                <a:ea typeface="黑体" pitchFamily="2" charset="-122"/>
              </a:rPr>
              <a:t>/C/D/SP/PC/MDR</a:t>
            </a:r>
            <a:r>
              <a:rPr lang="en-US" altLang="zh-CN" sz="2800" b="1" dirty="0">
                <a:solidFill>
                  <a:schemeClr val="accent1"/>
                </a:solidFill>
                <a:ea typeface="黑体" pitchFamily="2" charset="-122"/>
              </a:rPr>
              <a:t> →B</a:t>
            </a:r>
            <a:endParaRPr lang="en-US" altLang="zh-CN" sz="2800" b="1" baseline="-25000" dirty="0">
              <a:solidFill>
                <a:schemeClr val="accent1"/>
              </a:solidFill>
              <a:latin typeface="+mn-lt"/>
              <a:ea typeface="黑体" pitchFamily="2" charset="-122"/>
            </a:endParaRPr>
          </a:p>
        </p:txBody>
      </p:sp>
      <p:sp>
        <p:nvSpPr>
          <p:cNvPr id="31837" name="Text Box 93"/>
          <p:cNvSpPr txBox="1">
            <a:spLocks noChangeArrowheads="1"/>
          </p:cNvSpPr>
          <p:nvPr/>
        </p:nvSpPr>
        <p:spPr bwMode="auto">
          <a:xfrm>
            <a:off x="0" y="3213100"/>
            <a:ext cx="3176588" cy="523875"/>
          </a:xfrm>
          <a:prstGeom prst="rect">
            <a:avLst/>
          </a:prstGeom>
          <a:noFill/>
          <a:ln w="9525">
            <a:noFill/>
            <a:miter lim="800000"/>
            <a:headEnd/>
            <a:tailEnd/>
          </a:ln>
        </p:spPr>
        <p:txBody>
          <a:bodyPr>
            <a:spAutoFit/>
          </a:bodyPr>
          <a:lstStyle/>
          <a:p>
            <a:pPr>
              <a:defRPr/>
            </a:pPr>
            <a:r>
              <a:rPr lang="en-US" altLang="zh-CN" sz="2800" b="1" dirty="0">
                <a:solidFill>
                  <a:schemeClr val="accent1"/>
                </a:solidFill>
                <a:latin typeface="+mn-lt"/>
                <a:ea typeface="黑体" pitchFamily="2" charset="-122"/>
              </a:rPr>
              <a:t>S</a:t>
            </a:r>
            <a:r>
              <a:rPr lang="en-US" altLang="zh-CN" sz="2800" b="1" baseline="-25000" dirty="0">
                <a:solidFill>
                  <a:schemeClr val="accent1"/>
                </a:solidFill>
                <a:latin typeface="+mn-lt"/>
                <a:ea typeface="黑体" pitchFamily="2" charset="-122"/>
              </a:rPr>
              <a:t>3</a:t>
            </a:r>
            <a:r>
              <a:rPr lang="en-US" altLang="zh-CN" sz="2800" b="1" dirty="0">
                <a:solidFill>
                  <a:schemeClr val="accent1"/>
                </a:solidFill>
                <a:latin typeface="+mn-lt"/>
                <a:ea typeface="黑体" pitchFamily="2" charset="-122"/>
              </a:rPr>
              <a:t>S</a:t>
            </a:r>
            <a:r>
              <a:rPr lang="en-US" altLang="zh-CN" sz="2800" b="1" baseline="-25000" dirty="0">
                <a:solidFill>
                  <a:schemeClr val="accent1"/>
                </a:solidFill>
                <a:latin typeface="+mn-lt"/>
                <a:ea typeface="黑体" pitchFamily="2" charset="-122"/>
              </a:rPr>
              <a:t>2</a:t>
            </a:r>
            <a:r>
              <a:rPr lang="en-US" altLang="zh-CN" sz="2800" b="1" dirty="0">
                <a:solidFill>
                  <a:schemeClr val="accent1"/>
                </a:solidFill>
                <a:latin typeface="+mn-lt"/>
                <a:ea typeface="黑体" pitchFamily="2" charset="-122"/>
              </a:rPr>
              <a:t>S</a:t>
            </a:r>
            <a:r>
              <a:rPr lang="en-US" altLang="zh-CN" sz="2800" b="1" baseline="-25000" dirty="0">
                <a:solidFill>
                  <a:schemeClr val="accent1"/>
                </a:solidFill>
                <a:latin typeface="+mn-lt"/>
                <a:ea typeface="黑体" pitchFamily="2" charset="-122"/>
              </a:rPr>
              <a:t>1</a:t>
            </a:r>
            <a:r>
              <a:rPr lang="en-US" altLang="zh-CN" sz="2800" b="1" dirty="0">
                <a:solidFill>
                  <a:schemeClr val="accent1"/>
                </a:solidFill>
                <a:latin typeface="+mn-lt"/>
                <a:ea typeface="黑体" pitchFamily="2" charset="-122"/>
              </a:rPr>
              <a:t>S</a:t>
            </a:r>
            <a:r>
              <a:rPr lang="en-US" altLang="zh-CN" sz="2800" b="1" baseline="-25000" dirty="0">
                <a:solidFill>
                  <a:schemeClr val="accent1"/>
                </a:solidFill>
                <a:latin typeface="+mn-lt"/>
                <a:ea typeface="黑体" pitchFamily="2" charset="-122"/>
              </a:rPr>
              <a:t>0</a:t>
            </a:r>
            <a:r>
              <a:rPr lang="zh-CN" altLang="en-US" sz="2800" b="1" dirty="0">
                <a:solidFill>
                  <a:schemeClr val="accent1"/>
                </a:solidFill>
                <a:latin typeface="+mn-lt"/>
                <a:ea typeface="黑体" pitchFamily="2" charset="-122"/>
              </a:rPr>
              <a:t>、</a:t>
            </a:r>
            <a:r>
              <a:rPr lang="en-US" altLang="zh-CN" sz="2800" b="1" dirty="0">
                <a:solidFill>
                  <a:schemeClr val="accent1"/>
                </a:solidFill>
                <a:latin typeface="+mn-lt"/>
                <a:ea typeface="黑体" pitchFamily="2" charset="-122"/>
              </a:rPr>
              <a:t>M</a:t>
            </a:r>
            <a:r>
              <a:rPr lang="zh-CN" altLang="en-US" sz="2800" b="1" dirty="0">
                <a:solidFill>
                  <a:schemeClr val="accent1"/>
                </a:solidFill>
                <a:latin typeface="+mn-lt"/>
                <a:ea typeface="黑体" pitchFamily="2" charset="-122"/>
              </a:rPr>
              <a:t>、</a:t>
            </a:r>
            <a:r>
              <a:rPr lang="en-US" altLang="zh-CN" sz="2800" b="1" dirty="0" smtClean="0">
                <a:solidFill>
                  <a:schemeClr val="accent1"/>
                </a:solidFill>
                <a:latin typeface="+mn-lt"/>
                <a:ea typeface="黑体" pitchFamily="2" charset="-122"/>
              </a:rPr>
              <a:t>CI</a:t>
            </a:r>
            <a:endParaRPr lang="en-US" altLang="zh-CN" sz="2800" b="1" baseline="-25000" dirty="0">
              <a:solidFill>
                <a:schemeClr val="accent1"/>
              </a:solidFill>
              <a:latin typeface="+mn-lt"/>
              <a:ea typeface="黑体" pitchFamily="2" charset="-122"/>
            </a:endParaRPr>
          </a:p>
        </p:txBody>
      </p:sp>
      <p:sp>
        <p:nvSpPr>
          <p:cNvPr id="31838" name="Text Box 94"/>
          <p:cNvSpPr txBox="1">
            <a:spLocks noChangeArrowheads="1"/>
          </p:cNvSpPr>
          <p:nvPr/>
        </p:nvSpPr>
        <p:spPr bwMode="auto">
          <a:xfrm>
            <a:off x="0" y="4508500"/>
            <a:ext cx="43561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accent1"/>
                </a:solidFill>
                <a:latin typeface="黑体" panose="02010609060101010101" pitchFamily="49" charset="-122"/>
                <a:ea typeface="黑体" panose="02010609060101010101" pitchFamily="49" charset="-122"/>
              </a:rPr>
              <a:t>直传</a:t>
            </a:r>
            <a:r>
              <a:rPr lang="en-US" altLang="zh-CN" sz="2800" b="1" dirty="0">
                <a:solidFill>
                  <a:schemeClr val="accent1"/>
                </a:solidFill>
                <a:latin typeface="黑体" panose="02010609060101010101" pitchFamily="49" charset="-122"/>
                <a:ea typeface="黑体" panose="02010609060101010101" pitchFamily="49" charset="-122"/>
              </a:rPr>
              <a:t>DM</a:t>
            </a:r>
            <a:r>
              <a:rPr lang="zh-CN" altLang="en-US" sz="2800" b="1" dirty="0">
                <a:solidFill>
                  <a:schemeClr val="accent1"/>
                </a:solidFill>
                <a:latin typeface="黑体" panose="02010609060101010101" pitchFamily="49" charset="-122"/>
                <a:ea typeface="黑体" panose="02010609060101010101" pitchFamily="49" charset="-122"/>
              </a:rPr>
              <a:t>、左移</a:t>
            </a:r>
            <a:r>
              <a:rPr lang="en-US" altLang="zh-CN" sz="2800" b="1" dirty="0">
                <a:solidFill>
                  <a:schemeClr val="accent1"/>
                </a:solidFill>
                <a:latin typeface="黑体" panose="02010609060101010101" pitchFamily="49" charset="-122"/>
                <a:ea typeface="黑体" panose="02010609060101010101" pitchFamily="49" charset="-122"/>
              </a:rPr>
              <a:t>SL</a:t>
            </a:r>
            <a:r>
              <a:rPr lang="zh-CN" altLang="en-US" sz="2800" b="1" dirty="0">
                <a:solidFill>
                  <a:schemeClr val="accent1"/>
                </a:solidFill>
                <a:latin typeface="黑体" panose="02010609060101010101" pitchFamily="49" charset="-122"/>
                <a:ea typeface="黑体" panose="02010609060101010101" pitchFamily="49" charset="-122"/>
              </a:rPr>
              <a:t>、右移</a:t>
            </a:r>
            <a:r>
              <a:rPr lang="en-US" altLang="zh-CN" sz="2800" b="1" dirty="0">
                <a:solidFill>
                  <a:schemeClr val="accent1"/>
                </a:solidFill>
                <a:latin typeface="黑体" panose="02010609060101010101" pitchFamily="49" charset="-122"/>
                <a:ea typeface="黑体" panose="02010609060101010101" pitchFamily="49" charset="-122"/>
              </a:rPr>
              <a:t>SR</a:t>
            </a:r>
            <a:r>
              <a:rPr lang="zh-CN" altLang="en-US" sz="2800" b="1" dirty="0" smtClean="0">
                <a:solidFill>
                  <a:schemeClr val="accent1"/>
                </a:solidFill>
                <a:latin typeface="黑体" panose="02010609060101010101" pitchFamily="49" charset="-122"/>
                <a:ea typeface="黑体" panose="02010609060101010101" pitchFamily="49" charset="-122"/>
              </a:rPr>
              <a:t>、</a:t>
            </a:r>
            <a:r>
              <a:rPr lang="en-US" altLang="zh-CN" sz="2800" b="1" dirty="0">
                <a:solidFill>
                  <a:schemeClr val="accent1"/>
                </a:solidFill>
                <a:latin typeface="黑体" panose="02010609060101010101" pitchFamily="49" charset="-122"/>
                <a:ea typeface="黑体" panose="02010609060101010101" pitchFamily="49" charset="-122"/>
              </a:rPr>
              <a:t> </a:t>
            </a:r>
            <a:r>
              <a:rPr lang="zh-CN" altLang="en-US" sz="2800" b="1" dirty="0">
                <a:solidFill>
                  <a:schemeClr val="accent1"/>
                </a:solidFill>
                <a:latin typeface="黑体" panose="02010609060101010101" pitchFamily="49" charset="-122"/>
                <a:ea typeface="黑体" panose="02010609060101010101" pitchFamily="49" charset="-122"/>
              </a:rPr>
              <a:t>字</a:t>
            </a:r>
            <a:r>
              <a:rPr lang="zh-CN" altLang="en-US" sz="2800" b="1" dirty="0" smtClean="0">
                <a:solidFill>
                  <a:schemeClr val="accent1"/>
                </a:solidFill>
                <a:latin typeface="黑体" panose="02010609060101010101" pitchFamily="49" charset="-122"/>
                <a:ea typeface="黑体" panose="02010609060101010101" pitchFamily="49" charset="-122"/>
              </a:rPr>
              <a:t>节</a:t>
            </a:r>
            <a:r>
              <a:rPr lang="zh-CN" altLang="en-US" sz="2800" b="1" dirty="0">
                <a:solidFill>
                  <a:schemeClr val="accent1"/>
                </a:solidFill>
                <a:latin typeface="黑体" panose="02010609060101010101" pitchFamily="49" charset="-122"/>
                <a:ea typeface="黑体" panose="02010609060101010101" pitchFamily="49" charset="-122"/>
              </a:rPr>
              <a:t>交换</a:t>
            </a:r>
            <a:r>
              <a:rPr lang="en-US" altLang="zh-CN" sz="2800" b="1" dirty="0">
                <a:solidFill>
                  <a:schemeClr val="accent1"/>
                </a:solidFill>
                <a:latin typeface="黑体" panose="02010609060101010101" pitchFamily="49" charset="-122"/>
                <a:ea typeface="黑体" panose="02010609060101010101" pitchFamily="49" charset="-122"/>
              </a:rPr>
              <a:t>EX</a:t>
            </a:r>
            <a:endParaRPr lang="zh-CN" altLang="en-US" sz="2800" b="1" dirty="0">
              <a:solidFill>
                <a:schemeClr val="accent1"/>
              </a:solidFill>
              <a:latin typeface="黑体" panose="02010609060101010101" pitchFamily="49" charset="-122"/>
              <a:ea typeface="黑体" panose="02010609060101010101" pitchFamily="49" charset="-122"/>
            </a:endParaRPr>
          </a:p>
        </p:txBody>
      </p:sp>
      <p:sp>
        <p:nvSpPr>
          <p:cNvPr id="31840" name="Text Box 96"/>
          <p:cNvSpPr txBox="1">
            <a:spLocks noChangeArrowheads="1"/>
          </p:cNvSpPr>
          <p:nvPr/>
        </p:nvSpPr>
        <p:spPr bwMode="auto">
          <a:xfrm>
            <a:off x="1763713" y="5516563"/>
            <a:ext cx="7380287" cy="954087"/>
          </a:xfrm>
          <a:prstGeom prst="rect">
            <a:avLst/>
          </a:prstGeom>
          <a:noFill/>
          <a:ln w="9525">
            <a:noFill/>
            <a:miter lim="800000"/>
            <a:headEnd/>
            <a:tailEnd/>
          </a:ln>
        </p:spPr>
        <p:txBody>
          <a:bodyPr>
            <a:spAutoFit/>
          </a:bodyPr>
          <a:lstStyle/>
          <a:p>
            <a:pPr>
              <a:spcBef>
                <a:spcPts val="0"/>
              </a:spcBef>
              <a:defRPr/>
            </a:pPr>
            <a:r>
              <a:rPr lang="en-US" altLang="zh-CN" sz="2800" b="1" dirty="0">
                <a:solidFill>
                  <a:srgbClr val="FFFF00"/>
                </a:solidFill>
                <a:latin typeface="+mn-lt"/>
                <a:ea typeface="黑体" pitchFamily="2" charset="-122"/>
              </a:rPr>
              <a:t>CPR</a:t>
            </a:r>
            <a:r>
              <a:rPr lang="en-US" altLang="zh-CN" sz="2800" b="1" baseline="-25000" dirty="0">
                <a:solidFill>
                  <a:srgbClr val="FFFF00"/>
                </a:solidFill>
                <a:latin typeface="+mn-lt"/>
                <a:ea typeface="黑体" pitchFamily="2" charset="-122"/>
              </a:rPr>
              <a:t>0~3</a:t>
            </a:r>
            <a:r>
              <a:rPr lang="zh-CN" altLang="en-US" sz="2800" b="1" baseline="-25000"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CPC</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CPD</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CPSP</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CPPC</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CPMDR</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a:t>
            </a:r>
            <a:r>
              <a:rPr lang="zh-CN" altLang="en-US" sz="2800" b="1" dirty="0">
                <a:solidFill>
                  <a:srgbClr val="FFFF00"/>
                </a:solidFill>
                <a:latin typeface="+mn-lt"/>
                <a:ea typeface="黑体" pitchFamily="2" charset="-122"/>
              </a:rPr>
              <a:t> </a:t>
            </a:r>
            <a:r>
              <a:rPr lang="en-US" altLang="zh-CN" sz="2800" b="1" dirty="0">
                <a:solidFill>
                  <a:srgbClr val="FFFF00"/>
                </a:solidFill>
                <a:latin typeface="+mn-lt"/>
                <a:ea typeface="黑体" pitchFamily="2" charset="-122"/>
              </a:rPr>
              <a:t>CPMAR/</a:t>
            </a:r>
            <a:r>
              <a:rPr lang="en-US" altLang="zh-CN" sz="2800" b="1" dirty="0">
                <a:solidFill>
                  <a:schemeClr val="accent1"/>
                </a:solidFill>
                <a:latin typeface="+mn-lt"/>
                <a:ea typeface="黑体" pitchFamily="2" charset="-122"/>
              </a:rPr>
              <a:t>CPPSW</a:t>
            </a:r>
            <a:endParaRPr lang="zh-CN" altLang="en-US" sz="2800" b="1" dirty="0">
              <a:solidFill>
                <a:schemeClr val="accent1"/>
              </a:solidFill>
              <a:latin typeface="+mn-lt"/>
              <a:ea typeface="黑体" pitchFamily="2" charset="-122"/>
            </a:endParaRPr>
          </a:p>
        </p:txBody>
      </p:sp>
      <p:sp>
        <p:nvSpPr>
          <p:cNvPr id="4108" name="Line 28"/>
          <p:cNvSpPr>
            <a:spLocks noChangeShapeType="1"/>
          </p:cNvSpPr>
          <p:nvPr/>
        </p:nvSpPr>
        <p:spPr bwMode="auto">
          <a:xfrm flipV="1">
            <a:off x="3708400" y="2260600"/>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 name="Line 29"/>
          <p:cNvSpPr>
            <a:spLocks noChangeShapeType="1"/>
          </p:cNvSpPr>
          <p:nvPr/>
        </p:nvSpPr>
        <p:spPr bwMode="auto">
          <a:xfrm flipV="1">
            <a:off x="4121150" y="1482725"/>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0" name="Line 30"/>
          <p:cNvSpPr>
            <a:spLocks noChangeShapeType="1"/>
          </p:cNvSpPr>
          <p:nvPr/>
        </p:nvSpPr>
        <p:spPr bwMode="auto">
          <a:xfrm flipV="1">
            <a:off x="4645025" y="2260600"/>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1" name="Line 31"/>
          <p:cNvSpPr>
            <a:spLocks noChangeShapeType="1"/>
          </p:cNvSpPr>
          <p:nvPr/>
        </p:nvSpPr>
        <p:spPr bwMode="auto">
          <a:xfrm flipV="1">
            <a:off x="4621213" y="3014663"/>
            <a:ext cx="0" cy="3429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2" name="Line 37"/>
          <p:cNvSpPr>
            <a:spLocks noChangeShapeType="1"/>
          </p:cNvSpPr>
          <p:nvPr/>
        </p:nvSpPr>
        <p:spPr bwMode="auto">
          <a:xfrm flipV="1">
            <a:off x="4121150" y="644525"/>
            <a:ext cx="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3" name="Text Box 98"/>
          <p:cNvSpPr txBox="1">
            <a:spLocks noChangeArrowheads="1"/>
          </p:cNvSpPr>
          <p:nvPr/>
        </p:nvSpPr>
        <p:spPr bwMode="auto">
          <a:xfrm>
            <a:off x="2916238" y="3429000"/>
            <a:ext cx="28813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60000"/>
              </a:lnSpc>
              <a:spcBef>
                <a:spcPct val="50000"/>
              </a:spcBef>
            </a:pPr>
            <a:r>
              <a:rPr lang="en-US" altLang="zh-CN" sz="2000" b="1">
                <a:solidFill>
                  <a:srgbClr val="FFFF00"/>
                </a:solidFill>
                <a:ea typeface="黑体" panose="02010609060101010101" pitchFamily="49" charset="-122"/>
              </a:rPr>
              <a:t>    R0~R3      R0~R3</a:t>
            </a:r>
          </a:p>
          <a:p>
            <a:pPr>
              <a:lnSpc>
                <a:spcPct val="60000"/>
              </a:lnSpc>
              <a:spcBef>
                <a:spcPct val="50000"/>
              </a:spcBef>
            </a:pPr>
            <a:r>
              <a:rPr lang="en-US" altLang="zh-CN" sz="2000" b="1">
                <a:solidFill>
                  <a:srgbClr val="FFFF00"/>
                </a:solidFill>
                <a:ea typeface="黑体" panose="02010609060101010101" pitchFamily="49" charset="-122"/>
              </a:rPr>
              <a:t>    C     D       C     D</a:t>
            </a:r>
          </a:p>
          <a:p>
            <a:pPr>
              <a:lnSpc>
                <a:spcPct val="60000"/>
              </a:lnSpc>
              <a:spcBef>
                <a:spcPct val="50000"/>
              </a:spcBef>
            </a:pPr>
            <a:r>
              <a:rPr lang="en-US" altLang="zh-CN" sz="2000" b="1">
                <a:solidFill>
                  <a:srgbClr val="FFFF00"/>
                </a:solidFill>
                <a:ea typeface="黑体" panose="02010609060101010101" pitchFamily="49" charset="-122"/>
              </a:rPr>
              <a:t>   SP  PC    MDR</a:t>
            </a:r>
            <a:r>
              <a:rPr lang="zh-CN" altLang="en-US" sz="2000" b="1">
                <a:solidFill>
                  <a:srgbClr val="FFFF00"/>
                </a:solidFill>
                <a:ea typeface="黑体" panose="02010609060101010101" pitchFamily="49" charset="-122"/>
              </a:rPr>
              <a:t> </a:t>
            </a:r>
            <a:r>
              <a:rPr lang="en-US" altLang="zh-CN" sz="2000" b="1">
                <a:solidFill>
                  <a:srgbClr val="FFFF00"/>
                </a:solidFill>
                <a:ea typeface="黑体" panose="02010609060101010101" pitchFamily="49" charset="-122"/>
              </a:rPr>
              <a:t>SP PC</a:t>
            </a:r>
          </a:p>
        </p:txBody>
      </p:sp>
      <p:sp>
        <p:nvSpPr>
          <p:cNvPr id="4114" name="Text Box 115"/>
          <p:cNvSpPr txBox="1">
            <a:spLocks noChangeArrowheads="1"/>
          </p:cNvSpPr>
          <p:nvPr/>
        </p:nvSpPr>
        <p:spPr bwMode="auto">
          <a:xfrm>
            <a:off x="3276600" y="2565400"/>
            <a:ext cx="863600"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FF00"/>
                </a:solidFill>
              </a:rPr>
              <a:t>A</a:t>
            </a:r>
          </a:p>
        </p:txBody>
      </p:sp>
      <p:sp>
        <p:nvSpPr>
          <p:cNvPr id="4115" name="Text Box 116"/>
          <p:cNvSpPr txBox="1">
            <a:spLocks noChangeArrowheads="1"/>
          </p:cNvSpPr>
          <p:nvPr/>
        </p:nvSpPr>
        <p:spPr bwMode="auto">
          <a:xfrm>
            <a:off x="3494088" y="1025525"/>
            <a:ext cx="1295400" cy="461963"/>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b="1">
                <a:solidFill>
                  <a:srgbClr val="FFFF00"/>
                </a:solidFill>
              </a:rPr>
              <a:t>移位器</a:t>
            </a:r>
          </a:p>
        </p:txBody>
      </p:sp>
      <p:sp>
        <p:nvSpPr>
          <p:cNvPr id="4116" name="Line 20"/>
          <p:cNvSpPr>
            <a:spLocks noChangeShapeType="1"/>
          </p:cNvSpPr>
          <p:nvPr/>
        </p:nvSpPr>
        <p:spPr bwMode="auto">
          <a:xfrm>
            <a:off x="3511550" y="1787525"/>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7" name="Text Box 125"/>
          <p:cNvSpPr txBox="1">
            <a:spLocks noChangeArrowheads="1"/>
          </p:cNvSpPr>
          <p:nvPr/>
        </p:nvSpPr>
        <p:spPr bwMode="auto">
          <a:xfrm>
            <a:off x="4213225" y="2565400"/>
            <a:ext cx="863600"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B</a:t>
            </a:r>
          </a:p>
        </p:txBody>
      </p:sp>
      <p:sp>
        <p:nvSpPr>
          <p:cNvPr id="4118" name="Text Box 127"/>
          <p:cNvSpPr txBox="1">
            <a:spLocks noChangeArrowheads="1"/>
          </p:cNvSpPr>
          <p:nvPr/>
        </p:nvSpPr>
        <p:spPr bwMode="auto">
          <a:xfrm>
            <a:off x="3492500" y="1787525"/>
            <a:ext cx="1296988" cy="461963"/>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ea typeface="黑体" panose="02010609060101010101" pitchFamily="49" charset="-122"/>
              </a:rPr>
              <a:t>ALU</a:t>
            </a:r>
          </a:p>
        </p:txBody>
      </p:sp>
      <p:sp>
        <p:nvSpPr>
          <p:cNvPr id="4119" name="Rectangle 39"/>
          <p:cNvSpPr>
            <a:spLocks noChangeArrowheads="1"/>
          </p:cNvSpPr>
          <p:nvPr/>
        </p:nvSpPr>
        <p:spPr bwMode="auto">
          <a:xfrm>
            <a:off x="6156325" y="2473325"/>
            <a:ext cx="708025"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FF00"/>
                </a:solidFill>
              </a:rPr>
              <a:t>R2</a:t>
            </a:r>
          </a:p>
        </p:txBody>
      </p:sp>
      <p:sp>
        <p:nvSpPr>
          <p:cNvPr id="4120" name="Line 51"/>
          <p:cNvSpPr>
            <a:spLocks noChangeShapeType="1"/>
          </p:cNvSpPr>
          <p:nvPr/>
        </p:nvSpPr>
        <p:spPr bwMode="auto">
          <a:xfrm>
            <a:off x="4121150" y="644525"/>
            <a:ext cx="3124200"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1" name="Line 52"/>
          <p:cNvSpPr>
            <a:spLocks noChangeShapeType="1"/>
          </p:cNvSpPr>
          <p:nvPr/>
        </p:nvSpPr>
        <p:spPr bwMode="auto">
          <a:xfrm>
            <a:off x="7245350" y="644525"/>
            <a:ext cx="0" cy="3995738"/>
          </a:xfrm>
          <a:prstGeom prst="line">
            <a:avLst/>
          </a:prstGeom>
          <a:noFill/>
          <a:ln w="3810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2" name="Line 60"/>
          <p:cNvSpPr>
            <a:spLocks noChangeShapeType="1"/>
          </p:cNvSpPr>
          <p:nvPr/>
        </p:nvSpPr>
        <p:spPr bwMode="auto">
          <a:xfrm flipH="1">
            <a:off x="6864350" y="1330325"/>
            <a:ext cx="838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Line 61"/>
          <p:cNvSpPr>
            <a:spLocks noChangeShapeType="1"/>
          </p:cNvSpPr>
          <p:nvPr/>
        </p:nvSpPr>
        <p:spPr bwMode="auto">
          <a:xfrm flipH="1">
            <a:off x="6864350" y="2016125"/>
            <a:ext cx="838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4" name="Line 62"/>
          <p:cNvSpPr>
            <a:spLocks noChangeShapeType="1"/>
          </p:cNvSpPr>
          <p:nvPr/>
        </p:nvSpPr>
        <p:spPr bwMode="auto">
          <a:xfrm flipH="1">
            <a:off x="6864350" y="2701925"/>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5" name="Line 63"/>
          <p:cNvSpPr>
            <a:spLocks noChangeShapeType="1"/>
          </p:cNvSpPr>
          <p:nvPr/>
        </p:nvSpPr>
        <p:spPr bwMode="auto">
          <a:xfrm flipH="1">
            <a:off x="6864350" y="3311525"/>
            <a:ext cx="804863"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6" name="Line 64"/>
          <p:cNvSpPr>
            <a:spLocks noChangeShapeType="1"/>
          </p:cNvSpPr>
          <p:nvPr/>
        </p:nvSpPr>
        <p:spPr bwMode="auto">
          <a:xfrm flipH="1">
            <a:off x="6864350" y="3997325"/>
            <a:ext cx="838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 name="Text Box 99"/>
          <p:cNvSpPr txBox="1">
            <a:spLocks noChangeArrowheads="1"/>
          </p:cNvSpPr>
          <p:nvPr/>
        </p:nvSpPr>
        <p:spPr bwMode="auto">
          <a:xfrm>
            <a:off x="6156325" y="1101725"/>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R0</a:t>
            </a:r>
          </a:p>
        </p:txBody>
      </p:sp>
      <p:sp>
        <p:nvSpPr>
          <p:cNvPr id="4128" name="Text Box 100"/>
          <p:cNvSpPr txBox="1">
            <a:spLocks noChangeArrowheads="1"/>
          </p:cNvSpPr>
          <p:nvPr/>
        </p:nvSpPr>
        <p:spPr bwMode="auto">
          <a:xfrm>
            <a:off x="6156325" y="1787525"/>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R1</a:t>
            </a:r>
          </a:p>
        </p:txBody>
      </p:sp>
      <p:sp>
        <p:nvSpPr>
          <p:cNvPr id="4129" name="Text Box 117"/>
          <p:cNvSpPr txBox="1">
            <a:spLocks noChangeArrowheads="1"/>
          </p:cNvSpPr>
          <p:nvPr/>
        </p:nvSpPr>
        <p:spPr bwMode="auto">
          <a:xfrm>
            <a:off x="4806950" y="180975"/>
            <a:ext cx="1408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b="1">
                <a:solidFill>
                  <a:srgbClr val="FFFF00"/>
                </a:solidFill>
                <a:ea typeface="黑体" panose="02010609060101010101" pitchFamily="49" charset="-122"/>
              </a:rPr>
              <a:t>内总线</a:t>
            </a:r>
          </a:p>
        </p:txBody>
      </p:sp>
      <p:sp>
        <p:nvSpPr>
          <p:cNvPr id="4130" name="Text Box 139"/>
          <p:cNvSpPr txBox="1">
            <a:spLocks noChangeArrowheads="1"/>
          </p:cNvSpPr>
          <p:nvPr/>
        </p:nvSpPr>
        <p:spPr bwMode="auto">
          <a:xfrm>
            <a:off x="6156325" y="3768725"/>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C</a:t>
            </a:r>
          </a:p>
        </p:txBody>
      </p:sp>
      <p:sp>
        <p:nvSpPr>
          <p:cNvPr id="4131" name="Text Box 140"/>
          <p:cNvSpPr txBox="1">
            <a:spLocks noChangeArrowheads="1"/>
          </p:cNvSpPr>
          <p:nvPr/>
        </p:nvSpPr>
        <p:spPr bwMode="auto">
          <a:xfrm>
            <a:off x="6156325" y="3082925"/>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R3</a:t>
            </a:r>
          </a:p>
        </p:txBody>
      </p:sp>
      <p:sp>
        <p:nvSpPr>
          <p:cNvPr id="4132" name="Text Box 141"/>
          <p:cNvSpPr txBox="1">
            <a:spLocks noChangeArrowheads="1"/>
          </p:cNvSpPr>
          <p:nvPr/>
        </p:nvSpPr>
        <p:spPr bwMode="auto">
          <a:xfrm>
            <a:off x="6156325" y="4454525"/>
            <a:ext cx="708025" cy="4619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a:solidFill>
                  <a:srgbClr val="FFFF00"/>
                </a:solidFill>
              </a:rPr>
              <a:t>D</a:t>
            </a:r>
          </a:p>
        </p:txBody>
      </p:sp>
      <p:sp>
        <p:nvSpPr>
          <p:cNvPr id="4133" name="Text Box 142"/>
          <p:cNvSpPr txBox="1">
            <a:spLocks noChangeArrowheads="1"/>
          </p:cNvSpPr>
          <p:nvPr/>
        </p:nvSpPr>
        <p:spPr bwMode="auto">
          <a:xfrm>
            <a:off x="7702550" y="1101725"/>
            <a:ext cx="973138"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MAR</a:t>
            </a:r>
          </a:p>
        </p:txBody>
      </p:sp>
      <p:sp>
        <p:nvSpPr>
          <p:cNvPr id="4134" name="Text Box 143"/>
          <p:cNvSpPr txBox="1">
            <a:spLocks noChangeArrowheads="1"/>
          </p:cNvSpPr>
          <p:nvPr/>
        </p:nvSpPr>
        <p:spPr bwMode="auto">
          <a:xfrm>
            <a:off x="7702550" y="1787525"/>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MDR</a:t>
            </a:r>
          </a:p>
        </p:txBody>
      </p:sp>
      <p:sp>
        <p:nvSpPr>
          <p:cNvPr id="4135" name="Text Box 146"/>
          <p:cNvSpPr txBox="1">
            <a:spLocks noChangeArrowheads="1"/>
          </p:cNvSpPr>
          <p:nvPr/>
        </p:nvSpPr>
        <p:spPr bwMode="auto">
          <a:xfrm>
            <a:off x="7702550" y="3082925"/>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  PC</a:t>
            </a:r>
          </a:p>
        </p:txBody>
      </p:sp>
      <p:sp>
        <p:nvSpPr>
          <p:cNvPr id="4136" name="Text Box 147"/>
          <p:cNvSpPr txBox="1">
            <a:spLocks noChangeArrowheads="1"/>
          </p:cNvSpPr>
          <p:nvPr/>
        </p:nvSpPr>
        <p:spPr bwMode="auto">
          <a:xfrm>
            <a:off x="7702550" y="3768725"/>
            <a:ext cx="990600" cy="4619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  SP</a:t>
            </a:r>
          </a:p>
        </p:txBody>
      </p:sp>
      <p:sp>
        <p:nvSpPr>
          <p:cNvPr id="4137" name="Line 31"/>
          <p:cNvSpPr>
            <a:spLocks noChangeShapeType="1"/>
          </p:cNvSpPr>
          <p:nvPr/>
        </p:nvSpPr>
        <p:spPr bwMode="auto">
          <a:xfrm flipV="1">
            <a:off x="3708400" y="3022600"/>
            <a:ext cx="0" cy="341313"/>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4138" name="直接箭头连接符 141"/>
          <p:cNvCxnSpPr>
            <a:cxnSpLocks noChangeShapeType="1"/>
          </p:cNvCxnSpPr>
          <p:nvPr/>
        </p:nvCxnSpPr>
        <p:spPr bwMode="auto">
          <a:xfrm flipH="1">
            <a:off x="5940425" y="1341438"/>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39" name="直接箭头连接符 142"/>
          <p:cNvCxnSpPr>
            <a:cxnSpLocks noChangeShapeType="1"/>
          </p:cNvCxnSpPr>
          <p:nvPr/>
        </p:nvCxnSpPr>
        <p:spPr bwMode="auto">
          <a:xfrm flipH="1">
            <a:off x="5940425" y="2060575"/>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0" name="直接箭头连接符 143"/>
          <p:cNvCxnSpPr>
            <a:cxnSpLocks noChangeShapeType="1"/>
          </p:cNvCxnSpPr>
          <p:nvPr/>
        </p:nvCxnSpPr>
        <p:spPr bwMode="auto">
          <a:xfrm flipH="1">
            <a:off x="5940425" y="2708275"/>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1" name="直接箭头连接符 144"/>
          <p:cNvCxnSpPr>
            <a:cxnSpLocks noChangeShapeType="1"/>
          </p:cNvCxnSpPr>
          <p:nvPr/>
        </p:nvCxnSpPr>
        <p:spPr bwMode="auto">
          <a:xfrm flipH="1">
            <a:off x="5940425" y="3284538"/>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2" name="直接箭头连接符 145"/>
          <p:cNvCxnSpPr>
            <a:cxnSpLocks noChangeShapeType="1"/>
          </p:cNvCxnSpPr>
          <p:nvPr/>
        </p:nvCxnSpPr>
        <p:spPr bwMode="auto">
          <a:xfrm flipH="1">
            <a:off x="5940425" y="4005263"/>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3" name="直接箭头连接符 146"/>
          <p:cNvCxnSpPr>
            <a:cxnSpLocks noChangeShapeType="1"/>
          </p:cNvCxnSpPr>
          <p:nvPr/>
        </p:nvCxnSpPr>
        <p:spPr bwMode="auto">
          <a:xfrm flipH="1">
            <a:off x="5940425" y="4724400"/>
            <a:ext cx="215900"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4" name="直接箭头连接符 149"/>
          <p:cNvCxnSpPr>
            <a:cxnSpLocks noChangeShapeType="1"/>
          </p:cNvCxnSpPr>
          <p:nvPr/>
        </p:nvCxnSpPr>
        <p:spPr bwMode="auto">
          <a:xfrm>
            <a:off x="8718550" y="2057400"/>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5" name="直接箭头连接符 150"/>
          <p:cNvCxnSpPr>
            <a:cxnSpLocks noChangeShapeType="1"/>
          </p:cNvCxnSpPr>
          <p:nvPr/>
        </p:nvCxnSpPr>
        <p:spPr bwMode="auto">
          <a:xfrm>
            <a:off x="8707438" y="3319463"/>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46" name="直接箭头连接符 151"/>
          <p:cNvCxnSpPr>
            <a:cxnSpLocks noChangeShapeType="1"/>
          </p:cNvCxnSpPr>
          <p:nvPr/>
        </p:nvCxnSpPr>
        <p:spPr bwMode="auto">
          <a:xfrm>
            <a:off x="8710613" y="4005263"/>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sp>
        <p:nvSpPr>
          <p:cNvPr id="162" name="Text Box 162"/>
          <p:cNvSpPr txBox="1">
            <a:spLocks noChangeArrowheads="1"/>
          </p:cNvSpPr>
          <p:nvPr/>
        </p:nvSpPr>
        <p:spPr bwMode="auto">
          <a:xfrm>
            <a:off x="7315200" y="55563"/>
            <a:ext cx="180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solidFill>
                  <a:schemeClr val="accent1"/>
                </a:solidFill>
                <a:latin typeface="黑体" panose="02010609060101010101" pitchFamily="49" charset="-122"/>
                <a:ea typeface="黑体" panose="02010609060101010101" pitchFamily="49" charset="-122"/>
              </a:rPr>
              <a:t>图</a:t>
            </a:r>
            <a:r>
              <a:rPr lang="en-US" altLang="zh-CN" sz="2800" b="1">
                <a:solidFill>
                  <a:schemeClr val="accent1"/>
                </a:solidFill>
                <a:latin typeface="黑体" panose="02010609060101010101" pitchFamily="49" charset="-122"/>
                <a:ea typeface="黑体" panose="02010609060101010101" pitchFamily="49" charset="-122"/>
              </a:rPr>
              <a:t>3-43</a:t>
            </a:r>
            <a:endParaRPr lang="zh-CN" altLang="en-US" sz="2800" b="1">
              <a:solidFill>
                <a:schemeClr val="accent1"/>
              </a:solidFill>
              <a:latin typeface="黑体" panose="02010609060101010101" pitchFamily="49" charset="-122"/>
              <a:ea typeface="黑体" panose="02010609060101010101" pitchFamily="49" charset="-122"/>
            </a:endParaRPr>
          </a:p>
        </p:txBody>
      </p:sp>
      <p:cxnSp>
        <p:nvCxnSpPr>
          <p:cNvPr id="169" name="直接箭头连接符 168"/>
          <p:cNvCxnSpPr>
            <a:cxnSpLocks noChangeShapeType="1"/>
          </p:cNvCxnSpPr>
          <p:nvPr/>
        </p:nvCxnSpPr>
        <p:spPr bwMode="auto">
          <a:xfrm>
            <a:off x="2989263" y="2781300"/>
            <a:ext cx="287337" cy="0"/>
          </a:xfrm>
          <a:prstGeom prst="straightConnector1">
            <a:avLst/>
          </a:prstGeom>
          <a:noFill/>
          <a:ln w="28575"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170" name="直接箭头连接符 169"/>
          <p:cNvCxnSpPr>
            <a:cxnSpLocks noChangeShapeType="1"/>
          </p:cNvCxnSpPr>
          <p:nvPr/>
        </p:nvCxnSpPr>
        <p:spPr bwMode="auto">
          <a:xfrm>
            <a:off x="5087938" y="2781300"/>
            <a:ext cx="288925" cy="0"/>
          </a:xfrm>
          <a:prstGeom prst="straightConnector1">
            <a:avLst/>
          </a:prstGeom>
          <a:noFill/>
          <a:ln w="28575" cap="sq" algn="ctr">
            <a:solidFill>
              <a:schemeClr val="accent1"/>
            </a:solidFill>
            <a:round/>
            <a:headEnd type="arrow" w="med" len="med"/>
            <a:tailEnd/>
          </a:ln>
          <a:extLst>
            <a:ext uri="{909E8E84-426E-40DD-AFC4-6F175D3DCCD1}">
              <a14:hiddenFill xmlns:a14="http://schemas.microsoft.com/office/drawing/2010/main">
                <a:noFill/>
              </a14:hiddenFill>
            </a:ext>
          </a:extLst>
        </p:spPr>
      </p:cxnSp>
      <p:cxnSp>
        <p:nvCxnSpPr>
          <p:cNvPr id="171" name="直接箭头连接符 170"/>
          <p:cNvCxnSpPr>
            <a:cxnSpLocks noChangeShapeType="1"/>
          </p:cNvCxnSpPr>
          <p:nvPr/>
        </p:nvCxnSpPr>
        <p:spPr bwMode="auto">
          <a:xfrm>
            <a:off x="3192463" y="2011363"/>
            <a:ext cx="288925" cy="0"/>
          </a:xfrm>
          <a:prstGeom prst="straightConnector1">
            <a:avLst/>
          </a:prstGeom>
          <a:noFill/>
          <a:ln w="28575"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172" name="直接箭头连接符 171"/>
          <p:cNvCxnSpPr>
            <a:cxnSpLocks noChangeShapeType="1"/>
          </p:cNvCxnSpPr>
          <p:nvPr/>
        </p:nvCxnSpPr>
        <p:spPr bwMode="auto">
          <a:xfrm>
            <a:off x="4800600" y="2014538"/>
            <a:ext cx="287338" cy="0"/>
          </a:xfrm>
          <a:prstGeom prst="straightConnector1">
            <a:avLst/>
          </a:prstGeom>
          <a:noFill/>
          <a:ln w="28575" cap="sq" algn="ctr">
            <a:solidFill>
              <a:schemeClr val="accent1"/>
            </a:solidFill>
            <a:round/>
            <a:headEnd type="arrow" w="med" len="med"/>
            <a:tailEnd/>
          </a:ln>
          <a:extLst>
            <a:ext uri="{909E8E84-426E-40DD-AFC4-6F175D3DCCD1}">
              <a14:hiddenFill xmlns:a14="http://schemas.microsoft.com/office/drawing/2010/main">
                <a:noFill/>
              </a14:hiddenFill>
            </a:ext>
          </a:extLst>
        </p:spPr>
      </p:cxnSp>
      <p:cxnSp>
        <p:nvCxnSpPr>
          <p:cNvPr id="173" name="直接箭头连接符 172"/>
          <p:cNvCxnSpPr>
            <a:cxnSpLocks noChangeShapeType="1"/>
          </p:cNvCxnSpPr>
          <p:nvPr/>
        </p:nvCxnSpPr>
        <p:spPr bwMode="auto">
          <a:xfrm>
            <a:off x="3205163" y="1268413"/>
            <a:ext cx="287337" cy="0"/>
          </a:xfrm>
          <a:prstGeom prst="straightConnector1">
            <a:avLst/>
          </a:prstGeom>
          <a:noFill/>
          <a:ln w="28575"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grpSp>
        <p:nvGrpSpPr>
          <p:cNvPr id="2" name="组合 190"/>
          <p:cNvGrpSpPr>
            <a:grpSpLocks/>
          </p:cNvGrpSpPr>
          <p:nvPr/>
        </p:nvGrpSpPr>
        <p:grpSpPr bwMode="auto">
          <a:xfrm>
            <a:off x="5868988" y="1196975"/>
            <a:ext cx="1836737" cy="3371850"/>
            <a:chOff x="3347864" y="1196752"/>
            <a:chExt cx="1837483" cy="3372801"/>
          </a:xfrm>
        </p:grpSpPr>
        <p:cxnSp>
          <p:nvCxnSpPr>
            <p:cNvPr id="4159" name="直接箭头连接符 178"/>
            <p:cNvCxnSpPr>
              <a:cxnSpLocks noChangeShapeType="1"/>
            </p:cNvCxnSpPr>
            <p:nvPr/>
          </p:nvCxnSpPr>
          <p:spPr bwMode="auto">
            <a:xfrm>
              <a:off x="3347864" y="1196752"/>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0" name="直接箭头连接符 179"/>
            <p:cNvCxnSpPr>
              <a:cxnSpLocks noChangeShapeType="1"/>
            </p:cNvCxnSpPr>
            <p:nvPr/>
          </p:nvCxnSpPr>
          <p:spPr bwMode="auto">
            <a:xfrm>
              <a:off x="3347864" y="1916832"/>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1" name="直接箭头连接符 180"/>
            <p:cNvCxnSpPr>
              <a:cxnSpLocks noChangeShapeType="1"/>
            </p:cNvCxnSpPr>
            <p:nvPr/>
          </p:nvCxnSpPr>
          <p:spPr bwMode="auto">
            <a:xfrm>
              <a:off x="3347864" y="2564904"/>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2" name="直接箭头连接符 181"/>
            <p:cNvCxnSpPr>
              <a:cxnSpLocks noChangeShapeType="1"/>
            </p:cNvCxnSpPr>
            <p:nvPr/>
          </p:nvCxnSpPr>
          <p:spPr bwMode="auto">
            <a:xfrm>
              <a:off x="3347864" y="3175693"/>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3" name="直接箭头连接符 182"/>
            <p:cNvCxnSpPr>
              <a:cxnSpLocks noChangeShapeType="1"/>
            </p:cNvCxnSpPr>
            <p:nvPr/>
          </p:nvCxnSpPr>
          <p:spPr bwMode="auto">
            <a:xfrm>
              <a:off x="3347864" y="3872623"/>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4" name="直接箭头连接符 183"/>
            <p:cNvCxnSpPr>
              <a:cxnSpLocks noChangeShapeType="1"/>
            </p:cNvCxnSpPr>
            <p:nvPr/>
          </p:nvCxnSpPr>
          <p:spPr bwMode="auto">
            <a:xfrm>
              <a:off x="3347864" y="4569553"/>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5" name="直接箭头连接符 184"/>
            <p:cNvCxnSpPr>
              <a:cxnSpLocks noChangeShapeType="1"/>
            </p:cNvCxnSpPr>
            <p:nvPr/>
          </p:nvCxnSpPr>
          <p:spPr bwMode="auto">
            <a:xfrm>
              <a:off x="4897315" y="1484784"/>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6" name="直接箭头连接符 185"/>
            <p:cNvCxnSpPr>
              <a:cxnSpLocks noChangeShapeType="1"/>
            </p:cNvCxnSpPr>
            <p:nvPr/>
          </p:nvCxnSpPr>
          <p:spPr bwMode="auto">
            <a:xfrm>
              <a:off x="4897315" y="1879549"/>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7" name="直接箭头连接符 187"/>
            <p:cNvCxnSpPr>
              <a:cxnSpLocks noChangeShapeType="1"/>
            </p:cNvCxnSpPr>
            <p:nvPr/>
          </p:nvCxnSpPr>
          <p:spPr bwMode="auto">
            <a:xfrm>
              <a:off x="4885740" y="3463725"/>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4168" name="直接箭头连接符 188"/>
            <p:cNvCxnSpPr>
              <a:cxnSpLocks noChangeShapeType="1"/>
            </p:cNvCxnSpPr>
            <p:nvPr/>
          </p:nvCxnSpPr>
          <p:spPr bwMode="auto">
            <a:xfrm>
              <a:off x="4883182" y="3861048"/>
              <a:ext cx="288032"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grpSp>
      <p:sp>
        <p:nvSpPr>
          <p:cNvPr id="4154" name="Text Box 147"/>
          <p:cNvSpPr txBox="1">
            <a:spLocks noChangeArrowheads="1"/>
          </p:cNvSpPr>
          <p:nvPr/>
        </p:nvSpPr>
        <p:spPr bwMode="auto">
          <a:xfrm>
            <a:off x="7667625" y="4437063"/>
            <a:ext cx="1031875" cy="461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a:solidFill>
                  <a:srgbClr val="FFFF00"/>
                </a:solidFill>
              </a:rPr>
              <a:t>  PSW</a:t>
            </a:r>
          </a:p>
        </p:txBody>
      </p:sp>
      <p:cxnSp>
        <p:nvCxnSpPr>
          <p:cNvPr id="4155" name="直接箭头连接符 151"/>
          <p:cNvCxnSpPr>
            <a:cxnSpLocks noChangeShapeType="1"/>
          </p:cNvCxnSpPr>
          <p:nvPr/>
        </p:nvCxnSpPr>
        <p:spPr bwMode="auto">
          <a:xfrm>
            <a:off x="8737600" y="4687888"/>
            <a:ext cx="288925" cy="0"/>
          </a:xfrm>
          <a:prstGeom prst="straightConnector1">
            <a:avLst/>
          </a:prstGeom>
          <a:noFill/>
          <a:ln w="1905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cxnSp>
        <p:nvCxnSpPr>
          <p:cNvPr id="4156" name="直接箭头连接符 151"/>
          <p:cNvCxnSpPr>
            <a:cxnSpLocks noChangeShapeType="1"/>
          </p:cNvCxnSpPr>
          <p:nvPr/>
        </p:nvCxnSpPr>
        <p:spPr bwMode="auto">
          <a:xfrm>
            <a:off x="7380288" y="4797425"/>
            <a:ext cx="288925" cy="0"/>
          </a:xfrm>
          <a:prstGeom prst="straightConnector1">
            <a:avLst/>
          </a:prstGeom>
          <a:noFill/>
          <a:ln w="19050" cap="sq"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sp>
        <p:nvSpPr>
          <p:cNvPr id="4157" name="Line 65"/>
          <p:cNvSpPr>
            <a:spLocks noChangeShapeType="1"/>
          </p:cNvSpPr>
          <p:nvPr/>
        </p:nvSpPr>
        <p:spPr bwMode="auto">
          <a:xfrm flipH="1">
            <a:off x="6858000" y="4643438"/>
            <a:ext cx="792163"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132648392"/>
      </p:ext>
    </p:extLst>
  </p:cSld>
  <p:clrMapOvr>
    <a:masterClrMapping/>
  </p:clrMapOvr>
  <p:transition spd="slow">
    <p:zoom dir="in"/>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818"/>
                                        </p:tgtEl>
                                        <p:attrNameLst>
                                          <p:attrName>style.visibility</p:attrName>
                                        </p:attrNameLst>
                                      </p:cBhvr>
                                      <p:to>
                                        <p:strVal val="visible"/>
                                      </p:to>
                                    </p:set>
                                    <p:animEffect transition="in" filter="slide(fromBottom)">
                                      <p:cBhvr>
                                        <p:cTn id="7" dur="500"/>
                                        <p:tgtEl>
                                          <p:spTgt spid="31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slide(fromLeft)">
                                      <p:cBhvr>
                                        <p:cTn id="12" dur="500"/>
                                        <p:tgtEl>
                                          <p:spTgt spid="1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1823"/>
                                        </p:tgtEl>
                                        <p:attrNameLst>
                                          <p:attrName>style.visibility</p:attrName>
                                        </p:attrNameLst>
                                      </p:cBhvr>
                                      <p:to>
                                        <p:strVal val="visible"/>
                                      </p:to>
                                    </p:set>
                                    <p:animEffect transition="in" filter="slide(fromLeft)">
                                      <p:cBhvr>
                                        <p:cTn id="17" dur="500"/>
                                        <p:tgtEl>
                                          <p:spTgt spid="318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9"/>
                                        </p:tgtEl>
                                        <p:attrNameLst>
                                          <p:attrName>style.visibility</p:attrName>
                                        </p:attrNameLst>
                                      </p:cBhvr>
                                      <p:to>
                                        <p:strVal val="visible"/>
                                      </p:to>
                                    </p:set>
                                    <p:animEffect transition="in" filter="wipe(left)">
                                      <p:cBhvr>
                                        <p:cTn id="22" dur="500"/>
                                        <p:tgtEl>
                                          <p:spTgt spid="169"/>
                                        </p:tgtEl>
                                      </p:cBhvr>
                                    </p:animEffect>
                                  </p:childTnLst>
                                </p:cTn>
                              </p:par>
                            </p:childTnLst>
                          </p:cTn>
                        </p:par>
                        <p:par>
                          <p:cTn id="23" fill="hold" nodeType="afterGroup">
                            <p:stCondLst>
                              <p:cond delay="500"/>
                            </p:stCondLst>
                            <p:childTnLst>
                              <p:par>
                                <p:cTn id="24" presetID="22" presetClass="entr" presetSubtype="2"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right)">
                                      <p:cBhvr>
                                        <p:cTn id="26" dur="500"/>
                                        <p:tgtEl>
                                          <p:spTgt spid="1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763"/>
                                        </p:tgtEl>
                                        <p:attrNameLst>
                                          <p:attrName>style.visibility</p:attrName>
                                        </p:attrNameLst>
                                      </p:cBhvr>
                                      <p:to>
                                        <p:strVal val="visible"/>
                                      </p:to>
                                    </p:set>
                                    <p:animEffect transition="in" filter="wipe(left)">
                                      <p:cBhvr>
                                        <p:cTn id="31" dur="500"/>
                                        <p:tgtEl>
                                          <p:spTgt spid="2776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760"/>
                                        </p:tgtEl>
                                        <p:attrNameLst>
                                          <p:attrName>style.visibility</p:attrName>
                                        </p:attrNameLst>
                                      </p:cBhvr>
                                      <p:to>
                                        <p:strVal val="visible"/>
                                      </p:to>
                                    </p:set>
                                    <p:animEffect transition="in" filter="wipe(left)">
                                      <p:cBhvr>
                                        <p:cTn id="36" dur="500"/>
                                        <p:tgtEl>
                                          <p:spTgt spid="2776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31822"/>
                                        </p:tgtEl>
                                        <p:attrNameLst>
                                          <p:attrName>style.visibility</p:attrName>
                                        </p:attrNameLst>
                                      </p:cBhvr>
                                      <p:to>
                                        <p:strVal val="visible"/>
                                      </p:to>
                                    </p:set>
                                    <p:animEffect transition="in" filter="slide(fromLeft)">
                                      <p:cBhvr>
                                        <p:cTn id="41" dur="500"/>
                                        <p:tgtEl>
                                          <p:spTgt spid="318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71"/>
                                        </p:tgtEl>
                                        <p:attrNameLst>
                                          <p:attrName>style.visibility</p:attrName>
                                        </p:attrNameLst>
                                      </p:cBhvr>
                                      <p:to>
                                        <p:strVal val="visible"/>
                                      </p:to>
                                    </p:set>
                                    <p:animEffect transition="in" filter="wipe(left)">
                                      <p:cBhvr>
                                        <p:cTn id="46" dur="500"/>
                                        <p:tgtEl>
                                          <p:spTgt spid="171"/>
                                        </p:tgtEl>
                                      </p:cBhvr>
                                    </p:animEffect>
                                  </p:childTnLst>
                                </p:cTn>
                              </p:par>
                            </p:childTnLst>
                          </p:cTn>
                        </p:par>
                        <p:par>
                          <p:cTn id="47" fill="hold" nodeType="afterGroup">
                            <p:stCondLst>
                              <p:cond delay="500"/>
                            </p:stCondLst>
                            <p:childTnLst>
                              <p:par>
                                <p:cTn id="48" presetID="22" presetClass="entr" presetSubtype="2" fill="hold" nodeType="afterEffect">
                                  <p:stCondLst>
                                    <p:cond delay="0"/>
                                  </p:stCondLst>
                                  <p:childTnLst>
                                    <p:set>
                                      <p:cBhvr>
                                        <p:cTn id="49" dur="1" fill="hold">
                                          <p:stCondLst>
                                            <p:cond delay="0"/>
                                          </p:stCondLst>
                                        </p:cTn>
                                        <p:tgtEl>
                                          <p:spTgt spid="172"/>
                                        </p:tgtEl>
                                        <p:attrNameLst>
                                          <p:attrName>style.visibility</p:attrName>
                                        </p:attrNameLst>
                                      </p:cBhvr>
                                      <p:to>
                                        <p:strVal val="visible"/>
                                      </p:to>
                                    </p:set>
                                    <p:animEffect transition="in" filter="wipe(right)">
                                      <p:cBhvr>
                                        <p:cTn id="50" dur="500"/>
                                        <p:tgtEl>
                                          <p:spTgt spid="1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31837"/>
                                        </p:tgtEl>
                                        <p:attrNameLst>
                                          <p:attrName>style.visibility</p:attrName>
                                        </p:attrNameLst>
                                      </p:cBhvr>
                                      <p:to>
                                        <p:strVal val="visible"/>
                                      </p:to>
                                    </p:set>
                                    <p:animEffect transition="in" filter="slide(fromRight)">
                                      <p:cBhvr>
                                        <p:cTn id="55" dur="500"/>
                                        <p:tgtEl>
                                          <p:spTgt spid="3183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31824"/>
                                        </p:tgtEl>
                                        <p:attrNameLst>
                                          <p:attrName>style.visibility</p:attrName>
                                        </p:attrNameLst>
                                      </p:cBhvr>
                                      <p:to>
                                        <p:strVal val="visible"/>
                                      </p:to>
                                    </p:set>
                                    <p:animEffect transition="in" filter="slide(fromLeft)">
                                      <p:cBhvr>
                                        <p:cTn id="60" dur="500"/>
                                        <p:tgtEl>
                                          <p:spTgt spid="3182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73"/>
                                        </p:tgtEl>
                                        <p:attrNameLst>
                                          <p:attrName>style.visibility</p:attrName>
                                        </p:attrNameLst>
                                      </p:cBhvr>
                                      <p:to>
                                        <p:strVal val="visible"/>
                                      </p:to>
                                    </p:set>
                                    <p:animEffect transition="in" filter="wipe(left)">
                                      <p:cBhvr>
                                        <p:cTn id="65" dur="500"/>
                                        <p:tgtEl>
                                          <p:spTgt spid="17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2" fill="hold" grpId="0" nodeType="clickEffect">
                                  <p:stCondLst>
                                    <p:cond delay="0"/>
                                  </p:stCondLst>
                                  <p:childTnLst>
                                    <p:set>
                                      <p:cBhvr>
                                        <p:cTn id="69" dur="1" fill="hold">
                                          <p:stCondLst>
                                            <p:cond delay="0"/>
                                          </p:stCondLst>
                                        </p:cTn>
                                        <p:tgtEl>
                                          <p:spTgt spid="31838"/>
                                        </p:tgtEl>
                                        <p:attrNameLst>
                                          <p:attrName>style.visibility</p:attrName>
                                        </p:attrNameLst>
                                      </p:cBhvr>
                                      <p:to>
                                        <p:strVal val="visible"/>
                                      </p:to>
                                    </p:set>
                                    <p:animEffect transition="in" filter="slide(fromRight)">
                                      <p:cBhvr>
                                        <p:cTn id="70" dur="500"/>
                                        <p:tgtEl>
                                          <p:spTgt spid="3183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31825"/>
                                        </p:tgtEl>
                                        <p:attrNameLst>
                                          <p:attrName>style.visibility</p:attrName>
                                        </p:attrNameLst>
                                      </p:cBhvr>
                                      <p:to>
                                        <p:strVal val="visible"/>
                                      </p:to>
                                    </p:set>
                                    <p:animEffect transition="in" filter="slide(fromLeft)">
                                      <p:cBhvr>
                                        <p:cTn id="75" dur="500"/>
                                        <p:tgtEl>
                                          <p:spTgt spid="3182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left)">
                                      <p:cBhvr>
                                        <p:cTn id="80" dur="500"/>
                                        <p:tgtEl>
                                          <p:spTgt spid="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2" fill="hold" grpId="0" nodeType="clickEffect">
                                  <p:stCondLst>
                                    <p:cond delay="0"/>
                                  </p:stCondLst>
                                  <p:childTnLst>
                                    <p:set>
                                      <p:cBhvr>
                                        <p:cTn id="84" dur="1" fill="hold">
                                          <p:stCondLst>
                                            <p:cond delay="0"/>
                                          </p:stCondLst>
                                        </p:cTn>
                                        <p:tgtEl>
                                          <p:spTgt spid="31840"/>
                                        </p:tgtEl>
                                        <p:attrNameLst>
                                          <p:attrName>style.visibility</p:attrName>
                                        </p:attrNameLst>
                                      </p:cBhvr>
                                      <p:to>
                                        <p:strVal val="visible"/>
                                      </p:to>
                                    </p:set>
                                    <p:animEffect transition="in" filter="slide(fromRight)">
                                      <p:cBhvr>
                                        <p:cTn id="85" dur="500"/>
                                        <p:tgtEl>
                                          <p:spTgt spid="31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18" grpId="0" autoUpdateAnimBg="0"/>
      <p:bldP spid="31822" grpId="0" autoUpdateAnimBg="0"/>
      <p:bldP spid="31823" grpId="0" autoUpdateAnimBg="0"/>
      <p:bldP spid="31824" grpId="0" autoUpdateAnimBg="0"/>
      <p:bldP spid="31825" grpId="0" autoUpdateAnimBg="0"/>
      <p:bldP spid="27763" grpId="0"/>
      <p:bldP spid="27760" grpId="0"/>
      <p:bldP spid="31837" grpId="0" autoUpdateAnimBg="0"/>
      <p:bldP spid="31838" grpId="0" autoUpdateAnimBg="0"/>
      <p:bldP spid="31840" grpId="0" autoUpdateAnimBg="0"/>
      <p:bldP spid="16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6882521E-AA96-4C2D-8FE5-3ED7810B45B1}" type="slidenum">
              <a:rPr lang="zh-CN" altLang="en-US" smtClean="0"/>
              <a:pPr>
                <a:defRPr/>
              </a:pPr>
              <a:t>29</a:t>
            </a:fld>
            <a:r>
              <a:rPr lang="en-US" altLang="zh-CN" smtClean="0"/>
              <a:t>/</a:t>
            </a:r>
            <a:r>
              <a:rPr lang="en-US" altLang="zh-CN" b="1" smtClean="0">
                <a:solidFill>
                  <a:schemeClr val="tx2"/>
                </a:solidFill>
              </a:rPr>
              <a:t>29</a:t>
            </a:r>
            <a:endParaRPr lang="en-US" altLang="zh-CN" b="1">
              <a:solidFill>
                <a:schemeClr val="tx2"/>
              </a:solidFill>
            </a:endParaRPr>
          </a:p>
        </p:txBody>
      </p:sp>
      <p:sp>
        <p:nvSpPr>
          <p:cNvPr id="3" name="Text Box 6"/>
          <p:cNvSpPr txBox="1">
            <a:spLocks noChangeArrowheads="1"/>
          </p:cNvSpPr>
          <p:nvPr/>
        </p:nvSpPr>
        <p:spPr bwMode="auto">
          <a:xfrm>
            <a:off x="0" y="260648"/>
            <a:ext cx="6588224" cy="584775"/>
          </a:xfrm>
          <a:prstGeom prst="rect">
            <a:avLst/>
          </a:prstGeom>
          <a:noFill/>
          <a:ln w="9525">
            <a:noFill/>
            <a:miter lim="800000"/>
            <a:headEnd/>
            <a:tailEnd/>
          </a:ln>
        </p:spPr>
        <p:txBody>
          <a:bodyPr wrap="square">
            <a:spAutoFit/>
          </a:bodyPr>
          <a:lstStyle/>
          <a:p>
            <a:pPr>
              <a:spcBef>
                <a:spcPct val="50000"/>
              </a:spcBef>
            </a:pPr>
            <a:r>
              <a:rPr lang="en-US" altLang="zh-CN" sz="3200" b="1" dirty="0" smtClean="0">
                <a:latin typeface="黑体" pitchFamily="49" charset="-122"/>
                <a:ea typeface="黑体" pitchFamily="49" charset="-122"/>
              </a:rPr>
              <a:t>1.</a:t>
            </a:r>
            <a:r>
              <a:rPr lang="zh-CN" altLang="en-US" sz="3200" b="1" dirty="0" smtClean="0">
                <a:latin typeface="黑体" pitchFamily="49" charset="-122"/>
                <a:ea typeface="黑体" pitchFamily="49" charset="-122"/>
              </a:rPr>
              <a:t>指令流程（图</a:t>
            </a:r>
            <a:r>
              <a:rPr lang="en-US" altLang="zh-CN" sz="3200" b="1" dirty="0" smtClean="0">
                <a:latin typeface="黑体" pitchFamily="49" charset="-122"/>
                <a:ea typeface="黑体" pitchFamily="49" charset="-122"/>
              </a:rPr>
              <a:t>3-45</a:t>
            </a:r>
            <a:r>
              <a:rPr lang="zh-CN" altLang="en-US" sz="3200" b="1" dirty="0" smtClean="0">
                <a:latin typeface="黑体" pitchFamily="49" charset="-122"/>
                <a:ea typeface="黑体" pitchFamily="49" charset="-122"/>
              </a:rPr>
              <a:t>至</a:t>
            </a:r>
            <a:r>
              <a:rPr lang="en-US" altLang="zh-CN" sz="3200" b="1" dirty="0" smtClean="0">
                <a:latin typeface="黑体" pitchFamily="49" charset="-122"/>
                <a:ea typeface="黑体" pitchFamily="49" charset="-122"/>
              </a:rPr>
              <a:t>3-48</a:t>
            </a:r>
            <a:r>
              <a:rPr lang="zh-CN" altLang="en-US" sz="3200" b="1" dirty="0" smtClean="0">
                <a:latin typeface="黑体" pitchFamily="49" charset="-122"/>
                <a:ea typeface="黑体" pitchFamily="49" charset="-122"/>
              </a:rPr>
              <a:t>）</a:t>
            </a:r>
            <a:endParaRPr lang="zh-CN" altLang="en-US" sz="3200" b="1" dirty="0">
              <a:latin typeface="黑体" pitchFamily="49" charset="-122"/>
              <a:ea typeface="黑体" pitchFamily="49" charset="-122"/>
            </a:endParaRPr>
          </a:p>
        </p:txBody>
      </p:sp>
      <p:sp>
        <p:nvSpPr>
          <p:cNvPr id="4" name="矩形 3"/>
          <p:cNvSpPr/>
          <p:nvPr/>
        </p:nvSpPr>
        <p:spPr>
          <a:xfrm>
            <a:off x="179512" y="1196752"/>
            <a:ext cx="8590813" cy="3785652"/>
          </a:xfrm>
          <a:prstGeom prst="rect">
            <a:avLst/>
          </a:prstGeom>
        </p:spPr>
        <p:txBody>
          <a:bodyPr wrap="square">
            <a:spAutoFit/>
          </a:bodyPr>
          <a:lstStyle/>
          <a:p>
            <a:r>
              <a:rPr lang="zh-CN" altLang="en-US" b="1" dirty="0" smtClean="0">
                <a:latin typeface="黑体" pitchFamily="49" charset="-122"/>
                <a:ea typeface="黑体" pitchFamily="49" charset="-122"/>
              </a:rPr>
              <a:t>掌握：</a:t>
            </a:r>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a:t>
            </a:r>
            <a:r>
              <a:rPr lang="en-US" altLang="zh-CN" b="1" dirty="0" smtClean="0">
                <a:latin typeface="黑体" pitchFamily="49" charset="-122"/>
                <a:ea typeface="黑体" pitchFamily="49" charset="-122"/>
              </a:rPr>
              <a:t>MOV </a:t>
            </a:r>
            <a:r>
              <a:rPr lang="zh-CN" altLang="en-US" b="1" dirty="0" smtClean="0">
                <a:latin typeface="黑体" pitchFamily="49" charset="-122"/>
                <a:ea typeface="黑体" pitchFamily="49" charset="-122"/>
              </a:rPr>
              <a:t>指令流程</a:t>
            </a:r>
            <a:endParaRPr lang="en-US" altLang="zh-CN" b="1" dirty="0" smtClean="0">
              <a:latin typeface="黑体" pitchFamily="49" charset="-122"/>
              <a:ea typeface="黑体" pitchFamily="49" charset="-122"/>
            </a:endParaRPr>
          </a:p>
          <a:p>
            <a:r>
              <a:rPr lang="en-US" altLang="zh-CN" b="1" dirty="0">
                <a:latin typeface="黑体" pitchFamily="49" charset="-122"/>
                <a:ea typeface="黑体" pitchFamily="49" charset="-122"/>
              </a:rPr>
              <a:t>	</a:t>
            </a:r>
            <a:r>
              <a:rPr lang="en-US" altLang="zh-CN" b="1" dirty="0" smtClean="0">
                <a:latin typeface="黑体" pitchFamily="49" charset="-122"/>
                <a:ea typeface="黑体" pitchFamily="49" charset="-122"/>
              </a:rPr>
              <a:t>2</a:t>
            </a:r>
            <a:r>
              <a:rPr lang="zh-CN" altLang="en-US" b="1" dirty="0" smtClean="0">
                <a:latin typeface="黑体" pitchFamily="49" charset="-122"/>
                <a:ea typeface="黑体" pitchFamily="49" charset="-122"/>
              </a:rPr>
              <a:t>、</a:t>
            </a:r>
            <a:r>
              <a:rPr lang="en-US" altLang="zh-CN" b="1" dirty="0" smtClean="0">
                <a:latin typeface="黑体" pitchFamily="49" charset="-122"/>
                <a:ea typeface="黑体" pitchFamily="49" charset="-122"/>
              </a:rPr>
              <a:t>ADD </a:t>
            </a:r>
            <a:r>
              <a:rPr lang="zh-CN" altLang="en-US" b="1" dirty="0" smtClean="0">
                <a:latin typeface="黑体" pitchFamily="49" charset="-122"/>
                <a:ea typeface="黑体" pitchFamily="49" charset="-122"/>
              </a:rPr>
              <a:t>指令流程</a:t>
            </a:r>
            <a:endParaRPr lang="en-US" altLang="zh-CN" b="1" dirty="0" smtClean="0">
              <a:latin typeface="黑体" pitchFamily="49" charset="-122"/>
              <a:ea typeface="黑体" pitchFamily="49" charset="-122"/>
            </a:endParaRPr>
          </a:p>
          <a:p>
            <a:r>
              <a:rPr lang="en-US" altLang="zh-CN" b="1" dirty="0">
                <a:latin typeface="黑体" pitchFamily="49" charset="-122"/>
                <a:ea typeface="黑体" pitchFamily="49" charset="-122"/>
              </a:rPr>
              <a:t>	</a:t>
            </a:r>
            <a:r>
              <a:rPr lang="en-US" altLang="zh-CN" b="1" dirty="0" smtClean="0">
                <a:latin typeface="黑体" pitchFamily="49" charset="-122"/>
                <a:ea typeface="黑体" pitchFamily="49" charset="-122"/>
              </a:rPr>
              <a:t>3</a:t>
            </a:r>
            <a:r>
              <a:rPr lang="zh-CN" altLang="en-US" b="1" dirty="0" smtClean="0">
                <a:latin typeface="黑体" pitchFamily="49" charset="-122"/>
                <a:ea typeface="黑体" pitchFamily="49" charset="-122"/>
              </a:rPr>
              <a:t>、</a:t>
            </a:r>
            <a:r>
              <a:rPr lang="en-US" altLang="zh-CN" b="1" dirty="0" smtClean="0">
                <a:latin typeface="黑体" pitchFamily="49" charset="-122"/>
                <a:ea typeface="黑体" pitchFamily="49" charset="-122"/>
              </a:rPr>
              <a:t>JMP </a:t>
            </a:r>
            <a:r>
              <a:rPr lang="zh-CN" altLang="en-US" b="1" dirty="0" smtClean="0">
                <a:latin typeface="黑体" pitchFamily="49" charset="-122"/>
                <a:ea typeface="黑体" pitchFamily="49" charset="-122"/>
              </a:rPr>
              <a:t>指令流程</a:t>
            </a:r>
            <a:endParaRPr lang="en-US" altLang="zh-CN" b="1" dirty="0" smtClean="0">
              <a:latin typeface="黑体" pitchFamily="49" charset="-122"/>
              <a:ea typeface="黑体" pitchFamily="49" charset="-122"/>
            </a:endParaRPr>
          </a:p>
          <a:p>
            <a:r>
              <a:rPr lang="zh-CN" altLang="en-US" b="1" dirty="0" smtClean="0">
                <a:latin typeface="黑体" pitchFamily="49" charset="-122"/>
                <a:ea typeface="黑体" pitchFamily="49" charset="-122"/>
              </a:rPr>
              <a:t>能够：根据给出的指令，写出其完整指令流程。</a:t>
            </a:r>
            <a:endParaRPr lang="en-US" altLang="zh-CN" b="1" dirty="0" smtClean="0">
              <a:latin typeface="黑体" pitchFamily="49" charset="-122"/>
              <a:ea typeface="黑体" pitchFamily="49" charset="-122"/>
            </a:endParaRPr>
          </a:p>
          <a:p>
            <a:endParaRPr lang="en-US" altLang="zh-CN" b="1" dirty="0">
              <a:latin typeface="黑体" pitchFamily="49" charset="-122"/>
              <a:ea typeface="黑体" pitchFamily="49" charset="-122"/>
            </a:endParaRPr>
          </a:p>
          <a:p>
            <a:endParaRPr lang="en-US" altLang="zh-CN" b="1" dirty="0" smtClean="0">
              <a:latin typeface="黑体" pitchFamily="49" charset="-122"/>
              <a:ea typeface="黑体" pitchFamily="49" charset="-122"/>
            </a:endParaRPr>
          </a:p>
          <a:p>
            <a:r>
              <a:rPr lang="zh-CN" altLang="en-US" b="1" dirty="0" smtClean="0">
                <a:latin typeface="黑体" pitchFamily="49" charset="-122"/>
                <a:ea typeface="黑体" pitchFamily="49" charset="-122"/>
              </a:rPr>
              <a:t>其核心是：</a:t>
            </a:r>
            <a:endParaRPr lang="en-US" altLang="zh-CN" b="1" dirty="0" smtClean="0">
              <a:latin typeface="黑体" pitchFamily="49" charset="-122"/>
              <a:ea typeface="黑体" pitchFamily="49" charset="-122"/>
            </a:endParaRPr>
          </a:p>
          <a:p>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、清楚各种寻址方式的原理；</a:t>
            </a:r>
            <a:endParaRPr lang="en-US" altLang="zh-CN" b="1" dirty="0" smtClean="0">
              <a:latin typeface="黑体" pitchFamily="49" charset="-122"/>
              <a:ea typeface="黑体" pitchFamily="49" charset="-122"/>
            </a:endParaRPr>
          </a:p>
          <a:p>
            <a:r>
              <a:rPr lang="en-US" altLang="zh-CN" b="1" dirty="0" smtClean="0">
                <a:latin typeface="黑体" pitchFamily="49" charset="-122"/>
                <a:ea typeface="黑体" pitchFamily="49" charset="-122"/>
              </a:rPr>
              <a:t>2</a:t>
            </a:r>
            <a:r>
              <a:rPr lang="zh-CN" altLang="en-US" b="1" dirty="0" smtClean="0">
                <a:latin typeface="黑体" pitchFamily="49" charset="-122"/>
                <a:ea typeface="黑体" pitchFamily="49" charset="-122"/>
              </a:rPr>
              <a:t>、指令执行在各阶段所要完成的工作；</a:t>
            </a:r>
            <a:endParaRPr lang="en-US" altLang="zh-CN" b="1" dirty="0" smtClean="0">
              <a:latin typeface="黑体" pitchFamily="49" charset="-122"/>
              <a:ea typeface="黑体" pitchFamily="49" charset="-122"/>
            </a:endParaRPr>
          </a:p>
          <a:p>
            <a:r>
              <a:rPr lang="en-US" altLang="zh-CN" b="1" dirty="0" smtClean="0">
                <a:latin typeface="黑体" pitchFamily="49" charset="-122"/>
                <a:ea typeface="黑体" pitchFamily="49" charset="-122"/>
              </a:rPr>
              <a:t>3</a:t>
            </a:r>
            <a:r>
              <a:rPr lang="zh-CN" altLang="en-US" b="1" dirty="0" smtClean="0">
                <a:latin typeface="黑体" pitchFamily="49" charset="-122"/>
                <a:ea typeface="黑体" pitchFamily="49" charset="-122"/>
              </a:rPr>
              <a:t>、数据通路</a:t>
            </a:r>
            <a:endParaRPr lang="zh-CN" altLang="en-US" b="1" dirty="0">
              <a:latin typeface="黑体" pitchFamily="49" charset="-122"/>
              <a:ea typeface="黑体" pitchFamily="49" charset="-122"/>
            </a:endParaRPr>
          </a:p>
        </p:txBody>
      </p:sp>
    </p:spTree>
    <p:extLst>
      <p:ext uri="{BB962C8B-B14F-4D97-AF65-F5344CB8AC3E}">
        <p14:creationId xmlns:p14="http://schemas.microsoft.com/office/powerpoint/2010/main" val="1383328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755650" y="272842"/>
            <a:ext cx="7924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sz="4000" b="1" dirty="0">
                <a:ea typeface="黑体" panose="02010609060101010101" pitchFamily="49" charset="-122"/>
                <a:sym typeface="Wingdings" panose="05000000000000000000" pitchFamily="2" charset="2"/>
              </a:rPr>
              <a:t>二、重点章节内容</a:t>
            </a:r>
            <a:r>
              <a:rPr kumimoji="0" lang="zh-CN" altLang="en-US" sz="4000" b="1" dirty="0" smtClean="0">
                <a:ea typeface="黑体" panose="02010609060101010101" pitchFamily="49" charset="-122"/>
                <a:sym typeface="Wingdings" panose="05000000000000000000" pitchFamily="2" charset="2"/>
              </a:rPr>
              <a:t>复习</a:t>
            </a:r>
            <a:endParaRPr kumimoji="0" lang="en-US" altLang="zh-CN" sz="4000" b="1" dirty="0">
              <a:ea typeface="黑体" panose="02010609060101010101" pitchFamily="49" charset="-122"/>
              <a:sym typeface="Wingdings" panose="05000000000000000000" pitchFamily="2" charset="2"/>
            </a:endParaRPr>
          </a:p>
        </p:txBody>
      </p:sp>
      <p:sp>
        <p:nvSpPr>
          <p:cNvPr id="5124" name="矩形 1"/>
          <p:cNvSpPr>
            <a:spLocks noChangeArrowheads="1"/>
          </p:cNvSpPr>
          <p:nvPr/>
        </p:nvSpPr>
        <p:spPr bwMode="auto">
          <a:xfrm>
            <a:off x="649598" y="1474326"/>
            <a:ext cx="8136904"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2800" b="1" dirty="0" smtClean="0">
                <a:solidFill>
                  <a:srgbClr val="FFBF09"/>
                </a:solidFill>
                <a:ea typeface="黑体" panose="02010609060101010101" pitchFamily="49" charset="-122"/>
                <a:sym typeface="Wingdings" panose="05000000000000000000" pitchFamily="2" charset="2"/>
              </a:rPr>
              <a:t>1</a:t>
            </a:r>
            <a:r>
              <a:rPr kumimoji="0" lang="zh-CN" altLang="en-US" sz="2800" b="1" dirty="0" smtClean="0">
                <a:solidFill>
                  <a:srgbClr val="FFBF09"/>
                </a:solidFill>
                <a:ea typeface="黑体" panose="02010609060101010101" pitchFamily="49" charset="-122"/>
                <a:sym typeface="Wingdings" panose="05000000000000000000" pitchFamily="2" charset="2"/>
              </a:rPr>
              <a:t>、浮点数规格化、数据校验</a:t>
            </a:r>
            <a:endParaRPr kumimoji="0" lang="en-US" altLang="zh-CN" sz="2800" b="1" dirty="0" smtClean="0">
              <a:solidFill>
                <a:srgbClr val="FFBF09"/>
              </a:solidFill>
              <a:ea typeface="黑体" panose="02010609060101010101" pitchFamily="49" charset="-122"/>
              <a:sym typeface="Wingdings" panose="05000000000000000000" pitchFamily="2" charset="2"/>
            </a:endParaRPr>
          </a:p>
          <a:p>
            <a:pPr>
              <a:spcBef>
                <a:spcPct val="50000"/>
              </a:spcBef>
            </a:pPr>
            <a:r>
              <a:rPr kumimoji="0" lang="en-US" altLang="zh-CN" sz="2800" b="1" dirty="0" smtClean="0">
                <a:solidFill>
                  <a:srgbClr val="FFBF09"/>
                </a:solidFill>
                <a:ea typeface="黑体" panose="02010609060101010101" pitchFamily="49" charset="-122"/>
                <a:sym typeface="Wingdings" panose="05000000000000000000" pitchFamily="2" charset="2"/>
              </a:rPr>
              <a:t>2</a:t>
            </a:r>
            <a:r>
              <a:rPr kumimoji="0" lang="zh-CN" altLang="en-US" sz="2800" b="1" dirty="0" smtClean="0">
                <a:solidFill>
                  <a:srgbClr val="FFBF09"/>
                </a:solidFill>
                <a:ea typeface="黑体" panose="02010609060101010101" pitchFamily="49" charset="-122"/>
                <a:sym typeface="Wingdings" panose="05000000000000000000" pitchFamily="2" charset="2"/>
              </a:rPr>
              <a:t>、指令系统（指令编码扩展、寻址方式）</a:t>
            </a:r>
            <a:endParaRPr kumimoji="0" lang="en-US" altLang="zh-CN" sz="2800" b="1" dirty="0" smtClean="0">
              <a:solidFill>
                <a:srgbClr val="FFBF09"/>
              </a:solidFill>
              <a:ea typeface="黑体" panose="02010609060101010101" pitchFamily="49" charset="-122"/>
              <a:sym typeface="Wingdings" panose="05000000000000000000" pitchFamily="2" charset="2"/>
            </a:endParaRPr>
          </a:p>
          <a:p>
            <a:pPr>
              <a:spcBef>
                <a:spcPct val="50000"/>
              </a:spcBef>
            </a:pPr>
            <a:r>
              <a:rPr kumimoji="0" lang="en-US" altLang="zh-CN" sz="2800" b="1" dirty="0" smtClean="0">
                <a:solidFill>
                  <a:srgbClr val="FFBF09"/>
                </a:solidFill>
                <a:ea typeface="黑体" panose="02010609060101010101" pitchFamily="49" charset="-122"/>
                <a:sym typeface="Wingdings" panose="05000000000000000000" pitchFamily="2" charset="2"/>
              </a:rPr>
              <a:t>3</a:t>
            </a:r>
            <a:r>
              <a:rPr kumimoji="0" lang="zh-CN" altLang="en-US" sz="2800" b="1" dirty="0" smtClean="0">
                <a:solidFill>
                  <a:srgbClr val="FFBF09"/>
                </a:solidFill>
                <a:ea typeface="黑体" panose="02010609060101010101" pitchFamily="49" charset="-122"/>
                <a:sym typeface="Wingdings" panose="05000000000000000000" pitchFamily="2" charset="2"/>
              </a:rPr>
              <a:t>、数据通路与指令流程</a:t>
            </a:r>
            <a:endParaRPr kumimoji="0" lang="en-US" altLang="zh-CN" sz="2800" b="1" dirty="0" smtClean="0">
              <a:solidFill>
                <a:srgbClr val="FFBF09"/>
              </a:solidFill>
              <a:ea typeface="黑体" panose="02010609060101010101" pitchFamily="49" charset="-122"/>
              <a:sym typeface="Wingdings" panose="05000000000000000000" pitchFamily="2" charset="2"/>
            </a:endParaRPr>
          </a:p>
          <a:p>
            <a:pPr>
              <a:spcBef>
                <a:spcPct val="50000"/>
              </a:spcBef>
            </a:pPr>
            <a:r>
              <a:rPr kumimoji="0" lang="en-US" altLang="zh-CN" sz="2800" b="1" dirty="0" smtClean="0">
                <a:solidFill>
                  <a:srgbClr val="FFBF09"/>
                </a:solidFill>
                <a:ea typeface="黑体" panose="02010609060101010101" pitchFamily="49" charset="-122"/>
                <a:sym typeface="Wingdings" panose="05000000000000000000" pitchFamily="2" charset="2"/>
              </a:rPr>
              <a:t>4</a:t>
            </a:r>
            <a:r>
              <a:rPr kumimoji="0" lang="zh-CN" altLang="en-US" sz="2800" b="1" dirty="0" smtClean="0">
                <a:solidFill>
                  <a:srgbClr val="FFBF09"/>
                </a:solidFill>
                <a:ea typeface="黑体" panose="02010609060101010101" pitchFamily="49" charset="-122"/>
                <a:sym typeface="Wingdings" panose="05000000000000000000" pitchFamily="2" charset="2"/>
              </a:rPr>
              <a:t>、</a:t>
            </a:r>
            <a:r>
              <a:rPr kumimoji="0" lang="en-US" altLang="zh-CN" sz="2800" b="1" dirty="0" smtClean="0">
                <a:solidFill>
                  <a:srgbClr val="FFBF09"/>
                </a:solidFill>
                <a:ea typeface="黑体" panose="02010609060101010101" pitchFamily="49" charset="-122"/>
                <a:sym typeface="Wingdings" panose="05000000000000000000" pitchFamily="2" charset="2"/>
              </a:rPr>
              <a:t>CPU</a:t>
            </a:r>
            <a:r>
              <a:rPr kumimoji="0" lang="zh-CN" altLang="en-US" sz="2800" b="1" dirty="0" smtClean="0">
                <a:solidFill>
                  <a:srgbClr val="FFBF09"/>
                </a:solidFill>
                <a:ea typeface="黑体" panose="02010609060101010101" pitchFamily="49" charset="-122"/>
                <a:sym typeface="Wingdings" panose="05000000000000000000" pitchFamily="2" charset="2"/>
              </a:rPr>
              <a:t>性能提高技术</a:t>
            </a:r>
            <a:r>
              <a:rPr kumimoji="0" lang="en-US" altLang="zh-CN" sz="2800" b="1" dirty="0" smtClean="0">
                <a:solidFill>
                  <a:srgbClr val="FFBF09"/>
                </a:solidFill>
                <a:ea typeface="黑体" panose="02010609060101010101" pitchFamily="49" charset="-122"/>
                <a:sym typeface="Wingdings" panose="05000000000000000000" pitchFamily="2" charset="2"/>
              </a:rPr>
              <a:t>-</a:t>
            </a:r>
            <a:r>
              <a:rPr kumimoji="0" lang="zh-CN" altLang="en-US" sz="2800" b="1" dirty="0" smtClean="0">
                <a:solidFill>
                  <a:srgbClr val="FFBF09"/>
                </a:solidFill>
                <a:ea typeface="黑体" panose="02010609060101010101" pitchFamily="49" charset="-122"/>
                <a:sym typeface="Wingdings" panose="05000000000000000000" pitchFamily="2" charset="2"/>
              </a:rPr>
              <a:t>流水线时空图</a:t>
            </a:r>
            <a:endParaRPr kumimoji="0" lang="en-US" altLang="zh-CN" sz="2800" b="1" dirty="0" smtClean="0">
              <a:solidFill>
                <a:srgbClr val="FFBF09"/>
              </a:solidFill>
              <a:ea typeface="黑体" panose="02010609060101010101" pitchFamily="49" charset="-122"/>
              <a:sym typeface="Wingdings" panose="05000000000000000000" pitchFamily="2" charset="2"/>
            </a:endParaRPr>
          </a:p>
          <a:p>
            <a:pPr>
              <a:spcBef>
                <a:spcPct val="50000"/>
              </a:spcBef>
            </a:pPr>
            <a:r>
              <a:rPr kumimoji="0" lang="en-US" altLang="zh-CN" sz="2800" b="1" dirty="0" smtClean="0">
                <a:solidFill>
                  <a:srgbClr val="FFBF09"/>
                </a:solidFill>
                <a:ea typeface="黑体" panose="02010609060101010101" pitchFamily="49" charset="-122"/>
                <a:sym typeface="Wingdings" panose="05000000000000000000" pitchFamily="2" charset="2"/>
              </a:rPr>
              <a:t>5</a:t>
            </a:r>
            <a:r>
              <a:rPr kumimoji="0" lang="zh-CN" altLang="en-US" sz="2800" b="1" dirty="0" smtClean="0">
                <a:solidFill>
                  <a:srgbClr val="FFBF09"/>
                </a:solidFill>
                <a:ea typeface="黑体" panose="02010609060101010101" pitchFamily="49" charset="-122"/>
                <a:sym typeface="Wingdings" panose="05000000000000000000" pitchFamily="2" charset="2"/>
              </a:rPr>
              <a:t>、存储器组织与</a:t>
            </a:r>
            <a:r>
              <a:rPr kumimoji="0" lang="en-US" altLang="zh-CN" sz="2800" b="1" dirty="0" smtClean="0">
                <a:solidFill>
                  <a:srgbClr val="FFBF09"/>
                </a:solidFill>
                <a:ea typeface="黑体" panose="02010609060101010101" pitchFamily="49" charset="-122"/>
                <a:sym typeface="Wingdings" panose="05000000000000000000" pitchFamily="2" charset="2"/>
              </a:rPr>
              <a:t>Cache</a:t>
            </a:r>
            <a:r>
              <a:rPr kumimoji="0" lang="zh-CN" altLang="en-US" sz="2800" b="1" dirty="0" smtClean="0">
                <a:solidFill>
                  <a:srgbClr val="FFBF09"/>
                </a:solidFill>
                <a:ea typeface="黑体" panose="02010609060101010101" pitchFamily="49" charset="-122"/>
                <a:sym typeface="Wingdings" panose="05000000000000000000" pitchFamily="2" charset="2"/>
              </a:rPr>
              <a:t>系统效率、交叉存储器带宽</a:t>
            </a:r>
            <a:endParaRPr kumimoji="0" lang="en-US" altLang="zh-CN" sz="2800" b="1" dirty="0" smtClean="0">
              <a:solidFill>
                <a:srgbClr val="FFBF09"/>
              </a:solidFill>
              <a:ea typeface="黑体" panose="02010609060101010101" pitchFamily="49" charset="-122"/>
              <a:sym typeface="Wingdings" panose="05000000000000000000" pitchFamily="2" charset="2"/>
            </a:endParaRPr>
          </a:p>
          <a:p>
            <a:pPr>
              <a:spcBef>
                <a:spcPct val="50000"/>
              </a:spcBef>
            </a:pPr>
            <a:r>
              <a:rPr kumimoji="0" lang="en-US" altLang="zh-CN" sz="2800" b="1" dirty="0" smtClean="0">
                <a:solidFill>
                  <a:srgbClr val="FFBF09"/>
                </a:solidFill>
                <a:ea typeface="黑体" panose="02010609060101010101" pitchFamily="49" charset="-122"/>
                <a:sym typeface="Wingdings" panose="05000000000000000000" pitchFamily="2" charset="2"/>
              </a:rPr>
              <a:t>6</a:t>
            </a:r>
            <a:r>
              <a:rPr kumimoji="0" lang="zh-CN" altLang="en-US" sz="2800" b="1" dirty="0" smtClean="0">
                <a:solidFill>
                  <a:srgbClr val="FFBF09"/>
                </a:solidFill>
                <a:ea typeface="黑体" panose="02010609060101010101" pitchFamily="49" charset="-122"/>
                <a:sym typeface="Wingdings" panose="05000000000000000000" pitchFamily="2" charset="2"/>
              </a:rPr>
              <a:t>、中断时空图</a:t>
            </a:r>
            <a:endParaRPr kumimoji="0" lang="zh-CN" altLang="en-US" sz="2800" b="1" dirty="0">
              <a:solidFill>
                <a:srgbClr val="FFBF09"/>
              </a:solidFill>
              <a:ea typeface="黑体" panose="02010609060101010101" pitchFamily="49" charset="-122"/>
              <a:sym typeface="Wingdings" panose="05000000000000000000" pitchFamily="2" charset="2"/>
            </a:endParaRPr>
          </a:p>
        </p:txBody>
      </p:sp>
    </p:spTree>
    <p:extLst>
      <p:ext uri="{BB962C8B-B14F-4D97-AF65-F5344CB8AC3E}">
        <p14:creationId xmlns:p14="http://schemas.microsoft.com/office/powerpoint/2010/main" val="414522760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58B86618-9406-4DAB-B6B6-89FE25A79B12}" type="slidenum">
              <a:rPr lang="zh-CN" altLang="en-US" smtClean="0"/>
              <a:pPr>
                <a:defRPr/>
              </a:pPr>
              <a:t>30</a:t>
            </a:fld>
            <a:r>
              <a:rPr lang="en-US" altLang="zh-CN" smtClean="0"/>
              <a:t>/</a:t>
            </a:r>
            <a:r>
              <a:rPr lang="en-US" altLang="zh-CN" b="1" smtClean="0">
                <a:solidFill>
                  <a:schemeClr val="tx2"/>
                </a:solidFill>
              </a:rPr>
              <a:t>28</a:t>
            </a:r>
            <a:endParaRPr lang="en-US" altLang="zh-CN" b="1">
              <a:solidFill>
                <a:schemeClr val="tx2"/>
              </a:solidFill>
            </a:endParaRP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3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8470800" y="4889520"/>
              <a:ext cx="203760" cy="432000"/>
            </p14:xfrm>
          </p:contentPart>
        </mc:Choice>
        <mc:Fallback xmlns="">
          <p:pic>
            <p:nvPicPr>
              <p:cNvPr id="3" name="墨迹 2"/>
              <p:cNvPicPr/>
              <p:nvPr/>
            </p:nvPicPr>
            <p:blipFill>
              <a:blip r:embed="rId5"/>
              <a:stretch>
                <a:fillRect/>
              </a:stretch>
            </p:blipFill>
            <p:spPr>
              <a:xfrm>
                <a:off x="8461440" y="4880160"/>
                <a:ext cx="222480" cy="450720"/>
              </a:xfrm>
              <a:prstGeom prst="rect">
                <a:avLst/>
              </a:prstGeom>
            </p:spPr>
          </p:pic>
        </mc:Fallback>
      </mc:AlternateContent>
    </p:spTree>
    <p:extLst>
      <p:ext uri="{BB962C8B-B14F-4D97-AF65-F5344CB8AC3E}">
        <p14:creationId xmlns:p14="http://schemas.microsoft.com/office/powerpoint/2010/main" val="976658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8"/>
          <p:cNvSpPr txBox="1">
            <a:spLocks noChangeArrowheads="1"/>
          </p:cNvSpPr>
          <p:nvPr/>
        </p:nvSpPr>
        <p:spPr bwMode="auto">
          <a:xfrm>
            <a:off x="395536" y="244262"/>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smtClean="0">
                <a:latin typeface="黑体" panose="02010609060101010101" pitchFamily="49" charset="-122"/>
                <a:ea typeface="黑体" panose="02010609060101010101" pitchFamily="49" charset="-122"/>
              </a:rPr>
              <a:t>练习：</a:t>
            </a:r>
            <a:r>
              <a:rPr lang="en-US" altLang="zh-CN" sz="3200" b="1" dirty="0">
                <a:latin typeface="黑体" panose="02010609060101010101" pitchFamily="49" charset="-122"/>
                <a:ea typeface="黑体" panose="02010609060101010101" pitchFamily="49" charset="-122"/>
              </a:rPr>
              <a:t>MOV </a:t>
            </a:r>
            <a:r>
              <a:rPr lang="en-US" altLang="zh-CN" sz="3200" b="1" dirty="0" smtClean="0">
                <a:latin typeface="黑体" panose="02010609060101010101" pitchFamily="49" charset="-122"/>
                <a:ea typeface="黑体" panose="02010609060101010101" pitchFamily="49" charset="-122"/>
              </a:rPr>
              <a:t>(R1)+, X</a:t>
            </a:r>
            <a:r>
              <a:rPr lang="zh-CN" altLang="en-US" sz="3200" b="1" dirty="0" smtClean="0">
                <a:latin typeface="黑体" panose="02010609060101010101" pitchFamily="49" charset="-122"/>
                <a:ea typeface="黑体" panose="02010609060101010101" pitchFamily="49" charset="-122"/>
              </a:rPr>
              <a:t>（</a:t>
            </a:r>
            <a:r>
              <a:rPr lang="en-US" altLang="zh-CN" sz="3200" b="1" dirty="0" smtClean="0">
                <a:latin typeface="黑体" panose="02010609060101010101" pitchFamily="49" charset="-122"/>
                <a:ea typeface="黑体" panose="02010609060101010101" pitchFamily="49" charset="-122"/>
              </a:rPr>
              <a:t>R0</a:t>
            </a:r>
            <a:r>
              <a:rPr lang="zh-CN" altLang="en-US" sz="3200" b="1" dirty="0" smtClean="0">
                <a:latin typeface="黑体" panose="02010609060101010101" pitchFamily="49" charset="-122"/>
                <a:ea typeface="黑体" panose="02010609060101010101" pitchFamily="49" charset="-122"/>
              </a:rPr>
              <a:t>）</a:t>
            </a:r>
            <a:r>
              <a:rPr lang="zh-CN" altLang="zh-CN" sz="3200" b="1" dirty="0" smtClean="0">
                <a:latin typeface="黑体" panose="02010609060101010101" pitchFamily="49" charset="-122"/>
                <a:ea typeface="黑体" panose="02010609060101010101" pitchFamily="49" charset="-122"/>
              </a:rPr>
              <a:t>的</a:t>
            </a:r>
            <a:r>
              <a:rPr lang="zh-CN" altLang="zh-CN" sz="3200" b="1" dirty="0">
                <a:latin typeface="黑体" panose="02010609060101010101" pitchFamily="49" charset="-122"/>
                <a:ea typeface="黑体" panose="02010609060101010101" pitchFamily="49" charset="-122"/>
              </a:rPr>
              <a:t>指令周期流程</a:t>
            </a:r>
            <a:r>
              <a:rPr lang="en-US" altLang="zh-CN" sz="3200" b="1" dirty="0">
                <a:latin typeface="黑体" panose="02010609060101010101" pitchFamily="49" charset="-122"/>
                <a:ea typeface="黑体" panose="02010609060101010101" pitchFamily="49" charset="-122"/>
              </a:rPr>
              <a:t> </a:t>
            </a:r>
            <a:endParaRPr lang="zh-CN" altLang="en-US" sz="3200" b="1" dirty="0">
              <a:latin typeface="黑体" panose="02010609060101010101" pitchFamily="49" charset="-122"/>
              <a:ea typeface="黑体" panose="02010609060101010101" pitchFamily="49" charset="-122"/>
            </a:endParaRPr>
          </a:p>
        </p:txBody>
      </p:sp>
      <p:sp>
        <p:nvSpPr>
          <p:cNvPr id="4" name="Text Box 28"/>
          <p:cNvSpPr txBox="1">
            <a:spLocks noChangeArrowheads="1"/>
          </p:cNvSpPr>
          <p:nvPr/>
        </p:nvSpPr>
        <p:spPr bwMode="auto">
          <a:xfrm>
            <a:off x="383294" y="987381"/>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smtClean="0">
                <a:latin typeface="黑体" panose="02010609060101010101" pitchFamily="49" charset="-122"/>
                <a:ea typeface="黑体" panose="02010609060101010101" pitchFamily="49" charset="-122"/>
              </a:rPr>
              <a:t>练习：</a:t>
            </a:r>
            <a:r>
              <a:rPr lang="en-US" altLang="zh-CN" sz="3200" b="1" dirty="0">
                <a:latin typeface="黑体" panose="02010609060101010101" pitchFamily="49" charset="-122"/>
                <a:ea typeface="黑体" panose="02010609060101010101" pitchFamily="49" charset="-122"/>
              </a:rPr>
              <a:t>MOV </a:t>
            </a:r>
            <a:r>
              <a:rPr lang="en-US" altLang="zh-CN" sz="3200" b="1" dirty="0" smtClean="0">
                <a:latin typeface="黑体" panose="02010609060101010101" pitchFamily="49" charset="-122"/>
                <a:ea typeface="黑体" panose="02010609060101010101" pitchFamily="49" charset="-122"/>
              </a:rPr>
              <a:t>-(SP), </a:t>
            </a:r>
            <a:r>
              <a:rPr lang="zh-CN" altLang="en-US" sz="3200" b="1" dirty="0" smtClean="0">
                <a:latin typeface="黑体" panose="02010609060101010101" pitchFamily="49" charset="-122"/>
                <a:ea typeface="黑体" panose="02010609060101010101" pitchFamily="49" charset="-122"/>
              </a:rPr>
              <a:t>（</a:t>
            </a:r>
            <a:r>
              <a:rPr lang="en-US" altLang="zh-CN" sz="3200" b="1" dirty="0" smtClean="0">
                <a:latin typeface="黑体" panose="02010609060101010101" pitchFamily="49" charset="-122"/>
                <a:ea typeface="黑体" panose="02010609060101010101" pitchFamily="49" charset="-122"/>
              </a:rPr>
              <a:t>R3</a:t>
            </a:r>
            <a:r>
              <a:rPr lang="zh-CN" altLang="en-US" sz="3200" b="1" dirty="0" smtClean="0">
                <a:latin typeface="黑体" panose="02010609060101010101" pitchFamily="49" charset="-122"/>
                <a:ea typeface="黑体" panose="02010609060101010101" pitchFamily="49" charset="-122"/>
              </a:rPr>
              <a:t>）</a:t>
            </a:r>
            <a:r>
              <a:rPr lang="zh-CN" altLang="zh-CN" sz="3200" b="1" dirty="0" smtClean="0">
                <a:latin typeface="黑体" panose="02010609060101010101" pitchFamily="49" charset="-122"/>
                <a:ea typeface="黑体" panose="02010609060101010101" pitchFamily="49" charset="-122"/>
              </a:rPr>
              <a:t>的</a:t>
            </a:r>
            <a:r>
              <a:rPr lang="zh-CN" altLang="zh-CN" sz="3200" b="1" dirty="0">
                <a:latin typeface="黑体" panose="02010609060101010101" pitchFamily="49" charset="-122"/>
                <a:ea typeface="黑体" panose="02010609060101010101" pitchFamily="49" charset="-122"/>
              </a:rPr>
              <a:t>指令周期流程</a:t>
            </a:r>
            <a:r>
              <a:rPr lang="en-US" altLang="zh-CN" sz="3200" b="1" dirty="0">
                <a:latin typeface="黑体" panose="02010609060101010101" pitchFamily="49" charset="-122"/>
                <a:ea typeface="黑体" panose="02010609060101010101" pitchFamily="49" charset="-122"/>
              </a:rPr>
              <a:t> </a:t>
            </a:r>
            <a:endParaRPr lang="zh-CN" altLang="en-US" sz="3200" b="1" dirty="0">
              <a:latin typeface="黑体" panose="02010609060101010101" pitchFamily="49" charset="-122"/>
              <a:ea typeface="黑体" panose="02010609060101010101" pitchFamily="49" charset="-122"/>
            </a:endParaRPr>
          </a:p>
        </p:txBody>
      </p:sp>
      <p:sp>
        <p:nvSpPr>
          <p:cNvPr id="5" name="矩形 4"/>
          <p:cNvSpPr/>
          <p:nvPr/>
        </p:nvSpPr>
        <p:spPr>
          <a:xfrm>
            <a:off x="444153" y="1952270"/>
            <a:ext cx="3888432" cy="461665"/>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FT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M→IR   PC+1→PC </a:t>
            </a:r>
            <a:endParaRPr lang="en-US" altLang="zh-CN" dirty="0" smtClean="0">
              <a:latin typeface="黑体" panose="02010609060101010101" pitchFamily="49" charset="-122"/>
              <a:ea typeface="黑体" panose="02010609060101010101" pitchFamily="49" charset="-122"/>
            </a:endParaRPr>
          </a:p>
        </p:txBody>
      </p:sp>
      <p:sp>
        <p:nvSpPr>
          <p:cNvPr id="6" name="矩形 5"/>
          <p:cNvSpPr/>
          <p:nvPr/>
        </p:nvSpPr>
        <p:spPr>
          <a:xfrm>
            <a:off x="4716016" y="2154336"/>
            <a:ext cx="3888432" cy="461665"/>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FT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M→IR </a:t>
            </a:r>
            <a:r>
              <a:rPr lang="en-US" altLang="zh-CN" dirty="0" smtClean="0">
                <a:latin typeface="黑体" panose="02010609060101010101" pitchFamily="49" charset="-122"/>
                <a:ea typeface="黑体" panose="02010609060101010101" pitchFamily="49" charset="-122"/>
              </a:rPr>
              <a:t>  PC+1</a:t>
            </a:r>
            <a:r>
              <a:rPr lang="en-US" altLang="zh-CN" dirty="0">
                <a:latin typeface="黑体" panose="02010609060101010101" pitchFamily="49" charset="-122"/>
                <a:ea typeface="黑体" panose="02010609060101010101" pitchFamily="49" charset="-122"/>
              </a:rPr>
              <a:t>→PC </a:t>
            </a:r>
          </a:p>
        </p:txBody>
      </p:sp>
      <p:sp>
        <p:nvSpPr>
          <p:cNvPr id="7" name="矩形 6"/>
          <p:cNvSpPr/>
          <p:nvPr/>
        </p:nvSpPr>
        <p:spPr>
          <a:xfrm>
            <a:off x="444761" y="2413935"/>
            <a:ext cx="4572000" cy="1938992"/>
          </a:xfrm>
          <a:prstGeom prst="rect">
            <a:avLst/>
          </a:prstGeom>
        </p:spPr>
        <p:txBody>
          <a:bodyPr>
            <a:spAutoFit/>
          </a:bodyPr>
          <a:lstStyle/>
          <a:p>
            <a:r>
              <a:rPr lang="en-US" altLang="zh-CN" dirty="0">
                <a:latin typeface="黑体" panose="02010609060101010101" pitchFamily="49" charset="-122"/>
                <a:ea typeface="黑体" panose="02010609060101010101" pitchFamily="49" charset="-122"/>
              </a:rPr>
              <a:t>ST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PC→MAR </a:t>
            </a:r>
          </a:p>
          <a:p>
            <a:r>
              <a:rPr lang="en-US" altLang="zh-CN" dirty="0">
                <a:latin typeface="黑体" panose="02010609060101010101" pitchFamily="49" charset="-122"/>
                <a:ea typeface="黑体" panose="02010609060101010101" pitchFamily="49" charset="-122"/>
              </a:rPr>
              <a:t>    M→MDR→C </a:t>
            </a:r>
          </a:p>
          <a:p>
            <a:r>
              <a:rPr lang="en-US" altLang="zh-CN" dirty="0">
                <a:latin typeface="黑体" panose="02010609060101010101" pitchFamily="49" charset="-122"/>
                <a:ea typeface="黑体" panose="02010609060101010101" pitchFamily="49" charset="-122"/>
              </a:rPr>
              <a:t>    PC+1→PC </a:t>
            </a:r>
          </a:p>
          <a:p>
            <a:r>
              <a:rPr lang="en-US" altLang="zh-CN" dirty="0">
                <a:latin typeface="黑体" panose="02010609060101010101" pitchFamily="49" charset="-122"/>
                <a:ea typeface="黑体" panose="02010609060101010101" pitchFamily="49" charset="-122"/>
              </a:rPr>
              <a:t>    C+R0→MAR </a:t>
            </a:r>
          </a:p>
          <a:p>
            <a:r>
              <a:rPr lang="en-US" altLang="zh-CN" dirty="0">
                <a:latin typeface="黑体" panose="02010609060101010101" pitchFamily="49" charset="-122"/>
                <a:ea typeface="黑体" panose="02010609060101010101" pitchFamily="49" charset="-122"/>
              </a:rPr>
              <a:t>    M→MDR→C </a:t>
            </a:r>
          </a:p>
        </p:txBody>
      </p:sp>
      <p:sp>
        <p:nvSpPr>
          <p:cNvPr id="8" name="矩形 7"/>
          <p:cNvSpPr/>
          <p:nvPr/>
        </p:nvSpPr>
        <p:spPr>
          <a:xfrm>
            <a:off x="444153" y="4298320"/>
            <a:ext cx="4572000" cy="830997"/>
          </a:xfrm>
          <a:prstGeom prst="rect">
            <a:avLst/>
          </a:prstGeom>
        </p:spPr>
        <p:txBody>
          <a:bodyPr>
            <a:spAutoFit/>
          </a:bodyPr>
          <a:lstStyle/>
          <a:p>
            <a:r>
              <a:rPr lang="en-US" altLang="zh-CN" dirty="0">
                <a:latin typeface="黑体" panose="02010609060101010101" pitchFamily="49" charset="-122"/>
                <a:ea typeface="黑体" panose="02010609060101010101" pitchFamily="49" charset="-122"/>
              </a:rPr>
              <a:t>DT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R1→MAR </a:t>
            </a:r>
          </a:p>
          <a:p>
            <a:r>
              <a:rPr lang="en-US" altLang="zh-CN" dirty="0">
                <a:latin typeface="黑体" panose="02010609060101010101" pitchFamily="49" charset="-122"/>
                <a:ea typeface="黑体" panose="02010609060101010101" pitchFamily="49" charset="-122"/>
              </a:rPr>
              <a:t>    R1+1→R1 </a:t>
            </a:r>
          </a:p>
        </p:txBody>
      </p:sp>
      <p:sp>
        <p:nvSpPr>
          <p:cNvPr id="9" name="矩形 8"/>
          <p:cNvSpPr/>
          <p:nvPr/>
        </p:nvSpPr>
        <p:spPr>
          <a:xfrm>
            <a:off x="444153" y="5036983"/>
            <a:ext cx="4572000" cy="1200329"/>
          </a:xfrm>
          <a:prstGeom prst="rect">
            <a:avLst/>
          </a:prstGeom>
        </p:spPr>
        <p:txBody>
          <a:bodyPr>
            <a:spAutoFit/>
          </a:bodyPr>
          <a:lstStyle/>
          <a:p>
            <a:r>
              <a:rPr lang="en-US" altLang="zh-CN" dirty="0">
                <a:latin typeface="黑体" panose="02010609060101010101" pitchFamily="49" charset="-122"/>
                <a:ea typeface="黑体" panose="02010609060101010101" pitchFamily="49" charset="-122"/>
              </a:rPr>
              <a:t>ET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C→MDR </a:t>
            </a:r>
          </a:p>
          <a:p>
            <a:r>
              <a:rPr lang="en-US" altLang="zh-CN" dirty="0">
                <a:latin typeface="黑体" panose="02010609060101010101" pitchFamily="49" charset="-122"/>
                <a:ea typeface="黑体" panose="02010609060101010101" pitchFamily="49" charset="-122"/>
              </a:rPr>
              <a:t>    MDR→M </a:t>
            </a:r>
          </a:p>
          <a:p>
            <a:r>
              <a:rPr lang="en-US" altLang="zh-CN" dirty="0">
                <a:latin typeface="黑体" panose="02010609060101010101" pitchFamily="49" charset="-122"/>
                <a:ea typeface="黑体" panose="02010609060101010101" pitchFamily="49" charset="-122"/>
              </a:rPr>
              <a:t>    PC→MAR  </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4716016" y="2697045"/>
            <a:ext cx="4572000" cy="830997"/>
          </a:xfrm>
          <a:prstGeom prst="rect">
            <a:avLst/>
          </a:prstGeom>
        </p:spPr>
        <p:txBody>
          <a:bodyPr>
            <a:spAutoFit/>
          </a:bodyPr>
          <a:lstStyle/>
          <a:p>
            <a:r>
              <a:rPr lang="en-US" altLang="zh-CN" dirty="0">
                <a:latin typeface="黑体" panose="02010609060101010101" pitchFamily="49" charset="-122"/>
                <a:ea typeface="黑体" panose="02010609060101010101" pitchFamily="49" charset="-122"/>
              </a:rPr>
              <a:t>ST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R3→MAR </a:t>
            </a:r>
          </a:p>
          <a:p>
            <a:r>
              <a:rPr lang="en-US" altLang="zh-CN" dirty="0">
                <a:latin typeface="黑体" panose="02010609060101010101" pitchFamily="49" charset="-122"/>
                <a:ea typeface="黑体" panose="02010609060101010101" pitchFamily="49" charset="-122"/>
              </a:rPr>
              <a:t>    M→MDR→C </a:t>
            </a:r>
          </a:p>
        </p:txBody>
      </p:sp>
      <p:sp>
        <p:nvSpPr>
          <p:cNvPr id="11" name="矩形 10"/>
          <p:cNvSpPr/>
          <p:nvPr/>
        </p:nvSpPr>
        <p:spPr>
          <a:xfrm>
            <a:off x="4716016" y="3614794"/>
            <a:ext cx="4572000" cy="830997"/>
          </a:xfrm>
          <a:prstGeom prst="rect">
            <a:avLst/>
          </a:prstGeom>
        </p:spPr>
        <p:txBody>
          <a:bodyPr>
            <a:spAutoFit/>
          </a:bodyPr>
          <a:lstStyle/>
          <a:p>
            <a:r>
              <a:rPr lang="en-US" altLang="zh-CN" dirty="0">
                <a:latin typeface="黑体" panose="02010609060101010101" pitchFamily="49" charset="-122"/>
                <a:ea typeface="黑体" panose="02010609060101010101" pitchFamily="49" charset="-122"/>
              </a:rPr>
              <a:t>DT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SP-1→SP MAR </a:t>
            </a:r>
          </a:p>
          <a:p>
            <a:r>
              <a:rPr lang="en-US" altLang="zh-CN" dirty="0">
                <a:latin typeface="黑体" panose="02010609060101010101" pitchFamily="49" charset="-122"/>
                <a:ea typeface="黑体" panose="02010609060101010101" pitchFamily="49" charset="-122"/>
              </a:rPr>
              <a:t>    </a:t>
            </a:r>
          </a:p>
        </p:txBody>
      </p:sp>
      <p:sp>
        <p:nvSpPr>
          <p:cNvPr id="12" name="矩形 11"/>
          <p:cNvSpPr/>
          <p:nvPr/>
        </p:nvSpPr>
        <p:spPr>
          <a:xfrm>
            <a:off x="4716016" y="4344974"/>
            <a:ext cx="4572000" cy="1200329"/>
          </a:xfrm>
          <a:prstGeom prst="rect">
            <a:avLst/>
          </a:prstGeom>
        </p:spPr>
        <p:txBody>
          <a:bodyPr>
            <a:spAutoFit/>
          </a:bodyPr>
          <a:lstStyle/>
          <a:p>
            <a:r>
              <a:rPr lang="en-US" altLang="zh-CN" dirty="0">
                <a:latin typeface="黑体" panose="02010609060101010101" pitchFamily="49" charset="-122"/>
                <a:ea typeface="黑体" panose="02010609060101010101" pitchFamily="49" charset="-122"/>
              </a:rPr>
              <a:t>ET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C→MDR </a:t>
            </a:r>
          </a:p>
          <a:p>
            <a:r>
              <a:rPr lang="en-US" altLang="zh-CN" dirty="0">
                <a:latin typeface="黑体" panose="02010609060101010101" pitchFamily="49" charset="-122"/>
                <a:ea typeface="黑体" panose="02010609060101010101" pitchFamily="49" charset="-122"/>
              </a:rPr>
              <a:t>    MDR→M </a:t>
            </a:r>
          </a:p>
          <a:p>
            <a:r>
              <a:rPr lang="en-US" altLang="zh-CN" dirty="0">
                <a:latin typeface="黑体" panose="02010609060101010101" pitchFamily="49" charset="-122"/>
                <a:ea typeface="黑体" panose="02010609060101010101" pitchFamily="49" charset="-122"/>
              </a:rPr>
              <a:t>    PC→MAR  </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5663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uild="p"/>
      <p:bldP spid="8" grpId="0"/>
      <p:bldP spid="9" grpId="0"/>
      <p:bldP spid="10" grpId="0" build="p"/>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235657" cy="695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2008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4" name="Text Box 132"/>
          <p:cNvSpPr txBox="1">
            <a:spLocks noChangeArrowheads="1"/>
          </p:cNvSpPr>
          <p:nvPr/>
        </p:nvSpPr>
        <p:spPr bwMode="auto">
          <a:xfrm>
            <a:off x="71438" y="71438"/>
            <a:ext cx="54149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smtClean="0">
                <a:solidFill>
                  <a:schemeClr val="accent1"/>
                </a:solidFill>
                <a:latin typeface="黑体" panose="02010609060101010101" pitchFamily="49" charset="-122"/>
                <a:ea typeface="黑体" panose="02010609060101010101" pitchFamily="49" charset="-122"/>
              </a:rPr>
              <a:t>双</a:t>
            </a:r>
            <a:r>
              <a:rPr lang="zh-CN" altLang="en-US" sz="3200" b="1" dirty="0">
                <a:solidFill>
                  <a:schemeClr val="accent1"/>
                </a:solidFill>
                <a:latin typeface="黑体" panose="02010609060101010101" pitchFamily="49" charset="-122"/>
                <a:ea typeface="黑体" panose="02010609060101010101" pitchFamily="49" charset="-122"/>
              </a:rPr>
              <a:t>操作数</a:t>
            </a:r>
            <a:r>
              <a:rPr lang="zh-CN" altLang="en-US" sz="3200" b="1" dirty="0" smtClean="0">
                <a:solidFill>
                  <a:schemeClr val="accent1"/>
                </a:solidFill>
                <a:latin typeface="黑体" panose="02010609060101010101" pitchFamily="49" charset="-122"/>
                <a:ea typeface="黑体" panose="02010609060101010101" pitchFamily="49" charset="-122"/>
              </a:rPr>
              <a:t>指令</a:t>
            </a:r>
            <a:endParaRPr lang="zh-CN" altLang="en-US" sz="3200" b="1" dirty="0">
              <a:solidFill>
                <a:schemeClr val="accent1"/>
              </a:solidFill>
              <a:latin typeface="黑体" panose="02010609060101010101" pitchFamily="49" charset="-122"/>
              <a:ea typeface="黑体" panose="02010609060101010101" pitchFamily="49" charset="-122"/>
            </a:endParaRPr>
          </a:p>
        </p:txBody>
      </p:sp>
      <p:grpSp>
        <p:nvGrpSpPr>
          <p:cNvPr id="2" name="Group 134"/>
          <p:cNvGrpSpPr>
            <a:grpSpLocks/>
          </p:cNvGrpSpPr>
          <p:nvPr/>
        </p:nvGrpSpPr>
        <p:grpSpPr bwMode="auto">
          <a:xfrm>
            <a:off x="42863" y="836712"/>
            <a:ext cx="4800600" cy="579437"/>
            <a:chOff x="0" y="1632"/>
            <a:chExt cx="3024" cy="365"/>
          </a:xfrm>
        </p:grpSpPr>
        <p:sp>
          <p:nvSpPr>
            <p:cNvPr id="13378" name="Text Box 135"/>
            <p:cNvSpPr txBox="1">
              <a:spLocks noChangeArrowheads="1"/>
            </p:cNvSpPr>
            <p:nvPr/>
          </p:nvSpPr>
          <p:spPr bwMode="auto">
            <a:xfrm>
              <a:off x="0" y="1632"/>
              <a:ext cx="9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例：</a:t>
              </a:r>
            </a:p>
          </p:txBody>
        </p:sp>
        <p:sp>
          <p:nvSpPr>
            <p:cNvPr id="13379" name="Text Box 136"/>
            <p:cNvSpPr txBox="1">
              <a:spLocks noChangeArrowheads="1"/>
            </p:cNvSpPr>
            <p:nvPr/>
          </p:nvSpPr>
          <p:spPr bwMode="auto">
            <a:xfrm>
              <a:off x="528" y="1632"/>
              <a:ext cx="24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latin typeface="黑体" panose="02010609060101010101" pitchFamily="49" charset="-122"/>
                  <a:ea typeface="黑体" panose="02010609060101010101" pitchFamily="49" charset="-122"/>
                </a:rPr>
                <a:t>ADD X(R1),(PC)+ </a:t>
              </a:r>
              <a:r>
                <a:rPr lang="zh-CN" altLang="en-US" sz="3200" b="1" dirty="0">
                  <a:latin typeface="黑体" panose="02010609060101010101" pitchFamily="49" charset="-122"/>
                  <a:ea typeface="黑体" panose="02010609060101010101" pitchFamily="49" charset="-122"/>
                </a:rPr>
                <a:t>；</a:t>
              </a:r>
            </a:p>
          </p:txBody>
        </p:sp>
      </p:grpSp>
      <p:sp>
        <p:nvSpPr>
          <p:cNvPr id="44171" name="Text Box 139"/>
          <p:cNvSpPr txBox="1">
            <a:spLocks noChangeArrowheads="1"/>
          </p:cNvSpPr>
          <p:nvPr/>
        </p:nvSpPr>
        <p:spPr bwMode="auto">
          <a:xfrm>
            <a:off x="42863" y="1435199"/>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FT0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3" name="Group 140"/>
          <p:cNvGrpSpPr>
            <a:grpSpLocks/>
          </p:cNvGrpSpPr>
          <p:nvPr/>
        </p:nvGrpSpPr>
        <p:grpSpPr bwMode="auto">
          <a:xfrm>
            <a:off x="1033463" y="1511399"/>
            <a:ext cx="3200400" cy="482600"/>
            <a:chOff x="960" y="480"/>
            <a:chExt cx="2016" cy="304"/>
          </a:xfrm>
        </p:grpSpPr>
        <p:sp>
          <p:nvSpPr>
            <p:cNvPr id="13376" name="Text Box 141"/>
            <p:cNvSpPr txBox="1">
              <a:spLocks noChangeArrowheads="1"/>
            </p:cNvSpPr>
            <p:nvPr/>
          </p:nvSpPr>
          <p:spPr bwMode="auto">
            <a:xfrm>
              <a:off x="960" y="4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IR</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13377" name="Line 142"/>
            <p:cNvSpPr>
              <a:spLocks noChangeShapeType="1"/>
            </p:cNvSpPr>
            <p:nvPr/>
          </p:nvSpPr>
          <p:spPr bwMode="auto">
            <a:xfrm>
              <a:off x="1248" y="6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43"/>
          <p:cNvGrpSpPr>
            <a:grpSpLocks/>
          </p:cNvGrpSpPr>
          <p:nvPr/>
        </p:nvGrpSpPr>
        <p:grpSpPr bwMode="auto">
          <a:xfrm>
            <a:off x="2862263" y="1497112"/>
            <a:ext cx="3200400" cy="482600"/>
            <a:chOff x="960" y="768"/>
            <a:chExt cx="2016" cy="304"/>
          </a:xfrm>
        </p:grpSpPr>
        <p:sp>
          <p:nvSpPr>
            <p:cNvPr id="13374" name="Text Box 144"/>
            <p:cNvSpPr txBox="1">
              <a:spLocks noChangeArrowheads="1"/>
            </p:cNvSpPr>
            <p:nvPr/>
          </p:nvSpPr>
          <p:spPr bwMode="auto">
            <a:xfrm>
              <a:off x="960" y="768"/>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PC+1   PC</a:t>
              </a:r>
            </a:p>
          </p:txBody>
        </p:sp>
        <p:sp>
          <p:nvSpPr>
            <p:cNvPr id="13375" name="Line 145"/>
            <p:cNvSpPr>
              <a:spLocks noChangeShapeType="1"/>
            </p:cNvSpPr>
            <p:nvPr/>
          </p:nvSpPr>
          <p:spPr bwMode="auto">
            <a:xfrm>
              <a:off x="1536" y="912"/>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70" name="Text Box 138"/>
          <p:cNvSpPr txBox="1">
            <a:spLocks noChangeArrowheads="1"/>
          </p:cNvSpPr>
          <p:nvPr/>
        </p:nvSpPr>
        <p:spPr bwMode="auto">
          <a:xfrm>
            <a:off x="3581400" y="1965424"/>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latin typeface="黑体" panose="02010609060101010101" pitchFamily="49" charset="-122"/>
                <a:ea typeface="黑体" panose="02010609060101010101" pitchFamily="49" charset="-122"/>
              </a:rPr>
              <a:t>立即数</a:t>
            </a:r>
          </a:p>
        </p:txBody>
      </p:sp>
      <p:sp>
        <p:nvSpPr>
          <p:cNvPr id="44178" name="Text Box 146"/>
          <p:cNvSpPr txBox="1">
            <a:spLocks noChangeArrowheads="1"/>
          </p:cNvSpPr>
          <p:nvPr/>
        </p:nvSpPr>
        <p:spPr bwMode="auto">
          <a:xfrm>
            <a:off x="0" y="2055912"/>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ST0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5" name="Group 147"/>
          <p:cNvGrpSpPr>
            <a:grpSpLocks/>
          </p:cNvGrpSpPr>
          <p:nvPr/>
        </p:nvGrpSpPr>
        <p:grpSpPr bwMode="auto">
          <a:xfrm>
            <a:off x="1066800" y="2132112"/>
            <a:ext cx="3200400" cy="482600"/>
            <a:chOff x="2784" y="1440"/>
            <a:chExt cx="2016" cy="304"/>
          </a:xfrm>
        </p:grpSpPr>
        <p:sp>
          <p:nvSpPr>
            <p:cNvPr id="13372" name="Text Box 148"/>
            <p:cNvSpPr txBox="1">
              <a:spLocks noChangeArrowheads="1"/>
            </p:cNvSpPr>
            <p:nvPr/>
          </p:nvSpPr>
          <p:spPr bwMode="auto">
            <a:xfrm>
              <a:off x="2784" y="144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    MAR</a:t>
              </a:r>
            </a:p>
          </p:txBody>
        </p:sp>
        <p:sp>
          <p:nvSpPr>
            <p:cNvPr id="13373" name="Line 149"/>
            <p:cNvSpPr>
              <a:spLocks noChangeShapeType="1"/>
            </p:cNvSpPr>
            <p:nvPr/>
          </p:nvSpPr>
          <p:spPr bwMode="auto">
            <a:xfrm>
              <a:off x="3168" y="158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82" name="Text Box 150"/>
          <p:cNvSpPr txBox="1">
            <a:spLocks noChangeArrowheads="1"/>
          </p:cNvSpPr>
          <p:nvPr/>
        </p:nvSpPr>
        <p:spPr bwMode="auto">
          <a:xfrm>
            <a:off x="0" y="2741712"/>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ST1</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6" name="Group 163"/>
          <p:cNvGrpSpPr>
            <a:grpSpLocks/>
          </p:cNvGrpSpPr>
          <p:nvPr/>
        </p:nvGrpSpPr>
        <p:grpSpPr bwMode="auto">
          <a:xfrm>
            <a:off x="1066800" y="2817912"/>
            <a:ext cx="2743200" cy="482600"/>
            <a:chOff x="720" y="3312"/>
            <a:chExt cx="1728" cy="304"/>
          </a:xfrm>
        </p:grpSpPr>
        <p:sp>
          <p:nvSpPr>
            <p:cNvPr id="13369" name="Text Box 152"/>
            <p:cNvSpPr txBox="1">
              <a:spLocks noChangeArrowheads="1"/>
            </p:cNvSpPr>
            <p:nvPr/>
          </p:nvSpPr>
          <p:spPr bwMode="auto">
            <a:xfrm>
              <a:off x="720" y="3312"/>
              <a:ext cx="172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MDR  C</a:t>
              </a:r>
            </a:p>
          </p:txBody>
        </p:sp>
        <p:sp>
          <p:nvSpPr>
            <p:cNvPr id="13370" name="Line 153"/>
            <p:cNvSpPr>
              <a:spLocks noChangeShapeType="1"/>
            </p:cNvSpPr>
            <p:nvPr/>
          </p:nvSpPr>
          <p:spPr bwMode="auto">
            <a:xfrm>
              <a:off x="960"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1" name="Line 154"/>
            <p:cNvSpPr>
              <a:spLocks noChangeShapeType="1"/>
            </p:cNvSpPr>
            <p:nvPr/>
          </p:nvSpPr>
          <p:spPr bwMode="auto">
            <a:xfrm>
              <a:off x="1584"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87" name="Line 155"/>
          <p:cNvSpPr>
            <a:spLocks noChangeShapeType="1"/>
          </p:cNvSpPr>
          <p:nvPr/>
        </p:nvSpPr>
        <p:spPr bwMode="auto">
          <a:xfrm flipV="1">
            <a:off x="3109913" y="2494062"/>
            <a:ext cx="762000" cy="533400"/>
          </a:xfrm>
          <a:prstGeom prst="line">
            <a:avLst/>
          </a:prstGeom>
          <a:noFill/>
          <a:ln w="38100" cap="sq">
            <a:solidFill>
              <a:schemeClr val="tx1"/>
            </a:solidFill>
            <a:round/>
            <a:headEnd type="arrow"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8" name="Text Box 156"/>
          <p:cNvSpPr txBox="1">
            <a:spLocks noChangeArrowheads="1"/>
          </p:cNvSpPr>
          <p:nvPr/>
        </p:nvSpPr>
        <p:spPr bwMode="auto">
          <a:xfrm>
            <a:off x="0" y="3427512"/>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ST2</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7" name="Group 164"/>
          <p:cNvGrpSpPr>
            <a:grpSpLocks/>
          </p:cNvGrpSpPr>
          <p:nvPr/>
        </p:nvGrpSpPr>
        <p:grpSpPr bwMode="auto">
          <a:xfrm>
            <a:off x="1066800" y="3503712"/>
            <a:ext cx="2667000" cy="482600"/>
            <a:chOff x="672" y="3600"/>
            <a:chExt cx="1680" cy="304"/>
          </a:xfrm>
        </p:grpSpPr>
        <p:sp>
          <p:nvSpPr>
            <p:cNvPr id="13367" name="Text Box 158"/>
            <p:cNvSpPr txBox="1">
              <a:spLocks noChangeArrowheads="1"/>
            </p:cNvSpPr>
            <p:nvPr/>
          </p:nvSpPr>
          <p:spPr bwMode="auto">
            <a:xfrm>
              <a:off x="672" y="3600"/>
              <a:ext cx="168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PC+1   PC</a:t>
              </a:r>
            </a:p>
          </p:txBody>
        </p:sp>
        <p:sp>
          <p:nvSpPr>
            <p:cNvPr id="13368" name="Line 159"/>
            <p:cNvSpPr>
              <a:spLocks noChangeShapeType="1"/>
            </p:cNvSpPr>
            <p:nvPr/>
          </p:nvSpPr>
          <p:spPr bwMode="auto">
            <a:xfrm>
              <a:off x="1248" y="3744"/>
              <a:ext cx="288"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97" name="Text Box 165"/>
          <p:cNvSpPr txBox="1">
            <a:spLocks noChangeArrowheads="1"/>
          </p:cNvSpPr>
          <p:nvPr/>
        </p:nvSpPr>
        <p:spPr bwMode="auto">
          <a:xfrm>
            <a:off x="0" y="40990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DT0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8" name="Group 166"/>
          <p:cNvGrpSpPr>
            <a:grpSpLocks/>
          </p:cNvGrpSpPr>
          <p:nvPr/>
        </p:nvGrpSpPr>
        <p:grpSpPr bwMode="auto">
          <a:xfrm>
            <a:off x="1066800" y="4175224"/>
            <a:ext cx="3200400" cy="482600"/>
            <a:chOff x="2784" y="1440"/>
            <a:chExt cx="2016" cy="304"/>
          </a:xfrm>
        </p:grpSpPr>
        <p:sp>
          <p:nvSpPr>
            <p:cNvPr id="13365" name="Text Box 167"/>
            <p:cNvSpPr txBox="1">
              <a:spLocks noChangeArrowheads="1"/>
            </p:cNvSpPr>
            <p:nvPr/>
          </p:nvSpPr>
          <p:spPr bwMode="auto">
            <a:xfrm>
              <a:off x="2784" y="144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    MAR</a:t>
              </a:r>
            </a:p>
          </p:txBody>
        </p:sp>
        <p:sp>
          <p:nvSpPr>
            <p:cNvPr id="13366" name="Line 168"/>
            <p:cNvSpPr>
              <a:spLocks noChangeShapeType="1"/>
            </p:cNvSpPr>
            <p:nvPr/>
          </p:nvSpPr>
          <p:spPr bwMode="auto">
            <a:xfrm>
              <a:off x="3168" y="158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01" name="Text Box 169"/>
          <p:cNvSpPr txBox="1">
            <a:spLocks noChangeArrowheads="1"/>
          </p:cNvSpPr>
          <p:nvPr/>
        </p:nvSpPr>
        <p:spPr bwMode="auto">
          <a:xfrm>
            <a:off x="0" y="47086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DT1</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9" name="Group 170"/>
          <p:cNvGrpSpPr>
            <a:grpSpLocks/>
          </p:cNvGrpSpPr>
          <p:nvPr/>
        </p:nvGrpSpPr>
        <p:grpSpPr bwMode="auto">
          <a:xfrm>
            <a:off x="1066800" y="4784824"/>
            <a:ext cx="2743200" cy="482600"/>
            <a:chOff x="720" y="3312"/>
            <a:chExt cx="1728" cy="304"/>
          </a:xfrm>
        </p:grpSpPr>
        <p:sp>
          <p:nvSpPr>
            <p:cNvPr id="13362" name="Text Box 171"/>
            <p:cNvSpPr txBox="1">
              <a:spLocks noChangeArrowheads="1"/>
            </p:cNvSpPr>
            <p:nvPr/>
          </p:nvSpPr>
          <p:spPr bwMode="auto">
            <a:xfrm>
              <a:off x="720" y="3312"/>
              <a:ext cx="172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MDR  D</a:t>
              </a:r>
            </a:p>
          </p:txBody>
        </p:sp>
        <p:sp>
          <p:nvSpPr>
            <p:cNvPr id="13363" name="Line 172"/>
            <p:cNvSpPr>
              <a:spLocks noChangeShapeType="1"/>
            </p:cNvSpPr>
            <p:nvPr/>
          </p:nvSpPr>
          <p:spPr bwMode="auto">
            <a:xfrm>
              <a:off x="960"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4" name="Line 173"/>
            <p:cNvSpPr>
              <a:spLocks noChangeShapeType="1"/>
            </p:cNvSpPr>
            <p:nvPr/>
          </p:nvSpPr>
          <p:spPr bwMode="auto">
            <a:xfrm>
              <a:off x="1584"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06" name="Text Box 174"/>
          <p:cNvSpPr txBox="1">
            <a:spLocks noChangeArrowheads="1"/>
          </p:cNvSpPr>
          <p:nvPr/>
        </p:nvSpPr>
        <p:spPr bwMode="auto">
          <a:xfrm>
            <a:off x="0" y="53182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DT2</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0" name="Group 175"/>
          <p:cNvGrpSpPr>
            <a:grpSpLocks/>
          </p:cNvGrpSpPr>
          <p:nvPr/>
        </p:nvGrpSpPr>
        <p:grpSpPr bwMode="auto">
          <a:xfrm>
            <a:off x="1066800" y="5394424"/>
            <a:ext cx="2667000" cy="482600"/>
            <a:chOff x="672" y="3600"/>
            <a:chExt cx="1680" cy="304"/>
          </a:xfrm>
        </p:grpSpPr>
        <p:sp>
          <p:nvSpPr>
            <p:cNvPr id="13360" name="Text Box 176"/>
            <p:cNvSpPr txBox="1">
              <a:spLocks noChangeArrowheads="1"/>
            </p:cNvSpPr>
            <p:nvPr/>
          </p:nvSpPr>
          <p:spPr bwMode="auto">
            <a:xfrm>
              <a:off x="672" y="3600"/>
              <a:ext cx="168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PC+1   PC</a:t>
              </a:r>
            </a:p>
          </p:txBody>
        </p:sp>
        <p:sp>
          <p:nvSpPr>
            <p:cNvPr id="13361" name="Line 177"/>
            <p:cNvSpPr>
              <a:spLocks noChangeShapeType="1"/>
            </p:cNvSpPr>
            <p:nvPr/>
          </p:nvSpPr>
          <p:spPr bwMode="auto">
            <a:xfrm>
              <a:off x="1248" y="3744"/>
              <a:ext cx="288"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10" name="Line 178"/>
          <p:cNvSpPr>
            <a:spLocks noChangeShapeType="1"/>
          </p:cNvSpPr>
          <p:nvPr/>
        </p:nvSpPr>
        <p:spPr bwMode="auto">
          <a:xfrm flipH="1">
            <a:off x="3067050" y="4646712"/>
            <a:ext cx="990600" cy="381000"/>
          </a:xfrm>
          <a:prstGeom prst="line">
            <a:avLst/>
          </a:prstGeom>
          <a:noFill/>
          <a:ln w="38100"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1" name="Text Box 179"/>
          <p:cNvSpPr txBox="1">
            <a:spLocks noChangeArrowheads="1"/>
          </p:cNvSpPr>
          <p:nvPr/>
        </p:nvSpPr>
        <p:spPr bwMode="auto">
          <a:xfrm>
            <a:off x="3429000" y="4175224"/>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latin typeface="黑体" panose="02010609060101010101" pitchFamily="49" charset="-122"/>
                <a:ea typeface="黑体" panose="02010609060101010101" pitchFamily="49" charset="-122"/>
              </a:rPr>
              <a:t>形式地址</a:t>
            </a:r>
          </a:p>
        </p:txBody>
      </p:sp>
      <p:sp>
        <p:nvSpPr>
          <p:cNvPr id="44212" name="Text Box 180"/>
          <p:cNvSpPr txBox="1">
            <a:spLocks noChangeArrowheads="1"/>
          </p:cNvSpPr>
          <p:nvPr/>
        </p:nvSpPr>
        <p:spPr bwMode="auto">
          <a:xfrm>
            <a:off x="5334000" y="20416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DT3</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1" name="Group 181"/>
          <p:cNvGrpSpPr>
            <a:grpSpLocks/>
          </p:cNvGrpSpPr>
          <p:nvPr/>
        </p:nvGrpSpPr>
        <p:grpSpPr bwMode="auto">
          <a:xfrm>
            <a:off x="6400800" y="2117824"/>
            <a:ext cx="2667000" cy="482600"/>
            <a:chOff x="672" y="3600"/>
            <a:chExt cx="1680" cy="304"/>
          </a:xfrm>
        </p:grpSpPr>
        <p:sp>
          <p:nvSpPr>
            <p:cNvPr id="13358" name="Text Box 182"/>
            <p:cNvSpPr txBox="1">
              <a:spLocks noChangeArrowheads="1"/>
            </p:cNvSpPr>
            <p:nvPr/>
          </p:nvSpPr>
          <p:spPr bwMode="auto">
            <a:xfrm>
              <a:off x="672" y="3600"/>
              <a:ext cx="168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D+R1   MAR</a:t>
              </a:r>
            </a:p>
          </p:txBody>
        </p:sp>
        <p:sp>
          <p:nvSpPr>
            <p:cNvPr id="13359" name="Line 183"/>
            <p:cNvSpPr>
              <a:spLocks noChangeShapeType="1"/>
            </p:cNvSpPr>
            <p:nvPr/>
          </p:nvSpPr>
          <p:spPr bwMode="auto">
            <a:xfrm>
              <a:off x="1248" y="3744"/>
              <a:ext cx="288"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16" name="Text Box 184"/>
          <p:cNvSpPr txBox="1">
            <a:spLocks noChangeArrowheads="1"/>
          </p:cNvSpPr>
          <p:nvPr/>
        </p:nvSpPr>
        <p:spPr bwMode="auto">
          <a:xfrm>
            <a:off x="5334000" y="28036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DT4</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2" name="Group 185"/>
          <p:cNvGrpSpPr>
            <a:grpSpLocks/>
          </p:cNvGrpSpPr>
          <p:nvPr/>
        </p:nvGrpSpPr>
        <p:grpSpPr bwMode="auto">
          <a:xfrm>
            <a:off x="6400800" y="2879824"/>
            <a:ext cx="2743200" cy="482600"/>
            <a:chOff x="720" y="3312"/>
            <a:chExt cx="1728" cy="304"/>
          </a:xfrm>
        </p:grpSpPr>
        <p:sp>
          <p:nvSpPr>
            <p:cNvPr id="13355" name="Text Box 186"/>
            <p:cNvSpPr txBox="1">
              <a:spLocks noChangeArrowheads="1"/>
            </p:cNvSpPr>
            <p:nvPr/>
          </p:nvSpPr>
          <p:spPr bwMode="auto">
            <a:xfrm>
              <a:off x="720" y="3312"/>
              <a:ext cx="172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MDR  D</a:t>
              </a:r>
            </a:p>
          </p:txBody>
        </p:sp>
        <p:sp>
          <p:nvSpPr>
            <p:cNvPr id="13356" name="Line 187"/>
            <p:cNvSpPr>
              <a:spLocks noChangeShapeType="1"/>
            </p:cNvSpPr>
            <p:nvPr/>
          </p:nvSpPr>
          <p:spPr bwMode="auto">
            <a:xfrm>
              <a:off x="960"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7" name="Line 188"/>
            <p:cNvSpPr>
              <a:spLocks noChangeShapeType="1"/>
            </p:cNvSpPr>
            <p:nvPr/>
          </p:nvSpPr>
          <p:spPr bwMode="auto">
            <a:xfrm>
              <a:off x="1584"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21" name="Line 189"/>
          <p:cNvSpPr>
            <a:spLocks noChangeShapeType="1"/>
          </p:cNvSpPr>
          <p:nvPr/>
        </p:nvSpPr>
        <p:spPr bwMode="auto">
          <a:xfrm flipH="1" flipV="1">
            <a:off x="8283575" y="3332262"/>
            <a:ext cx="176213" cy="398462"/>
          </a:xfrm>
          <a:prstGeom prst="line">
            <a:avLst/>
          </a:prstGeom>
          <a:noFill/>
          <a:ln w="381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2" name="Text Box 190"/>
          <p:cNvSpPr txBox="1">
            <a:spLocks noChangeArrowheads="1"/>
          </p:cNvSpPr>
          <p:nvPr/>
        </p:nvSpPr>
        <p:spPr bwMode="auto">
          <a:xfrm>
            <a:off x="8027988" y="3730724"/>
            <a:ext cx="1419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latin typeface="黑体" panose="02010609060101010101" pitchFamily="49" charset="-122"/>
                <a:ea typeface="黑体" panose="02010609060101010101" pitchFamily="49" charset="-122"/>
              </a:rPr>
              <a:t>目的数</a:t>
            </a:r>
          </a:p>
        </p:txBody>
      </p:sp>
      <p:sp>
        <p:nvSpPr>
          <p:cNvPr id="44223" name="Text Box 191"/>
          <p:cNvSpPr txBox="1">
            <a:spLocks noChangeArrowheads="1"/>
          </p:cNvSpPr>
          <p:nvPr/>
        </p:nvSpPr>
        <p:spPr bwMode="auto">
          <a:xfrm>
            <a:off x="5334000" y="35656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3" name="Group 195"/>
          <p:cNvGrpSpPr>
            <a:grpSpLocks/>
          </p:cNvGrpSpPr>
          <p:nvPr/>
        </p:nvGrpSpPr>
        <p:grpSpPr bwMode="auto">
          <a:xfrm>
            <a:off x="6248400" y="3641824"/>
            <a:ext cx="2362200" cy="482600"/>
            <a:chOff x="4560" y="3312"/>
            <a:chExt cx="1488" cy="304"/>
          </a:xfrm>
        </p:grpSpPr>
        <p:sp>
          <p:nvSpPr>
            <p:cNvPr id="13353" name="Text Box 193"/>
            <p:cNvSpPr txBox="1">
              <a:spLocks noChangeArrowheads="1"/>
            </p:cNvSpPr>
            <p:nvPr/>
          </p:nvSpPr>
          <p:spPr bwMode="auto">
            <a:xfrm>
              <a:off x="4560" y="3312"/>
              <a:ext cx="148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C+D  MDR</a:t>
              </a:r>
            </a:p>
          </p:txBody>
        </p:sp>
        <p:sp>
          <p:nvSpPr>
            <p:cNvPr id="13354" name="Line 194"/>
            <p:cNvSpPr>
              <a:spLocks noChangeShapeType="1"/>
            </p:cNvSpPr>
            <p:nvPr/>
          </p:nvSpPr>
          <p:spPr bwMode="auto">
            <a:xfrm>
              <a:off x="5040"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28" name="Text Box 196"/>
          <p:cNvSpPr txBox="1">
            <a:spLocks noChangeArrowheads="1"/>
          </p:cNvSpPr>
          <p:nvPr/>
        </p:nvSpPr>
        <p:spPr bwMode="auto">
          <a:xfrm>
            <a:off x="5334000" y="42514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ET1</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4" name="Group 197"/>
          <p:cNvGrpSpPr>
            <a:grpSpLocks/>
          </p:cNvGrpSpPr>
          <p:nvPr/>
        </p:nvGrpSpPr>
        <p:grpSpPr bwMode="auto">
          <a:xfrm>
            <a:off x="6248400" y="4327624"/>
            <a:ext cx="2362200" cy="482600"/>
            <a:chOff x="4560" y="3312"/>
            <a:chExt cx="1488" cy="304"/>
          </a:xfrm>
        </p:grpSpPr>
        <p:sp>
          <p:nvSpPr>
            <p:cNvPr id="13351" name="Text Box 198"/>
            <p:cNvSpPr txBox="1">
              <a:spLocks noChangeArrowheads="1"/>
            </p:cNvSpPr>
            <p:nvPr/>
          </p:nvSpPr>
          <p:spPr bwMode="auto">
            <a:xfrm>
              <a:off x="4560" y="3312"/>
              <a:ext cx="148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MDR  M</a:t>
              </a:r>
            </a:p>
          </p:txBody>
        </p:sp>
        <p:sp>
          <p:nvSpPr>
            <p:cNvPr id="13352" name="Line 199"/>
            <p:cNvSpPr>
              <a:spLocks noChangeShapeType="1"/>
            </p:cNvSpPr>
            <p:nvPr/>
          </p:nvSpPr>
          <p:spPr bwMode="auto">
            <a:xfrm>
              <a:off x="5040" y="3456"/>
              <a:ext cx="192"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32" name="Text Box 200"/>
          <p:cNvSpPr txBox="1">
            <a:spLocks noChangeArrowheads="1"/>
          </p:cNvSpPr>
          <p:nvPr/>
        </p:nvSpPr>
        <p:spPr bwMode="auto">
          <a:xfrm>
            <a:off x="5334000" y="493722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ET2</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5" name="Group 204"/>
          <p:cNvGrpSpPr>
            <a:grpSpLocks/>
          </p:cNvGrpSpPr>
          <p:nvPr/>
        </p:nvGrpSpPr>
        <p:grpSpPr bwMode="auto">
          <a:xfrm>
            <a:off x="6248400" y="5013424"/>
            <a:ext cx="2438400" cy="482600"/>
            <a:chOff x="4608" y="3600"/>
            <a:chExt cx="1536" cy="304"/>
          </a:xfrm>
        </p:grpSpPr>
        <p:sp>
          <p:nvSpPr>
            <p:cNvPr id="13349" name="Text Box 202"/>
            <p:cNvSpPr txBox="1">
              <a:spLocks noChangeArrowheads="1"/>
            </p:cNvSpPr>
            <p:nvPr/>
          </p:nvSpPr>
          <p:spPr bwMode="auto">
            <a:xfrm>
              <a:off x="4608" y="3600"/>
              <a:ext cx="153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   MAR</a:t>
              </a:r>
            </a:p>
          </p:txBody>
        </p:sp>
        <p:sp>
          <p:nvSpPr>
            <p:cNvPr id="13350" name="Line 203"/>
            <p:cNvSpPr>
              <a:spLocks noChangeShapeType="1"/>
            </p:cNvSpPr>
            <p:nvPr/>
          </p:nvSpPr>
          <p:spPr bwMode="auto">
            <a:xfrm>
              <a:off x="4992" y="3744"/>
              <a:ext cx="24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553834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4164"/>
                                        </p:tgtEl>
                                        <p:attrNameLst>
                                          <p:attrName>style.visibility</p:attrName>
                                        </p:attrNameLst>
                                      </p:cBhvr>
                                      <p:to>
                                        <p:strVal val="visible"/>
                                      </p:to>
                                    </p:set>
                                    <p:anim calcmode="lin" valueType="num">
                                      <p:cBhvr>
                                        <p:cTn id="7" dur="500" fill="hold"/>
                                        <p:tgtEl>
                                          <p:spTgt spid="44164"/>
                                        </p:tgtEl>
                                        <p:attrNameLst>
                                          <p:attrName>ppt_x</p:attrName>
                                        </p:attrNameLst>
                                      </p:cBhvr>
                                      <p:tavLst>
                                        <p:tav tm="0">
                                          <p:val>
                                            <p:strVal val="#ppt_x-#ppt_w/2"/>
                                          </p:val>
                                        </p:tav>
                                        <p:tav tm="100000">
                                          <p:val>
                                            <p:strVal val="#ppt_x"/>
                                          </p:val>
                                        </p:tav>
                                      </p:tavLst>
                                    </p:anim>
                                    <p:anim calcmode="lin" valueType="num">
                                      <p:cBhvr>
                                        <p:cTn id="8" dur="500" fill="hold"/>
                                        <p:tgtEl>
                                          <p:spTgt spid="44164"/>
                                        </p:tgtEl>
                                        <p:attrNameLst>
                                          <p:attrName>ppt_y</p:attrName>
                                        </p:attrNameLst>
                                      </p:cBhvr>
                                      <p:tavLst>
                                        <p:tav tm="0">
                                          <p:val>
                                            <p:strVal val="#ppt_y"/>
                                          </p:val>
                                        </p:tav>
                                        <p:tav tm="100000">
                                          <p:val>
                                            <p:strVal val="#ppt_y"/>
                                          </p:val>
                                        </p:tav>
                                      </p:tavLst>
                                    </p:anim>
                                    <p:anim calcmode="lin" valueType="num">
                                      <p:cBhvr>
                                        <p:cTn id="9" dur="500" fill="hold"/>
                                        <p:tgtEl>
                                          <p:spTgt spid="44164"/>
                                        </p:tgtEl>
                                        <p:attrNameLst>
                                          <p:attrName>ppt_w</p:attrName>
                                        </p:attrNameLst>
                                      </p:cBhvr>
                                      <p:tavLst>
                                        <p:tav tm="0">
                                          <p:val>
                                            <p:fltVal val="0"/>
                                          </p:val>
                                        </p:tav>
                                        <p:tav tm="100000">
                                          <p:val>
                                            <p:strVal val="#ppt_w"/>
                                          </p:val>
                                        </p:tav>
                                      </p:tavLst>
                                    </p:anim>
                                    <p:anim calcmode="lin" valueType="num">
                                      <p:cBhvr>
                                        <p:cTn id="10" dur="500" fill="hold"/>
                                        <p:tgtEl>
                                          <p:spTgt spid="4416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Left)">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4171"/>
                                        </p:tgtEl>
                                        <p:attrNameLst>
                                          <p:attrName>style.visibility</p:attrName>
                                        </p:attrNameLst>
                                      </p:cBhvr>
                                      <p:to>
                                        <p:strVal val="visible"/>
                                      </p:to>
                                    </p:set>
                                    <p:animEffect transition="in" filter="wipe(down)">
                                      <p:cBhvr>
                                        <p:cTn id="20" dur="500"/>
                                        <p:tgtEl>
                                          <p:spTgt spid="4417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4178"/>
                                        </p:tgtEl>
                                        <p:attrNameLst>
                                          <p:attrName>style.visibility</p:attrName>
                                        </p:attrNameLst>
                                      </p:cBhvr>
                                      <p:to>
                                        <p:strVal val="visible"/>
                                      </p:to>
                                    </p:set>
                                    <p:animEffect transition="in" filter="wipe(down)">
                                      <p:cBhvr>
                                        <p:cTn id="35" dur="500"/>
                                        <p:tgtEl>
                                          <p:spTgt spid="4417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4182"/>
                                        </p:tgtEl>
                                        <p:attrNameLst>
                                          <p:attrName>style.visibility</p:attrName>
                                        </p:attrNameLst>
                                      </p:cBhvr>
                                      <p:to>
                                        <p:strVal val="visible"/>
                                      </p:to>
                                    </p:set>
                                    <p:animEffect transition="in" filter="wipe(down)">
                                      <p:cBhvr>
                                        <p:cTn id="45" dur="500"/>
                                        <p:tgtEl>
                                          <p:spTgt spid="4418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44187"/>
                                        </p:tgtEl>
                                        <p:attrNameLst>
                                          <p:attrName>style.visibility</p:attrName>
                                        </p:attrNameLst>
                                      </p:cBhvr>
                                      <p:to>
                                        <p:strVal val="visible"/>
                                      </p:to>
                                    </p:set>
                                    <p:animEffect transition="in" filter="wipe(left)">
                                      <p:cBhvr>
                                        <p:cTn id="55" dur="500"/>
                                        <p:tgtEl>
                                          <p:spTgt spid="44187"/>
                                        </p:tgtEl>
                                      </p:cBhvr>
                                    </p:animEffect>
                                  </p:childTnLst>
                                </p:cTn>
                              </p:par>
                            </p:childTnLst>
                          </p:cTn>
                        </p:par>
                        <p:par>
                          <p:cTn id="56" fill="hold" nodeType="afterGroup">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44170">
                                            <p:txEl>
                                              <p:pRg st="0" end="0"/>
                                            </p:txEl>
                                          </p:spTgt>
                                        </p:tgtEl>
                                        <p:attrNameLst>
                                          <p:attrName>style.visibility</p:attrName>
                                        </p:attrNameLst>
                                      </p:cBhvr>
                                      <p:to>
                                        <p:strVal val="visible"/>
                                      </p:to>
                                    </p:set>
                                    <p:animEffect transition="in" filter="dissolve">
                                      <p:cBhvr>
                                        <p:cTn id="59" dur="500"/>
                                        <p:tgtEl>
                                          <p:spTgt spid="44170">
                                            <p:txEl>
                                              <p:pRg st="0" end="0"/>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4188"/>
                                        </p:tgtEl>
                                        <p:attrNameLst>
                                          <p:attrName>style.visibility</p:attrName>
                                        </p:attrNameLst>
                                      </p:cBhvr>
                                      <p:to>
                                        <p:strVal val="visible"/>
                                      </p:to>
                                    </p:set>
                                    <p:animEffect transition="in" filter="wipe(down)">
                                      <p:cBhvr>
                                        <p:cTn id="64" dur="500"/>
                                        <p:tgtEl>
                                          <p:spTgt spid="4418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4197"/>
                                        </p:tgtEl>
                                        <p:attrNameLst>
                                          <p:attrName>style.visibility</p:attrName>
                                        </p:attrNameLst>
                                      </p:cBhvr>
                                      <p:to>
                                        <p:strVal val="visible"/>
                                      </p:to>
                                    </p:set>
                                    <p:animEffect transition="in" filter="wipe(down)">
                                      <p:cBhvr>
                                        <p:cTn id="74" dur="500"/>
                                        <p:tgtEl>
                                          <p:spTgt spid="4419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left)">
                                      <p:cBhvr>
                                        <p:cTn id="79" dur="500"/>
                                        <p:tgtEl>
                                          <p:spTgt spid="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4201"/>
                                        </p:tgtEl>
                                        <p:attrNameLst>
                                          <p:attrName>style.visibility</p:attrName>
                                        </p:attrNameLst>
                                      </p:cBhvr>
                                      <p:to>
                                        <p:strVal val="visible"/>
                                      </p:to>
                                    </p:set>
                                    <p:animEffect transition="in" filter="wipe(down)">
                                      <p:cBhvr>
                                        <p:cTn id="84" dur="500"/>
                                        <p:tgtEl>
                                          <p:spTgt spid="4420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left)">
                                      <p:cBhvr>
                                        <p:cTn id="89" dur="500"/>
                                        <p:tgtEl>
                                          <p:spTgt spid="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44210"/>
                                        </p:tgtEl>
                                        <p:attrNameLst>
                                          <p:attrName>style.visibility</p:attrName>
                                        </p:attrNameLst>
                                      </p:cBhvr>
                                      <p:to>
                                        <p:strVal val="visible"/>
                                      </p:to>
                                    </p:set>
                                    <p:animEffect transition="in" filter="wipe(left)">
                                      <p:cBhvr>
                                        <p:cTn id="94" dur="500"/>
                                        <p:tgtEl>
                                          <p:spTgt spid="44210"/>
                                        </p:tgtEl>
                                      </p:cBhvr>
                                    </p:animEffect>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44211">
                                            <p:txEl>
                                              <p:pRg st="0" end="0"/>
                                            </p:txEl>
                                          </p:spTgt>
                                        </p:tgtEl>
                                        <p:attrNameLst>
                                          <p:attrName>style.visibility</p:attrName>
                                        </p:attrNameLst>
                                      </p:cBhvr>
                                      <p:to>
                                        <p:strVal val="visible"/>
                                      </p:to>
                                    </p:set>
                                    <p:animEffect transition="in" filter="dissolve">
                                      <p:cBhvr>
                                        <p:cTn id="98" dur="500"/>
                                        <p:tgtEl>
                                          <p:spTgt spid="44211">
                                            <p:txEl>
                                              <p:pRg st="0" end="0"/>
                                            </p:txEl>
                                          </p:spTgt>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44206"/>
                                        </p:tgtEl>
                                        <p:attrNameLst>
                                          <p:attrName>style.visibility</p:attrName>
                                        </p:attrNameLst>
                                      </p:cBhvr>
                                      <p:to>
                                        <p:strVal val="visible"/>
                                      </p:to>
                                    </p:set>
                                    <p:animEffect transition="in" filter="wipe(down)">
                                      <p:cBhvr>
                                        <p:cTn id="103" dur="500"/>
                                        <p:tgtEl>
                                          <p:spTgt spid="4420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wipe(left)">
                                      <p:cBhvr>
                                        <p:cTn id="108" dur="500"/>
                                        <p:tgtEl>
                                          <p:spTgt spid="1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44212"/>
                                        </p:tgtEl>
                                        <p:attrNameLst>
                                          <p:attrName>style.visibility</p:attrName>
                                        </p:attrNameLst>
                                      </p:cBhvr>
                                      <p:to>
                                        <p:strVal val="visible"/>
                                      </p:to>
                                    </p:set>
                                    <p:animEffect transition="in" filter="wipe(down)">
                                      <p:cBhvr>
                                        <p:cTn id="113" dur="500"/>
                                        <p:tgtEl>
                                          <p:spTgt spid="4421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1"/>
                                        </p:tgtEl>
                                        <p:attrNameLst>
                                          <p:attrName>style.visibility</p:attrName>
                                        </p:attrNameLst>
                                      </p:cBhvr>
                                      <p:to>
                                        <p:strVal val="visible"/>
                                      </p:to>
                                    </p:set>
                                    <p:animEffect transition="in" filter="wipe(left)">
                                      <p:cBhvr>
                                        <p:cTn id="118" dur="500"/>
                                        <p:tgtEl>
                                          <p:spTgt spid="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44216"/>
                                        </p:tgtEl>
                                        <p:attrNameLst>
                                          <p:attrName>style.visibility</p:attrName>
                                        </p:attrNameLst>
                                      </p:cBhvr>
                                      <p:to>
                                        <p:strVal val="visible"/>
                                      </p:to>
                                    </p:set>
                                    <p:animEffect transition="in" filter="wipe(down)">
                                      <p:cBhvr>
                                        <p:cTn id="123" dur="500"/>
                                        <p:tgtEl>
                                          <p:spTgt spid="4421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wipe(left)">
                                      <p:cBhvr>
                                        <p:cTn id="128" dur="500"/>
                                        <p:tgtEl>
                                          <p:spTgt spid="1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2" fill="hold" nodeType="clickEffect">
                                  <p:stCondLst>
                                    <p:cond delay="0"/>
                                  </p:stCondLst>
                                  <p:childTnLst>
                                    <p:set>
                                      <p:cBhvr>
                                        <p:cTn id="132" dur="1" fill="hold">
                                          <p:stCondLst>
                                            <p:cond delay="0"/>
                                          </p:stCondLst>
                                        </p:cTn>
                                        <p:tgtEl>
                                          <p:spTgt spid="44221"/>
                                        </p:tgtEl>
                                        <p:attrNameLst>
                                          <p:attrName>style.visibility</p:attrName>
                                        </p:attrNameLst>
                                      </p:cBhvr>
                                      <p:to>
                                        <p:strVal val="visible"/>
                                      </p:to>
                                    </p:set>
                                    <p:animEffect transition="in" filter="wipe(right)">
                                      <p:cBhvr>
                                        <p:cTn id="133" dur="500"/>
                                        <p:tgtEl>
                                          <p:spTgt spid="44221"/>
                                        </p:tgtEl>
                                      </p:cBhvr>
                                    </p:animEffect>
                                  </p:childTnLst>
                                </p:cTn>
                              </p:par>
                            </p:childTnLst>
                          </p:cTn>
                        </p:par>
                        <p:par>
                          <p:cTn id="134" fill="hold" nodeType="afterGroup">
                            <p:stCondLst>
                              <p:cond delay="500"/>
                            </p:stCondLst>
                            <p:childTnLst>
                              <p:par>
                                <p:cTn id="135" presetID="9" presetClass="entr" presetSubtype="0" fill="hold" grpId="0" nodeType="afterEffect">
                                  <p:stCondLst>
                                    <p:cond delay="0"/>
                                  </p:stCondLst>
                                  <p:childTnLst>
                                    <p:set>
                                      <p:cBhvr>
                                        <p:cTn id="136" dur="1" fill="hold">
                                          <p:stCondLst>
                                            <p:cond delay="0"/>
                                          </p:stCondLst>
                                        </p:cTn>
                                        <p:tgtEl>
                                          <p:spTgt spid="44222">
                                            <p:txEl>
                                              <p:pRg st="0" end="0"/>
                                            </p:txEl>
                                          </p:spTgt>
                                        </p:tgtEl>
                                        <p:attrNameLst>
                                          <p:attrName>style.visibility</p:attrName>
                                        </p:attrNameLst>
                                      </p:cBhvr>
                                      <p:to>
                                        <p:strVal val="visible"/>
                                      </p:to>
                                    </p:set>
                                    <p:animEffect transition="in" filter="dissolve">
                                      <p:cBhvr>
                                        <p:cTn id="137" dur="500"/>
                                        <p:tgtEl>
                                          <p:spTgt spid="44222">
                                            <p:txEl>
                                              <p:pRg st="0" end="0"/>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44223"/>
                                        </p:tgtEl>
                                        <p:attrNameLst>
                                          <p:attrName>style.visibility</p:attrName>
                                        </p:attrNameLst>
                                      </p:cBhvr>
                                      <p:to>
                                        <p:strVal val="visible"/>
                                      </p:to>
                                    </p:set>
                                    <p:animEffect transition="in" filter="wipe(down)">
                                      <p:cBhvr>
                                        <p:cTn id="142" dur="500"/>
                                        <p:tgtEl>
                                          <p:spTgt spid="4422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wipe(left)">
                                      <p:cBhvr>
                                        <p:cTn id="147" dur="500"/>
                                        <p:tgtEl>
                                          <p:spTgt spid="1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44228"/>
                                        </p:tgtEl>
                                        <p:attrNameLst>
                                          <p:attrName>style.visibility</p:attrName>
                                        </p:attrNameLst>
                                      </p:cBhvr>
                                      <p:to>
                                        <p:strVal val="visible"/>
                                      </p:to>
                                    </p:set>
                                    <p:animEffect transition="in" filter="wipe(down)">
                                      <p:cBhvr>
                                        <p:cTn id="152" dur="500"/>
                                        <p:tgtEl>
                                          <p:spTgt spid="44228"/>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4"/>
                                        </p:tgtEl>
                                        <p:attrNameLst>
                                          <p:attrName>style.visibility</p:attrName>
                                        </p:attrNameLst>
                                      </p:cBhvr>
                                      <p:to>
                                        <p:strVal val="visible"/>
                                      </p:to>
                                    </p:set>
                                    <p:animEffect transition="in" filter="wipe(left)">
                                      <p:cBhvr>
                                        <p:cTn id="157" dur="500"/>
                                        <p:tgtEl>
                                          <p:spTgt spid="14"/>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44232"/>
                                        </p:tgtEl>
                                        <p:attrNameLst>
                                          <p:attrName>style.visibility</p:attrName>
                                        </p:attrNameLst>
                                      </p:cBhvr>
                                      <p:to>
                                        <p:strVal val="visible"/>
                                      </p:to>
                                    </p:set>
                                    <p:animEffect transition="in" filter="wipe(down)">
                                      <p:cBhvr>
                                        <p:cTn id="162" dur="500"/>
                                        <p:tgtEl>
                                          <p:spTgt spid="44232"/>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5"/>
                                        </p:tgtEl>
                                        <p:attrNameLst>
                                          <p:attrName>style.visibility</p:attrName>
                                        </p:attrNameLst>
                                      </p:cBhvr>
                                      <p:to>
                                        <p:strVal val="visible"/>
                                      </p:to>
                                    </p:set>
                                    <p:animEffect transition="in" filter="wipe(left)">
                                      <p:cBhvr>
                                        <p:cTn id="1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64" grpId="0" autoUpdateAnimBg="0"/>
      <p:bldP spid="44171" grpId="0" autoUpdateAnimBg="0"/>
      <p:bldP spid="44170" grpId="0" build="p" autoUpdateAnimBg="0" advAuto="0"/>
      <p:bldP spid="44178" grpId="0" autoUpdateAnimBg="0"/>
      <p:bldP spid="44182" grpId="0" autoUpdateAnimBg="0"/>
      <p:bldP spid="44188" grpId="0" autoUpdateAnimBg="0"/>
      <p:bldP spid="44197" grpId="0" autoUpdateAnimBg="0"/>
      <p:bldP spid="44201" grpId="0" autoUpdateAnimBg="0"/>
      <p:bldP spid="44206" grpId="0" autoUpdateAnimBg="0"/>
      <p:bldP spid="44211" grpId="0" build="p" autoUpdateAnimBg="0" advAuto="0"/>
      <p:bldP spid="44212" grpId="0" autoUpdateAnimBg="0"/>
      <p:bldP spid="44216" grpId="0" autoUpdateAnimBg="0"/>
      <p:bldP spid="44222" grpId="0" build="p" autoUpdateAnimBg="0" advAuto="0"/>
      <p:bldP spid="44223" grpId="0" autoUpdateAnimBg="0"/>
      <p:bldP spid="44228" grpId="0" autoUpdateAnimBg="0"/>
      <p:bldP spid="4423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4"/>
          <p:cNvSpPr txBox="1">
            <a:spLocks noChangeArrowheads="1"/>
          </p:cNvSpPr>
          <p:nvPr/>
        </p:nvSpPr>
        <p:spPr bwMode="auto">
          <a:xfrm>
            <a:off x="128588" y="71438"/>
            <a:ext cx="7971804"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chemeClr val="accent1"/>
                </a:solidFill>
                <a:latin typeface="Calibri" panose="020F0502020204030204" pitchFamily="34" charset="0"/>
                <a:ea typeface="黑体" panose="02010609060101010101" pitchFamily="49" charset="-122"/>
                <a:cs typeface="Calibri" panose="020F0502020204030204" pitchFamily="34" charset="0"/>
              </a:rPr>
              <a:t>❹ </a:t>
            </a:r>
            <a:r>
              <a:rPr lang="zh-CN" altLang="en-US" sz="3200" b="1" dirty="0">
                <a:solidFill>
                  <a:schemeClr val="accent1"/>
                </a:solidFill>
                <a:latin typeface="黑体" panose="02010609060101010101" pitchFamily="49" charset="-122"/>
                <a:ea typeface="黑体" panose="02010609060101010101" pitchFamily="49" charset="-122"/>
                <a:cs typeface="Calibri" panose="020F0502020204030204" pitchFamily="34" charset="0"/>
              </a:rPr>
              <a:t>转移</a:t>
            </a:r>
            <a:r>
              <a:rPr lang="en-US" altLang="zh-CN" sz="3200" b="1" dirty="0">
                <a:solidFill>
                  <a:schemeClr val="accent1"/>
                </a:solidFill>
                <a:latin typeface="黑体" panose="02010609060101010101" pitchFamily="49" charset="-122"/>
                <a:ea typeface="黑体" panose="02010609060101010101" pitchFamily="49" charset="-122"/>
                <a:cs typeface="Calibri" panose="020F0502020204030204" pitchFamily="34" charset="0"/>
              </a:rPr>
              <a:t>JMP/</a:t>
            </a:r>
            <a:r>
              <a:rPr lang="zh-CN" altLang="en-US" sz="3200" b="1" dirty="0">
                <a:solidFill>
                  <a:schemeClr val="accent1"/>
                </a:solidFill>
                <a:latin typeface="黑体" panose="02010609060101010101" pitchFamily="49" charset="-122"/>
                <a:ea typeface="黑体" panose="02010609060101010101" pitchFamily="49" charset="-122"/>
                <a:cs typeface="Calibri" panose="020F0502020204030204" pitchFamily="34" charset="0"/>
              </a:rPr>
              <a:t>返回指令</a:t>
            </a:r>
            <a:r>
              <a:rPr lang="en-US" altLang="zh-CN" sz="3200" b="1" dirty="0" smtClean="0">
                <a:solidFill>
                  <a:schemeClr val="accent1"/>
                </a:solidFill>
                <a:latin typeface="黑体" panose="02010609060101010101" pitchFamily="49" charset="-122"/>
                <a:ea typeface="黑体" panose="02010609060101010101" pitchFamily="49" charset="-122"/>
                <a:cs typeface="Calibri" panose="020F0502020204030204" pitchFamily="34" charset="0"/>
              </a:rPr>
              <a:t>RST——</a:t>
            </a:r>
            <a:r>
              <a:rPr lang="zh-CN" altLang="en-US" sz="3200" b="1" dirty="0" smtClean="0">
                <a:solidFill>
                  <a:schemeClr val="accent1"/>
                </a:solidFill>
                <a:latin typeface="黑体" panose="02010609060101010101" pitchFamily="49" charset="-122"/>
                <a:ea typeface="黑体" panose="02010609060101010101" pitchFamily="49" charset="-122"/>
                <a:cs typeface="Calibri" panose="020F0502020204030204" pitchFamily="34" charset="0"/>
              </a:rPr>
              <a:t>图</a:t>
            </a:r>
            <a:r>
              <a:rPr lang="en-US" altLang="zh-CN" sz="3200" b="1" dirty="0" smtClean="0">
                <a:solidFill>
                  <a:schemeClr val="accent1"/>
                </a:solidFill>
                <a:latin typeface="黑体" panose="02010609060101010101" pitchFamily="49" charset="-122"/>
                <a:ea typeface="黑体" panose="02010609060101010101" pitchFamily="49" charset="-122"/>
                <a:cs typeface="Calibri" panose="020F0502020204030204" pitchFamily="34" charset="0"/>
              </a:rPr>
              <a:t>3-48 147</a:t>
            </a:r>
            <a:r>
              <a:rPr lang="zh-CN" altLang="en-US" sz="3200" b="1" dirty="0" smtClean="0">
                <a:solidFill>
                  <a:schemeClr val="accent1"/>
                </a:solidFill>
                <a:latin typeface="黑体" panose="02010609060101010101" pitchFamily="49" charset="-122"/>
                <a:ea typeface="黑体" panose="02010609060101010101" pitchFamily="49" charset="-122"/>
                <a:cs typeface="Calibri" panose="020F0502020204030204" pitchFamily="34" charset="0"/>
              </a:rPr>
              <a:t>页</a:t>
            </a:r>
            <a:endParaRPr lang="zh-CN" altLang="en-US" sz="3200" b="1" dirty="0">
              <a:solidFill>
                <a:schemeClr val="accent1"/>
              </a:solidFill>
              <a:latin typeface="黑体" panose="02010609060101010101" pitchFamily="49" charset="-122"/>
              <a:ea typeface="黑体" panose="02010609060101010101" pitchFamily="49" charset="-122"/>
              <a:cs typeface="Calibri" panose="020F0502020204030204" pitchFamily="34" charset="0"/>
            </a:endParaRPr>
          </a:p>
        </p:txBody>
      </p:sp>
      <p:sp>
        <p:nvSpPr>
          <p:cNvPr id="96261" name="Text Box 5"/>
          <p:cNvSpPr txBox="1">
            <a:spLocks noChangeArrowheads="1"/>
          </p:cNvSpPr>
          <p:nvPr/>
        </p:nvSpPr>
        <p:spPr bwMode="auto">
          <a:xfrm>
            <a:off x="-34925" y="2462213"/>
            <a:ext cx="1511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无条件转移</a:t>
            </a:r>
          </a:p>
        </p:txBody>
      </p:sp>
      <p:sp>
        <p:nvSpPr>
          <p:cNvPr id="96262" name="AutoShape 6"/>
          <p:cNvSpPr>
            <a:spLocks/>
          </p:cNvSpPr>
          <p:nvPr/>
        </p:nvSpPr>
        <p:spPr bwMode="auto">
          <a:xfrm>
            <a:off x="1428750" y="1046163"/>
            <a:ext cx="179388" cy="3600450"/>
          </a:xfrm>
          <a:prstGeom prst="leftBrace">
            <a:avLst>
              <a:gd name="adj1" fmla="val 104256"/>
              <a:gd name="adj2" fmla="val 50000"/>
            </a:avLst>
          </a:pr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263" name="Text Box 7"/>
          <p:cNvSpPr txBox="1">
            <a:spLocks noChangeArrowheads="1"/>
          </p:cNvSpPr>
          <p:nvPr/>
        </p:nvSpPr>
        <p:spPr bwMode="auto">
          <a:xfrm>
            <a:off x="1733550" y="7620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SKP</a:t>
            </a:r>
          </a:p>
        </p:txBody>
      </p:sp>
      <p:sp>
        <p:nvSpPr>
          <p:cNvPr id="96264" name="Text Box 8"/>
          <p:cNvSpPr txBox="1">
            <a:spLocks noChangeArrowheads="1"/>
          </p:cNvSpPr>
          <p:nvPr/>
        </p:nvSpPr>
        <p:spPr bwMode="auto">
          <a:xfrm>
            <a:off x="1733550" y="1376363"/>
            <a:ext cx="668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R</a:t>
            </a:r>
          </a:p>
        </p:txBody>
      </p:sp>
      <p:sp>
        <p:nvSpPr>
          <p:cNvPr id="96265" name="Text Box 9"/>
          <p:cNvSpPr txBox="1">
            <a:spLocks noChangeArrowheads="1"/>
          </p:cNvSpPr>
          <p:nvPr/>
        </p:nvSpPr>
        <p:spPr bwMode="auto">
          <a:xfrm>
            <a:off x="1466850" y="2049463"/>
            <a:ext cx="1219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R</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96266" name="Text Box 10"/>
          <p:cNvSpPr txBox="1">
            <a:spLocks noChangeArrowheads="1"/>
          </p:cNvSpPr>
          <p:nvPr/>
        </p:nvSpPr>
        <p:spPr bwMode="auto">
          <a:xfrm>
            <a:off x="1455738" y="270510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R)+</a:t>
            </a:r>
          </a:p>
        </p:txBody>
      </p:sp>
      <p:sp>
        <p:nvSpPr>
          <p:cNvPr id="96267" name="Text Box 11"/>
          <p:cNvSpPr txBox="1">
            <a:spLocks noChangeArrowheads="1"/>
          </p:cNvSpPr>
          <p:nvPr/>
        </p:nvSpPr>
        <p:spPr bwMode="auto">
          <a:xfrm>
            <a:off x="2724150" y="2705100"/>
            <a:ext cx="670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按</a:t>
            </a:r>
            <a:r>
              <a:rPr lang="en-US" altLang="zh-CN" sz="3200" b="1">
                <a:latin typeface="黑体" panose="02010609060101010101" pitchFamily="49" charset="-122"/>
                <a:ea typeface="黑体" panose="02010609060101010101" pitchFamily="49" charset="-122"/>
              </a:rPr>
              <a:t>R</a:t>
            </a:r>
            <a:r>
              <a:rPr lang="zh-CN" altLang="en-US" sz="3200" b="1">
                <a:latin typeface="黑体" panose="02010609060101010101" pitchFamily="49" charset="-122"/>
                <a:ea typeface="黑体" panose="02010609060101010101" pitchFamily="49" charset="-122"/>
              </a:rPr>
              <a:t>指示从</a:t>
            </a:r>
            <a:r>
              <a:rPr lang="en-US" altLang="zh-CN" sz="3200" b="1">
                <a:ea typeface="黑体" panose="02010609060101010101" pitchFamily="49" charset="-122"/>
              </a:rPr>
              <a:t>M</a:t>
            </a:r>
            <a:r>
              <a:rPr lang="zh-CN" altLang="en-US" sz="3200" b="1">
                <a:latin typeface="黑体" panose="02010609060101010101" pitchFamily="49" charset="-122"/>
                <a:ea typeface="黑体" panose="02010609060101010101" pitchFamily="49" charset="-122"/>
              </a:rPr>
              <a:t>取转移地址</a:t>
            </a:r>
            <a:r>
              <a:rPr lang="en-US" altLang="zh-CN" sz="3200" b="1">
                <a:latin typeface="黑体" panose="02010609060101010101" pitchFamily="49" charset="-122"/>
                <a:ea typeface="黑体" panose="02010609060101010101" pitchFamily="49" charset="-122"/>
              </a:rPr>
              <a:t>,</a:t>
            </a:r>
            <a:r>
              <a:rPr lang="zh-CN" altLang="en-US" sz="3200" b="1">
                <a:latin typeface="黑体" panose="02010609060101010101" pitchFamily="49" charset="-122"/>
                <a:ea typeface="黑体" panose="02010609060101010101" pitchFamily="49" charset="-122"/>
              </a:rPr>
              <a:t>修改</a:t>
            </a:r>
            <a:r>
              <a:rPr lang="en-US" altLang="zh-CN" sz="3200" b="1">
                <a:ea typeface="黑体" panose="02010609060101010101" pitchFamily="49" charset="-122"/>
              </a:rPr>
              <a:t>R</a:t>
            </a:r>
            <a:r>
              <a:rPr lang="zh-CN" altLang="en-US" sz="3200" b="1">
                <a:latin typeface="黑体" panose="02010609060101010101" pitchFamily="49" charset="-122"/>
                <a:ea typeface="黑体" panose="02010609060101010101" pitchFamily="49" charset="-122"/>
              </a:rPr>
              <a:t>。</a:t>
            </a:r>
          </a:p>
        </p:txBody>
      </p:sp>
      <p:sp>
        <p:nvSpPr>
          <p:cNvPr id="96268" name="Text Box 12"/>
          <p:cNvSpPr txBox="1">
            <a:spLocks noChangeArrowheads="1"/>
          </p:cNvSpPr>
          <p:nvPr/>
        </p:nvSpPr>
        <p:spPr bwMode="auto">
          <a:xfrm>
            <a:off x="1335088" y="3386138"/>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SP)+</a:t>
            </a:r>
          </a:p>
        </p:txBody>
      </p:sp>
      <p:sp>
        <p:nvSpPr>
          <p:cNvPr id="96269" name="Text Box 13"/>
          <p:cNvSpPr txBox="1">
            <a:spLocks noChangeArrowheads="1"/>
          </p:cNvSpPr>
          <p:nvPr/>
        </p:nvSpPr>
        <p:spPr bwMode="auto">
          <a:xfrm>
            <a:off x="1639888" y="4289425"/>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X(PC)</a:t>
            </a:r>
          </a:p>
        </p:txBody>
      </p:sp>
      <p:sp>
        <p:nvSpPr>
          <p:cNvPr id="96270" name="Text Box 14"/>
          <p:cNvSpPr txBox="1">
            <a:spLocks noChangeArrowheads="1"/>
          </p:cNvSpPr>
          <p:nvPr/>
        </p:nvSpPr>
        <p:spPr bwMode="auto">
          <a:xfrm>
            <a:off x="2724150" y="762000"/>
            <a:ext cx="472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执行再下条指令。</a:t>
            </a:r>
          </a:p>
        </p:txBody>
      </p:sp>
      <p:sp>
        <p:nvSpPr>
          <p:cNvPr id="96271" name="Text Box 15"/>
          <p:cNvSpPr txBox="1">
            <a:spLocks noChangeArrowheads="1"/>
          </p:cNvSpPr>
          <p:nvPr/>
        </p:nvSpPr>
        <p:spPr bwMode="auto">
          <a:xfrm>
            <a:off x="2724150" y="1376363"/>
            <a:ext cx="472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从</a:t>
            </a:r>
            <a:r>
              <a:rPr lang="en-US" altLang="zh-CN" sz="3200" b="1">
                <a:latin typeface="黑体" panose="02010609060101010101" pitchFamily="49" charset="-122"/>
                <a:ea typeface="黑体" panose="02010609060101010101" pitchFamily="49" charset="-122"/>
              </a:rPr>
              <a:t>R</a:t>
            </a:r>
            <a:r>
              <a:rPr lang="zh-CN" altLang="en-US" sz="3200" b="1">
                <a:latin typeface="黑体" panose="02010609060101010101" pitchFamily="49" charset="-122"/>
                <a:ea typeface="黑体" panose="02010609060101010101" pitchFamily="49" charset="-122"/>
              </a:rPr>
              <a:t>取转移地址。</a:t>
            </a:r>
          </a:p>
        </p:txBody>
      </p:sp>
      <p:sp>
        <p:nvSpPr>
          <p:cNvPr id="96272" name="Text Box 16"/>
          <p:cNvSpPr txBox="1">
            <a:spLocks noChangeArrowheads="1"/>
          </p:cNvSpPr>
          <p:nvPr/>
        </p:nvSpPr>
        <p:spPr bwMode="auto">
          <a:xfrm>
            <a:off x="2724150" y="2049463"/>
            <a:ext cx="571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按</a:t>
            </a:r>
            <a:r>
              <a:rPr lang="en-US" altLang="zh-CN" sz="3200" b="1">
                <a:latin typeface="黑体" panose="02010609060101010101" pitchFamily="49" charset="-122"/>
                <a:ea typeface="黑体" panose="02010609060101010101" pitchFamily="49" charset="-122"/>
              </a:rPr>
              <a:t>R</a:t>
            </a:r>
            <a:r>
              <a:rPr lang="zh-CN" altLang="en-US" sz="3200" b="1">
                <a:latin typeface="黑体" panose="02010609060101010101" pitchFamily="49" charset="-122"/>
                <a:ea typeface="黑体" panose="02010609060101010101" pitchFamily="49" charset="-122"/>
              </a:rPr>
              <a:t>指示从</a:t>
            </a:r>
            <a:r>
              <a:rPr lang="en-US" altLang="zh-CN" sz="3200" b="1">
                <a:ea typeface="黑体" panose="02010609060101010101" pitchFamily="49" charset="-122"/>
              </a:rPr>
              <a:t>M</a:t>
            </a:r>
            <a:r>
              <a:rPr lang="zh-CN" altLang="en-US" sz="3200" b="1">
                <a:latin typeface="黑体" panose="02010609060101010101" pitchFamily="49" charset="-122"/>
                <a:ea typeface="黑体" panose="02010609060101010101" pitchFamily="49" charset="-122"/>
              </a:rPr>
              <a:t>取转移地址。</a:t>
            </a:r>
          </a:p>
        </p:txBody>
      </p:sp>
      <p:sp>
        <p:nvSpPr>
          <p:cNvPr id="96273" name="Text Box 17"/>
          <p:cNvSpPr txBox="1">
            <a:spLocks noChangeArrowheads="1"/>
          </p:cNvSpPr>
          <p:nvPr/>
        </p:nvSpPr>
        <p:spPr bwMode="auto">
          <a:xfrm>
            <a:off x="2724150" y="3395663"/>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从堆栈取返回地址</a:t>
            </a:r>
            <a:r>
              <a:rPr lang="en-US" altLang="zh-CN" sz="3200" b="1">
                <a:latin typeface="黑体" panose="02010609060101010101" pitchFamily="49" charset="-122"/>
                <a:ea typeface="黑体" panose="02010609060101010101" pitchFamily="49" charset="-122"/>
              </a:rPr>
              <a:t>,</a:t>
            </a:r>
            <a:r>
              <a:rPr lang="zh-CN" altLang="en-US" sz="3200" b="1">
                <a:latin typeface="黑体" panose="02010609060101010101" pitchFamily="49" charset="-122"/>
                <a:ea typeface="黑体" panose="02010609060101010101" pitchFamily="49" charset="-122"/>
              </a:rPr>
              <a:t>修改</a:t>
            </a:r>
            <a:r>
              <a:rPr lang="en-US" altLang="zh-CN" sz="3200" b="1">
                <a:latin typeface="黑体" panose="02010609060101010101" pitchFamily="49" charset="-122"/>
                <a:ea typeface="黑体" panose="02010609060101010101" pitchFamily="49" charset="-122"/>
              </a:rPr>
              <a:t>SP</a:t>
            </a:r>
            <a:r>
              <a:rPr lang="zh-CN" altLang="en-US" sz="3200" b="1">
                <a:latin typeface="黑体" panose="02010609060101010101" pitchFamily="49" charset="-122"/>
                <a:ea typeface="黑体" panose="02010609060101010101" pitchFamily="49" charset="-122"/>
              </a:rPr>
              <a:t>。</a:t>
            </a:r>
          </a:p>
        </p:txBody>
      </p:sp>
      <p:sp>
        <p:nvSpPr>
          <p:cNvPr id="96274" name="Text Box 18"/>
          <p:cNvSpPr txBox="1">
            <a:spLocks noChangeArrowheads="1"/>
          </p:cNvSpPr>
          <p:nvPr/>
        </p:nvSpPr>
        <p:spPr bwMode="auto">
          <a:xfrm>
            <a:off x="2752725" y="4292600"/>
            <a:ext cx="5062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以</a:t>
            </a:r>
            <a:r>
              <a:rPr lang="en-US" altLang="zh-CN" sz="3200" b="1">
                <a:latin typeface="黑体" panose="02010609060101010101" pitchFamily="49" charset="-122"/>
                <a:ea typeface="黑体" panose="02010609060101010101" pitchFamily="49" charset="-122"/>
              </a:rPr>
              <a:t>PC</a:t>
            </a:r>
            <a:r>
              <a:rPr lang="zh-CN" altLang="en-US" sz="3200" b="1">
                <a:latin typeface="黑体" panose="02010609060101010101" pitchFamily="49" charset="-122"/>
                <a:ea typeface="黑体" panose="02010609060101010101" pitchFamily="49" charset="-122"/>
              </a:rPr>
              <a:t>內容为基准转移。</a:t>
            </a:r>
          </a:p>
        </p:txBody>
      </p:sp>
      <p:sp>
        <p:nvSpPr>
          <p:cNvPr id="96275" name="Text Box 19"/>
          <p:cNvSpPr txBox="1">
            <a:spLocks noChangeArrowheads="1"/>
          </p:cNvSpPr>
          <p:nvPr/>
        </p:nvSpPr>
        <p:spPr bwMode="auto">
          <a:xfrm>
            <a:off x="7448550" y="3397250"/>
            <a:ext cx="1828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RST</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2" name="矩形 1"/>
          <p:cNvSpPr/>
          <p:nvPr/>
        </p:nvSpPr>
        <p:spPr>
          <a:xfrm>
            <a:off x="438150" y="4769828"/>
            <a:ext cx="8077200" cy="1569660"/>
          </a:xfrm>
          <a:prstGeom prst="rect">
            <a:avLst/>
          </a:prstGeom>
        </p:spPr>
        <p:txBody>
          <a:bodyPr wrap="square">
            <a:spAutoFit/>
          </a:bodyPr>
          <a:lstStyle/>
          <a:p>
            <a:r>
              <a:rPr lang="zh-CN" altLang="en-US" dirty="0"/>
              <a:t>注意：</a:t>
            </a:r>
            <a:endParaRPr lang="en-US" altLang="zh-CN" dirty="0"/>
          </a:p>
          <a:p>
            <a:r>
              <a:rPr lang="en-US" altLang="zh-CN" dirty="0"/>
              <a:t>1</a:t>
            </a:r>
            <a:r>
              <a:rPr lang="zh-CN" altLang="en-US" dirty="0"/>
              <a:t>、取指阶段都是 </a:t>
            </a:r>
            <a:r>
              <a:rPr lang="en-US" altLang="zh-CN" dirty="0"/>
              <a:t>M</a:t>
            </a:r>
            <a:r>
              <a:rPr lang="zh-CN" altLang="en-US" dirty="0"/>
              <a:t>→</a:t>
            </a:r>
            <a:r>
              <a:rPr lang="en-US" altLang="zh-CN" dirty="0"/>
              <a:t>IR</a:t>
            </a:r>
            <a:r>
              <a:rPr lang="zh-CN" altLang="en-US" dirty="0"/>
              <a:t>，</a:t>
            </a:r>
            <a:r>
              <a:rPr lang="en-US" altLang="zh-CN" dirty="0"/>
              <a:t>PC+1</a:t>
            </a:r>
            <a:r>
              <a:rPr lang="zh-CN" altLang="en-US" dirty="0"/>
              <a:t>→</a:t>
            </a:r>
            <a:r>
              <a:rPr lang="en-US" altLang="zh-CN" dirty="0"/>
              <a:t>PC</a:t>
            </a:r>
          </a:p>
          <a:p>
            <a:r>
              <a:rPr lang="en-US" altLang="zh-CN" dirty="0"/>
              <a:t>2</a:t>
            </a:r>
            <a:r>
              <a:rPr lang="zh-CN" altLang="en-US" dirty="0"/>
              <a:t>、转移指令的最后都是 “转移地址”→</a:t>
            </a:r>
            <a:r>
              <a:rPr lang="en-US" altLang="zh-CN" dirty="0"/>
              <a:t>PC</a:t>
            </a:r>
            <a:r>
              <a:rPr lang="zh-CN" altLang="en-US" dirty="0"/>
              <a:t>、</a:t>
            </a:r>
            <a:r>
              <a:rPr lang="en-US" altLang="zh-CN" dirty="0" smtClean="0"/>
              <a:t>MAR</a:t>
            </a:r>
          </a:p>
          <a:p>
            <a:r>
              <a:rPr lang="en-US" altLang="zh-CN" dirty="0" smtClean="0"/>
              <a:t>3</a:t>
            </a:r>
            <a:r>
              <a:rPr lang="zh-CN" altLang="en-US" dirty="0" smtClean="0"/>
              <a:t>、其余就是如何获取转移地址，以及</a:t>
            </a:r>
            <a:r>
              <a:rPr lang="en-US" altLang="zh-CN" dirty="0" smtClean="0"/>
              <a:t>+1</a:t>
            </a:r>
            <a:r>
              <a:rPr lang="zh-CN" altLang="en-US" dirty="0" smtClean="0"/>
              <a:t>处理等。</a:t>
            </a:r>
            <a:endParaRPr lang="zh-CN" altLang="en-US" dirty="0"/>
          </a:p>
        </p:txBody>
      </p:sp>
    </p:spTree>
    <p:extLst>
      <p:ext uri="{BB962C8B-B14F-4D97-AF65-F5344CB8AC3E}">
        <p14:creationId xmlns:p14="http://schemas.microsoft.com/office/powerpoint/2010/main" val="21180584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 calcmode="lin" valueType="num">
                                      <p:cBhvr>
                                        <p:cTn id="7" dur="500" fill="hold"/>
                                        <p:tgtEl>
                                          <p:spTgt spid="96260"/>
                                        </p:tgtEl>
                                        <p:attrNameLst>
                                          <p:attrName>ppt_x</p:attrName>
                                        </p:attrNameLst>
                                      </p:cBhvr>
                                      <p:tavLst>
                                        <p:tav tm="0">
                                          <p:val>
                                            <p:strVal val="#ppt_x-#ppt_w/2"/>
                                          </p:val>
                                        </p:tav>
                                        <p:tav tm="100000">
                                          <p:val>
                                            <p:strVal val="#ppt_x"/>
                                          </p:val>
                                        </p:tav>
                                      </p:tavLst>
                                    </p:anim>
                                    <p:anim calcmode="lin" valueType="num">
                                      <p:cBhvr>
                                        <p:cTn id="8" dur="500" fill="hold"/>
                                        <p:tgtEl>
                                          <p:spTgt spid="96260"/>
                                        </p:tgtEl>
                                        <p:attrNameLst>
                                          <p:attrName>ppt_y</p:attrName>
                                        </p:attrNameLst>
                                      </p:cBhvr>
                                      <p:tavLst>
                                        <p:tav tm="0">
                                          <p:val>
                                            <p:strVal val="#ppt_y"/>
                                          </p:val>
                                        </p:tav>
                                        <p:tav tm="100000">
                                          <p:val>
                                            <p:strVal val="#ppt_y"/>
                                          </p:val>
                                        </p:tav>
                                      </p:tavLst>
                                    </p:anim>
                                    <p:anim calcmode="lin" valueType="num">
                                      <p:cBhvr>
                                        <p:cTn id="9" dur="500" fill="hold"/>
                                        <p:tgtEl>
                                          <p:spTgt spid="96260"/>
                                        </p:tgtEl>
                                        <p:attrNameLst>
                                          <p:attrName>ppt_w</p:attrName>
                                        </p:attrNameLst>
                                      </p:cBhvr>
                                      <p:tavLst>
                                        <p:tav tm="0">
                                          <p:val>
                                            <p:fltVal val="0"/>
                                          </p:val>
                                        </p:tav>
                                        <p:tav tm="100000">
                                          <p:val>
                                            <p:strVal val="#ppt_w"/>
                                          </p:val>
                                        </p:tav>
                                      </p:tavLst>
                                    </p:anim>
                                    <p:anim calcmode="lin" valueType="num">
                                      <p:cBhvr>
                                        <p:cTn id="10" dur="500" fill="hold"/>
                                        <p:tgtEl>
                                          <p:spTgt spid="96260"/>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96261"/>
                                        </p:tgtEl>
                                        <p:attrNameLst>
                                          <p:attrName>style.visibility</p:attrName>
                                        </p:attrNameLst>
                                      </p:cBhvr>
                                      <p:to>
                                        <p:strVal val="visible"/>
                                      </p:to>
                                    </p:set>
                                    <p:anim calcmode="lin" valueType="num">
                                      <p:cBhvr>
                                        <p:cTn id="15" dur="500" fill="hold"/>
                                        <p:tgtEl>
                                          <p:spTgt spid="96261"/>
                                        </p:tgtEl>
                                        <p:attrNameLst>
                                          <p:attrName>ppt_x</p:attrName>
                                        </p:attrNameLst>
                                      </p:cBhvr>
                                      <p:tavLst>
                                        <p:tav tm="0">
                                          <p:val>
                                            <p:strVal val="#ppt_x"/>
                                          </p:val>
                                        </p:tav>
                                        <p:tav tm="100000">
                                          <p:val>
                                            <p:strVal val="#ppt_x"/>
                                          </p:val>
                                        </p:tav>
                                      </p:tavLst>
                                    </p:anim>
                                    <p:anim calcmode="lin" valueType="num">
                                      <p:cBhvr>
                                        <p:cTn id="16" dur="500" fill="hold"/>
                                        <p:tgtEl>
                                          <p:spTgt spid="96261"/>
                                        </p:tgtEl>
                                        <p:attrNameLst>
                                          <p:attrName>ppt_y</p:attrName>
                                        </p:attrNameLst>
                                      </p:cBhvr>
                                      <p:tavLst>
                                        <p:tav tm="0">
                                          <p:val>
                                            <p:strVal val="#ppt_y+#ppt_h/2"/>
                                          </p:val>
                                        </p:tav>
                                        <p:tav tm="100000">
                                          <p:val>
                                            <p:strVal val="#ppt_y"/>
                                          </p:val>
                                        </p:tav>
                                      </p:tavLst>
                                    </p:anim>
                                    <p:anim calcmode="lin" valueType="num">
                                      <p:cBhvr>
                                        <p:cTn id="17" dur="500" fill="hold"/>
                                        <p:tgtEl>
                                          <p:spTgt spid="96261"/>
                                        </p:tgtEl>
                                        <p:attrNameLst>
                                          <p:attrName>ppt_w</p:attrName>
                                        </p:attrNameLst>
                                      </p:cBhvr>
                                      <p:tavLst>
                                        <p:tav tm="0">
                                          <p:val>
                                            <p:strVal val="#ppt_w"/>
                                          </p:val>
                                        </p:tav>
                                        <p:tav tm="100000">
                                          <p:val>
                                            <p:strVal val="#ppt_w"/>
                                          </p:val>
                                        </p:tav>
                                      </p:tavLst>
                                    </p:anim>
                                    <p:anim calcmode="lin" valueType="num">
                                      <p:cBhvr>
                                        <p:cTn id="18" dur="500" fill="hold"/>
                                        <p:tgtEl>
                                          <p:spTgt spid="96261"/>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6262"/>
                                        </p:tgtEl>
                                        <p:attrNameLst>
                                          <p:attrName>style.visibility</p:attrName>
                                        </p:attrNameLst>
                                      </p:cBhvr>
                                      <p:to>
                                        <p:strVal val="visible"/>
                                      </p:to>
                                    </p:set>
                                    <p:animEffect transition="in" filter="wipe(left)">
                                      <p:cBhvr>
                                        <p:cTn id="23" dur="500"/>
                                        <p:tgtEl>
                                          <p:spTgt spid="962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96263"/>
                                        </p:tgtEl>
                                        <p:attrNameLst>
                                          <p:attrName>style.visibility</p:attrName>
                                        </p:attrNameLst>
                                      </p:cBhvr>
                                      <p:to>
                                        <p:strVal val="visible"/>
                                      </p:to>
                                    </p:set>
                                    <p:animEffect transition="in" filter="slide(fromLeft)">
                                      <p:cBhvr>
                                        <p:cTn id="28" dur="500"/>
                                        <p:tgtEl>
                                          <p:spTgt spid="9626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96270"/>
                                        </p:tgtEl>
                                        <p:attrNameLst>
                                          <p:attrName>style.visibility</p:attrName>
                                        </p:attrNameLst>
                                      </p:cBhvr>
                                      <p:to>
                                        <p:strVal val="visible"/>
                                      </p:to>
                                    </p:set>
                                    <p:animEffect transition="in" filter="slide(fromRight)">
                                      <p:cBhvr>
                                        <p:cTn id="33" dur="500"/>
                                        <p:tgtEl>
                                          <p:spTgt spid="962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96264"/>
                                        </p:tgtEl>
                                        <p:attrNameLst>
                                          <p:attrName>style.visibility</p:attrName>
                                        </p:attrNameLst>
                                      </p:cBhvr>
                                      <p:to>
                                        <p:strVal val="visible"/>
                                      </p:to>
                                    </p:set>
                                    <p:animEffect transition="in" filter="slide(fromLeft)">
                                      <p:cBhvr>
                                        <p:cTn id="38" dur="500"/>
                                        <p:tgtEl>
                                          <p:spTgt spid="9626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96271"/>
                                        </p:tgtEl>
                                        <p:attrNameLst>
                                          <p:attrName>style.visibility</p:attrName>
                                        </p:attrNameLst>
                                      </p:cBhvr>
                                      <p:to>
                                        <p:strVal val="visible"/>
                                      </p:to>
                                    </p:set>
                                    <p:animEffect transition="in" filter="slide(fromRight)">
                                      <p:cBhvr>
                                        <p:cTn id="43" dur="500"/>
                                        <p:tgtEl>
                                          <p:spTgt spid="9627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96265"/>
                                        </p:tgtEl>
                                        <p:attrNameLst>
                                          <p:attrName>style.visibility</p:attrName>
                                        </p:attrNameLst>
                                      </p:cBhvr>
                                      <p:to>
                                        <p:strVal val="visible"/>
                                      </p:to>
                                    </p:set>
                                    <p:animEffect transition="in" filter="slide(fromLeft)">
                                      <p:cBhvr>
                                        <p:cTn id="48" dur="500"/>
                                        <p:tgtEl>
                                          <p:spTgt spid="9626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2" fill="hold" grpId="0" nodeType="clickEffect">
                                  <p:stCondLst>
                                    <p:cond delay="0"/>
                                  </p:stCondLst>
                                  <p:childTnLst>
                                    <p:set>
                                      <p:cBhvr>
                                        <p:cTn id="52" dur="1" fill="hold">
                                          <p:stCondLst>
                                            <p:cond delay="0"/>
                                          </p:stCondLst>
                                        </p:cTn>
                                        <p:tgtEl>
                                          <p:spTgt spid="96272"/>
                                        </p:tgtEl>
                                        <p:attrNameLst>
                                          <p:attrName>style.visibility</p:attrName>
                                        </p:attrNameLst>
                                      </p:cBhvr>
                                      <p:to>
                                        <p:strVal val="visible"/>
                                      </p:to>
                                    </p:set>
                                    <p:animEffect transition="in" filter="slide(fromRight)">
                                      <p:cBhvr>
                                        <p:cTn id="53" dur="500"/>
                                        <p:tgtEl>
                                          <p:spTgt spid="9627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96266"/>
                                        </p:tgtEl>
                                        <p:attrNameLst>
                                          <p:attrName>style.visibility</p:attrName>
                                        </p:attrNameLst>
                                      </p:cBhvr>
                                      <p:to>
                                        <p:strVal val="visible"/>
                                      </p:to>
                                    </p:set>
                                    <p:animEffect transition="in" filter="slide(fromLeft)">
                                      <p:cBhvr>
                                        <p:cTn id="58" dur="500"/>
                                        <p:tgtEl>
                                          <p:spTgt spid="9626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96267"/>
                                        </p:tgtEl>
                                        <p:attrNameLst>
                                          <p:attrName>style.visibility</p:attrName>
                                        </p:attrNameLst>
                                      </p:cBhvr>
                                      <p:to>
                                        <p:strVal val="visible"/>
                                      </p:to>
                                    </p:set>
                                    <p:animEffect transition="in" filter="slide(fromRight)">
                                      <p:cBhvr>
                                        <p:cTn id="63" dur="500"/>
                                        <p:tgtEl>
                                          <p:spTgt spid="9626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96268"/>
                                        </p:tgtEl>
                                        <p:attrNameLst>
                                          <p:attrName>style.visibility</p:attrName>
                                        </p:attrNameLst>
                                      </p:cBhvr>
                                      <p:to>
                                        <p:strVal val="visible"/>
                                      </p:to>
                                    </p:set>
                                    <p:animEffect transition="in" filter="slide(fromLeft)">
                                      <p:cBhvr>
                                        <p:cTn id="68" dur="500"/>
                                        <p:tgtEl>
                                          <p:spTgt spid="96268"/>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2" presetClass="entr" presetSubtype="2" fill="hold" grpId="0" nodeType="clickEffect">
                                  <p:stCondLst>
                                    <p:cond delay="0"/>
                                  </p:stCondLst>
                                  <p:childTnLst>
                                    <p:set>
                                      <p:cBhvr>
                                        <p:cTn id="72" dur="1" fill="hold">
                                          <p:stCondLst>
                                            <p:cond delay="0"/>
                                          </p:stCondLst>
                                        </p:cTn>
                                        <p:tgtEl>
                                          <p:spTgt spid="96273"/>
                                        </p:tgtEl>
                                        <p:attrNameLst>
                                          <p:attrName>style.visibility</p:attrName>
                                        </p:attrNameLst>
                                      </p:cBhvr>
                                      <p:to>
                                        <p:strVal val="visible"/>
                                      </p:to>
                                    </p:set>
                                    <p:animEffect transition="in" filter="slide(fromRight)">
                                      <p:cBhvr>
                                        <p:cTn id="73" dur="500"/>
                                        <p:tgtEl>
                                          <p:spTgt spid="9627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2" fill="hold" grpId="0" nodeType="clickEffect">
                                  <p:stCondLst>
                                    <p:cond delay="0"/>
                                  </p:stCondLst>
                                  <p:childTnLst>
                                    <p:set>
                                      <p:cBhvr>
                                        <p:cTn id="77" dur="1" fill="hold">
                                          <p:stCondLst>
                                            <p:cond delay="0"/>
                                          </p:stCondLst>
                                        </p:cTn>
                                        <p:tgtEl>
                                          <p:spTgt spid="96275"/>
                                        </p:tgtEl>
                                        <p:attrNameLst>
                                          <p:attrName>style.visibility</p:attrName>
                                        </p:attrNameLst>
                                      </p:cBhvr>
                                      <p:to>
                                        <p:strVal val="visible"/>
                                      </p:to>
                                    </p:set>
                                    <p:animEffect transition="in" filter="slide(fromRight)">
                                      <p:cBhvr>
                                        <p:cTn id="78" dur="500"/>
                                        <p:tgtEl>
                                          <p:spTgt spid="9627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8" fill="hold" grpId="0" nodeType="clickEffect">
                                  <p:stCondLst>
                                    <p:cond delay="0"/>
                                  </p:stCondLst>
                                  <p:childTnLst>
                                    <p:set>
                                      <p:cBhvr>
                                        <p:cTn id="82" dur="1" fill="hold">
                                          <p:stCondLst>
                                            <p:cond delay="0"/>
                                          </p:stCondLst>
                                        </p:cTn>
                                        <p:tgtEl>
                                          <p:spTgt spid="96269"/>
                                        </p:tgtEl>
                                        <p:attrNameLst>
                                          <p:attrName>style.visibility</p:attrName>
                                        </p:attrNameLst>
                                      </p:cBhvr>
                                      <p:to>
                                        <p:strVal val="visible"/>
                                      </p:to>
                                    </p:set>
                                    <p:animEffect transition="in" filter="slide(fromLeft)">
                                      <p:cBhvr>
                                        <p:cTn id="83" dur="500"/>
                                        <p:tgtEl>
                                          <p:spTgt spid="9626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2" fill="hold" grpId="0" nodeType="clickEffect">
                                  <p:stCondLst>
                                    <p:cond delay="0"/>
                                  </p:stCondLst>
                                  <p:childTnLst>
                                    <p:set>
                                      <p:cBhvr>
                                        <p:cTn id="87" dur="1" fill="hold">
                                          <p:stCondLst>
                                            <p:cond delay="0"/>
                                          </p:stCondLst>
                                        </p:cTn>
                                        <p:tgtEl>
                                          <p:spTgt spid="96274"/>
                                        </p:tgtEl>
                                        <p:attrNameLst>
                                          <p:attrName>style.visibility</p:attrName>
                                        </p:attrNameLst>
                                      </p:cBhvr>
                                      <p:to>
                                        <p:strVal val="visible"/>
                                      </p:to>
                                    </p:set>
                                    <p:animEffect transition="in" filter="slide(fromRight)">
                                      <p:cBhvr>
                                        <p:cTn id="88" dur="500"/>
                                        <p:tgtEl>
                                          <p:spTgt spid="96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nimBg="1"/>
      <p:bldP spid="96263" grpId="0" autoUpdateAnimBg="0"/>
      <p:bldP spid="96264" grpId="0" autoUpdateAnimBg="0"/>
      <p:bldP spid="96265" grpId="0" autoUpdateAnimBg="0"/>
      <p:bldP spid="96266" grpId="0" autoUpdateAnimBg="0"/>
      <p:bldP spid="96267" grpId="0" autoUpdateAnimBg="0"/>
      <p:bldP spid="96268" grpId="0" autoUpdateAnimBg="0"/>
      <p:bldP spid="96269" grpId="0" autoUpdateAnimBg="0"/>
      <p:bldP spid="96270" grpId="0" autoUpdateAnimBg="0"/>
      <p:bldP spid="96271" grpId="0" autoUpdateAnimBg="0"/>
      <p:bldP spid="96272" grpId="0" autoUpdateAnimBg="0"/>
      <p:bldP spid="96273" grpId="0" autoUpdateAnimBg="0"/>
      <p:bldP spid="96274" grpId="0" autoUpdateAnimBg="0"/>
      <p:bldP spid="9627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3200400" y="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FT0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2" name="Group 4"/>
          <p:cNvGrpSpPr>
            <a:grpSpLocks/>
          </p:cNvGrpSpPr>
          <p:nvPr/>
        </p:nvGrpSpPr>
        <p:grpSpPr bwMode="auto">
          <a:xfrm>
            <a:off x="4191000" y="76200"/>
            <a:ext cx="3200400" cy="482600"/>
            <a:chOff x="960" y="480"/>
            <a:chExt cx="2016" cy="304"/>
          </a:xfrm>
        </p:grpSpPr>
        <p:sp>
          <p:nvSpPr>
            <p:cNvPr id="16447" name="Text Box 5"/>
            <p:cNvSpPr txBox="1">
              <a:spLocks noChangeArrowheads="1"/>
            </p:cNvSpPr>
            <p:nvPr/>
          </p:nvSpPr>
          <p:spPr bwMode="auto">
            <a:xfrm>
              <a:off x="960" y="4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IR</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16448" name="Line 6"/>
            <p:cNvSpPr>
              <a:spLocks noChangeShapeType="1"/>
            </p:cNvSpPr>
            <p:nvPr/>
          </p:nvSpPr>
          <p:spPr bwMode="auto">
            <a:xfrm>
              <a:off x="1248" y="6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55" name="Text Box 7"/>
          <p:cNvSpPr txBox="1">
            <a:spLocks noChangeArrowheads="1"/>
          </p:cNvSpPr>
          <p:nvPr/>
        </p:nvSpPr>
        <p:spPr bwMode="auto">
          <a:xfrm>
            <a:off x="0" y="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例</a:t>
            </a:r>
            <a:r>
              <a:rPr lang="en-US" altLang="zh-CN" sz="3200" b="1">
                <a:latin typeface="黑体" panose="02010609060101010101" pitchFamily="49" charset="-122"/>
                <a:ea typeface="黑体" panose="02010609060101010101" pitchFamily="49" charset="-122"/>
              </a:rPr>
              <a:t>1</a:t>
            </a:r>
            <a:r>
              <a:rPr lang="zh-CN" altLang="en-US" sz="3200" b="1">
                <a:latin typeface="黑体" panose="02010609060101010101" pitchFamily="49" charset="-122"/>
                <a:ea typeface="黑体" panose="02010609060101010101" pitchFamily="49" charset="-122"/>
              </a:rPr>
              <a:t>：</a:t>
            </a:r>
          </a:p>
        </p:txBody>
      </p:sp>
      <p:sp>
        <p:nvSpPr>
          <p:cNvPr id="53256" name="Text Box 8"/>
          <p:cNvSpPr txBox="1">
            <a:spLocks noChangeArrowheads="1"/>
          </p:cNvSpPr>
          <p:nvPr/>
        </p:nvSpPr>
        <p:spPr bwMode="auto">
          <a:xfrm>
            <a:off x="971550" y="0"/>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latin typeface="黑体" panose="02010609060101010101" pitchFamily="49" charset="-122"/>
                <a:ea typeface="黑体" panose="02010609060101010101" pitchFamily="49" charset="-122"/>
              </a:rPr>
              <a:t>JMP R0</a:t>
            </a:r>
            <a:r>
              <a:rPr lang="zh-CN" altLang="en-US" sz="3200" b="1">
                <a:latin typeface="黑体" panose="02010609060101010101" pitchFamily="49" charset="-122"/>
                <a:ea typeface="黑体" panose="02010609060101010101" pitchFamily="49" charset="-122"/>
              </a:rPr>
              <a:t>；</a:t>
            </a:r>
          </a:p>
        </p:txBody>
      </p:sp>
      <p:grpSp>
        <p:nvGrpSpPr>
          <p:cNvPr id="3" name="Group 10"/>
          <p:cNvGrpSpPr>
            <a:grpSpLocks/>
          </p:cNvGrpSpPr>
          <p:nvPr/>
        </p:nvGrpSpPr>
        <p:grpSpPr bwMode="auto">
          <a:xfrm>
            <a:off x="4191000" y="2613025"/>
            <a:ext cx="2819400" cy="482600"/>
            <a:chOff x="2592" y="864"/>
            <a:chExt cx="1776" cy="304"/>
          </a:xfrm>
        </p:grpSpPr>
        <p:sp>
          <p:nvSpPr>
            <p:cNvPr id="16445" name="Text Box 11"/>
            <p:cNvSpPr txBox="1">
              <a:spLocks noChangeArrowheads="1"/>
            </p:cNvSpPr>
            <p:nvPr/>
          </p:nvSpPr>
          <p:spPr bwMode="auto">
            <a:xfrm>
              <a:off x="2592" y="864"/>
              <a:ext cx="177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SP+1    SP</a:t>
              </a:r>
            </a:p>
          </p:txBody>
        </p:sp>
        <p:sp>
          <p:nvSpPr>
            <p:cNvPr id="16446" name="Line 12"/>
            <p:cNvSpPr>
              <a:spLocks noChangeShapeType="1"/>
            </p:cNvSpPr>
            <p:nvPr/>
          </p:nvSpPr>
          <p:spPr bwMode="auto">
            <a:xfrm>
              <a:off x="3216" y="1008"/>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61" name="Text Box 13"/>
          <p:cNvSpPr txBox="1">
            <a:spLocks noChangeArrowheads="1"/>
          </p:cNvSpPr>
          <p:nvPr/>
        </p:nvSpPr>
        <p:spPr bwMode="auto">
          <a:xfrm>
            <a:off x="5943600" y="620713"/>
            <a:ext cx="1600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MAR</a:t>
            </a:r>
          </a:p>
        </p:txBody>
      </p:sp>
      <p:grpSp>
        <p:nvGrpSpPr>
          <p:cNvPr id="4" name="Group 15"/>
          <p:cNvGrpSpPr>
            <a:grpSpLocks/>
          </p:cNvGrpSpPr>
          <p:nvPr/>
        </p:nvGrpSpPr>
        <p:grpSpPr bwMode="auto">
          <a:xfrm>
            <a:off x="4191000" y="3141663"/>
            <a:ext cx="3200400" cy="482600"/>
            <a:chOff x="1392" y="2880"/>
            <a:chExt cx="2016" cy="304"/>
          </a:xfrm>
        </p:grpSpPr>
        <p:sp>
          <p:nvSpPr>
            <p:cNvPr id="16442" name="Text Box 16"/>
            <p:cNvSpPr txBox="1">
              <a:spLocks noChangeArrowheads="1"/>
            </p:cNvSpPr>
            <p:nvPr/>
          </p:nvSpPr>
          <p:spPr bwMode="auto">
            <a:xfrm>
              <a:off x="1392" y="28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MDR    PC</a:t>
              </a:r>
            </a:p>
          </p:txBody>
        </p:sp>
        <p:sp>
          <p:nvSpPr>
            <p:cNvPr id="16443" name="Line 17"/>
            <p:cNvSpPr>
              <a:spLocks noChangeShapeType="1"/>
            </p:cNvSpPr>
            <p:nvPr/>
          </p:nvSpPr>
          <p:spPr bwMode="auto">
            <a:xfrm>
              <a:off x="1680" y="30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4" name="Line 18"/>
            <p:cNvSpPr>
              <a:spLocks noChangeShapeType="1"/>
            </p:cNvSpPr>
            <p:nvPr/>
          </p:nvSpPr>
          <p:spPr bwMode="auto">
            <a:xfrm>
              <a:off x="2544" y="30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67" name="Text Box 19"/>
          <p:cNvSpPr txBox="1">
            <a:spLocks noChangeArrowheads="1"/>
          </p:cNvSpPr>
          <p:nvPr/>
        </p:nvSpPr>
        <p:spPr bwMode="auto">
          <a:xfrm>
            <a:off x="3200400" y="53181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ET0</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53268" name="Text Box 20"/>
          <p:cNvSpPr txBox="1">
            <a:spLocks noChangeArrowheads="1"/>
          </p:cNvSpPr>
          <p:nvPr/>
        </p:nvSpPr>
        <p:spPr bwMode="auto">
          <a:xfrm>
            <a:off x="3200400" y="2536825"/>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ET1</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5" name="Group 64"/>
          <p:cNvGrpSpPr>
            <a:grpSpLocks/>
          </p:cNvGrpSpPr>
          <p:nvPr/>
        </p:nvGrpSpPr>
        <p:grpSpPr bwMode="auto">
          <a:xfrm>
            <a:off x="4191000" y="2082800"/>
            <a:ext cx="2743200" cy="482600"/>
            <a:chOff x="3120" y="1104"/>
            <a:chExt cx="1728" cy="304"/>
          </a:xfrm>
        </p:grpSpPr>
        <p:sp>
          <p:nvSpPr>
            <p:cNvPr id="16440" name="Text Box 22"/>
            <p:cNvSpPr txBox="1">
              <a:spLocks noChangeArrowheads="1"/>
            </p:cNvSpPr>
            <p:nvPr/>
          </p:nvSpPr>
          <p:spPr bwMode="auto">
            <a:xfrm>
              <a:off x="3120" y="1104"/>
              <a:ext cx="172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SP    MAR</a:t>
              </a:r>
            </a:p>
          </p:txBody>
        </p:sp>
        <p:sp>
          <p:nvSpPr>
            <p:cNvPr id="16441" name="Line 23"/>
            <p:cNvSpPr>
              <a:spLocks noChangeShapeType="1"/>
            </p:cNvSpPr>
            <p:nvPr/>
          </p:nvSpPr>
          <p:spPr bwMode="auto">
            <a:xfrm>
              <a:off x="3504" y="1248"/>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72" name="Text Box 24"/>
          <p:cNvSpPr txBox="1">
            <a:spLocks noChangeArrowheads="1"/>
          </p:cNvSpPr>
          <p:nvPr/>
        </p:nvSpPr>
        <p:spPr bwMode="auto">
          <a:xfrm>
            <a:off x="3200400" y="30654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FFFF00"/>
                </a:solidFill>
                <a:latin typeface="黑体" panose="02010609060101010101" pitchFamily="49" charset="-122"/>
                <a:ea typeface="黑体" panose="02010609060101010101" pitchFamily="49" charset="-122"/>
              </a:rPr>
              <a:t>ET2</a:t>
            </a:r>
            <a:r>
              <a:rPr lang="zh-CN" altLang="en-US" sz="3200" b="1" dirty="0">
                <a:solidFill>
                  <a:srgbClr val="FFFF00"/>
                </a:solidFill>
                <a:latin typeface="黑体" panose="02010609060101010101" pitchFamily="49" charset="-122"/>
                <a:ea typeface="黑体" panose="02010609060101010101" pitchFamily="49" charset="-122"/>
              </a:rPr>
              <a:t>：</a:t>
            </a:r>
          </a:p>
        </p:txBody>
      </p:sp>
      <p:grpSp>
        <p:nvGrpSpPr>
          <p:cNvPr id="6" name="Group 25"/>
          <p:cNvGrpSpPr>
            <a:grpSpLocks/>
          </p:cNvGrpSpPr>
          <p:nvPr/>
        </p:nvGrpSpPr>
        <p:grpSpPr bwMode="auto">
          <a:xfrm>
            <a:off x="4191000" y="620713"/>
            <a:ext cx="3200400" cy="482600"/>
            <a:chOff x="3360" y="1680"/>
            <a:chExt cx="2016" cy="304"/>
          </a:xfrm>
        </p:grpSpPr>
        <p:sp>
          <p:nvSpPr>
            <p:cNvPr id="16438" name="Text Box 26"/>
            <p:cNvSpPr txBox="1">
              <a:spLocks noChangeArrowheads="1"/>
            </p:cNvSpPr>
            <p:nvPr/>
          </p:nvSpPr>
          <p:spPr bwMode="auto">
            <a:xfrm>
              <a:off x="3360" y="16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R0    PC</a:t>
              </a:r>
            </a:p>
          </p:txBody>
        </p:sp>
        <p:sp>
          <p:nvSpPr>
            <p:cNvPr id="16439" name="Line 27"/>
            <p:cNvSpPr>
              <a:spLocks noChangeShapeType="1"/>
            </p:cNvSpPr>
            <p:nvPr/>
          </p:nvSpPr>
          <p:spPr bwMode="auto">
            <a:xfrm>
              <a:off x="3744" y="18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28"/>
          <p:cNvGrpSpPr>
            <a:grpSpLocks/>
          </p:cNvGrpSpPr>
          <p:nvPr/>
        </p:nvGrpSpPr>
        <p:grpSpPr bwMode="auto">
          <a:xfrm>
            <a:off x="5943600" y="76200"/>
            <a:ext cx="3200400" cy="482600"/>
            <a:chOff x="960" y="768"/>
            <a:chExt cx="2016" cy="304"/>
          </a:xfrm>
        </p:grpSpPr>
        <p:sp>
          <p:nvSpPr>
            <p:cNvPr id="16436" name="Text Box 29"/>
            <p:cNvSpPr txBox="1">
              <a:spLocks noChangeArrowheads="1"/>
            </p:cNvSpPr>
            <p:nvPr/>
          </p:nvSpPr>
          <p:spPr bwMode="auto">
            <a:xfrm>
              <a:off x="960" y="768"/>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PC+1   PC</a:t>
              </a:r>
            </a:p>
          </p:txBody>
        </p:sp>
        <p:sp>
          <p:nvSpPr>
            <p:cNvPr id="16437" name="Line 30"/>
            <p:cNvSpPr>
              <a:spLocks noChangeShapeType="1"/>
            </p:cNvSpPr>
            <p:nvPr/>
          </p:nvSpPr>
          <p:spPr bwMode="auto">
            <a:xfrm>
              <a:off x="1536" y="912"/>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02" name="Text Box 54"/>
          <p:cNvSpPr txBox="1">
            <a:spLocks noChangeArrowheads="1"/>
          </p:cNvSpPr>
          <p:nvPr/>
        </p:nvSpPr>
        <p:spPr bwMode="auto">
          <a:xfrm>
            <a:off x="0" y="14779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例</a:t>
            </a:r>
            <a:r>
              <a:rPr lang="en-US" altLang="zh-CN" sz="3200" b="1">
                <a:latin typeface="黑体" panose="02010609060101010101" pitchFamily="49" charset="-122"/>
                <a:ea typeface="黑体" panose="02010609060101010101" pitchFamily="49" charset="-122"/>
              </a:rPr>
              <a:t>2</a:t>
            </a:r>
            <a:r>
              <a:rPr lang="zh-CN" altLang="en-US" sz="3200" b="1">
                <a:latin typeface="黑体" panose="02010609060101010101" pitchFamily="49" charset="-122"/>
                <a:ea typeface="黑体" panose="02010609060101010101" pitchFamily="49" charset="-122"/>
              </a:rPr>
              <a:t>：</a:t>
            </a:r>
          </a:p>
        </p:txBody>
      </p:sp>
      <p:sp>
        <p:nvSpPr>
          <p:cNvPr id="53303" name="Text Box 55"/>
          <p:cNvSpPr txBox="1">
            <a:spLocks noChangeArrowheads="1"/>
          </p:cNvSpPr>
          <p:nvPr/>
        </p:nvSpPr>
        <p:spPr bwMode="auto">
          <a:xfrm>
            <a:off x="990600" y="1477963"/>
            <a:ext cx="342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latin typeface="黑体" panose="02010609060101010101" pitchFamily="49" charset="-122"/>
                <a:ea typeface="黑体" panose="02010609060101010101" pitchFamily="49" charset="-122"/>
              </a:rPr>
              <a:t>RST (SP)+</a:t>
            </a:r>
            <a:r>
              <a:rPr lang="zh-CN" altLang="en-US" sz="3200" b="1">
                <a:latin typeface="黑体" panose="02010609060101010101" pitchFamily="49" charset="-122"/>
                <a:ea typeface="黑体" panose="02010609060101010101" pitchFamily="49" charset="-122"/>
              </a:rPr>
              <a:t>；</a:t>
            </a:r>
          </a:p>
        </p:txBody>
      </p:sp>
      <p:sp>
        <p:nvSpPr>
          <p:cNvPr id="53304" name="Text Box 56"/>
          <p:cNvSpPr txBox="1">
            <a:spLocks noChangeArrowheads="1"/>
          </p:cNvSpPr>
          <p:nvPr/>
        </p:nvSpPr>
        <p:spPr bwMode="auto">
          <a:xfrm>
            <a:off x="3200400" y="14779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FT0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8" name="Group 57"/>
          <p:cNvGrpSpPr>
            <a:grpSpLocks/>
          </p:cNvGrpSpPr>
          <p:nvPr/>
        </p:nvGrpSpPr>
        <p:grpSpPr bwMode="auto">
          <a:xfrm>
            <a:off x="4191000" y="1554163"/>
            <a:ext cx="3200400" cy="482600"/>
            <a:chOff x="960" y="480"/>
            <a:chExt cx="2016" cy="304"/>
          </a:xfrm>
        </p:grpSpPr>
        <p:sp>
          <p:nvSpPr>
            <p:cNvPr id="16434" name="Text Box 58"/>
            <p:cNvSpPr txBox="1">
              <a:spLocks noChangeArrowheads="1"/>
            </p:cNvSpPr>
            <p:nvPr/>
          </p:nvSpPr>
          <p:spPr bwMode="auto">
            <a:xfrm>
              <a:off x="960" y="4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IR</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16435" name="Line 59"/>
            <p:cNvSpPr>
              <a:spLocks noChangeShapeType="1"/>
            </p:cNvSpPr>
            <p:nvPr/>
          </p:nvSpPr>
          <p:spPr bwMode="auto">
            <a:xfrm>
              <a:off x="1248" y="6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60"/>
          <p:cNvGrpSpPr>
            <a:grpSpLocks/>
          </p:cNvGrpSpPr>
          <p:nvPr/>
        </p:nvGrpSpPr>
        <p:grpSpPr bwMode="auto">
          <a:xfrm>
            <a:off x="5943600" y="1554163"/>
            <a:ext cx="3200400" cy="482600"/>
            <a:chOff x="960" y="768"/>
            <a:chExt cx="2016" cy="304"/>
          </a:xfrm>
        </p:grpSpPr>
        <p:sp>
          <p:nvSpPr>
            <p:cNvPr id="16432" name="Text Box 61"/>
            <p:cNvSpPr txBox="1">
              <a:spLocks noChangeArrowheads="1"/>
            </p:cNvSpPr>
            <p:nvPr/>
          </p:nvSpPr>
          <p:spPr bwMode="auto">
            <a:xfrm>
              <a:off x="960" y="768"/>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PC+1   PC</a:t>
              </a:r>
            </a:p>
          </p:txBody>
        </p:sp>
        <p:sp>
          <p:nvSpPr>
            <p:cNvPr id="16433" name="Line 62"/>
            <p:cNvSpPr>
              <a:spLocks noChangeShapeType="1"/>
            </p:cNvSpPr>
            <p:nvPr/>
          </p:nvSpPr>
          <p:spPr bwMode="auto">
            <a:xfrm>
              <a:off x="1536" y="912"/>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11" name="Text Box 63"/>
          <p:cNvSpPr txBox="1">
            <a:spLocks noChangeArrowheads="1"/>
          </p:cNvSpPr>
          <p:nvPr/>
        </p:nvSpPr>
        <p:spPr bwMode="auto">
          <a:xfrm>
            <a:off x="3200400" y="200660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ET0</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53313" name="Text Box 65"/>
          <p:cNvSpPr txBox="1">
            <a:spLocks noChangeArrowheads="1"/>
          </p:cNvSpPr>
          <p:nvPr/>
        </p:nvSpPr>
        <p:spPr bwMode="auto">
          <a:xfrm>
            <a:off x="7086600" y="3141663"/>
            <a:ext cx="1600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MAR</a:t>
            </a:r>
          </a:p>
        </p:txBody>
      </p:sp>
      <p:sp>
        <p:nvSpPr>
          <p:cNvPr id="53314" name="Text Box 66"/>
          <p:cNvSpPr txBox="1">
            <a:spLocks noChangeArrowheads="1"/>
          </p:cNvSpPr>
          <p:nvPr/>
        </p:nvSpPr>
        <p:spPr bwMode="auto">
          <a:xfrm>
            <a:off x="0" y="385445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黑体" panose="02010609060101010101" pitchFamily="49" charset="-122"/>
                <a:ea typeface="黑体" panose="02010609060101010101" pitchFamily="49" charset="-122"/>
              </a:rPr>
              <a:t>例</a:t>
            </a:r>
            <a:r>
              <a:rPr lang="en-US" altLang="zh-CN" sz="3200" b="1">
                <a:latin typeface="黑体" panose="02010609060101010101" pitchFamily="49" charset="-122"/>
                <a:ea typeface="黑体" panose="02010609060101010101" pitchFamily="49" charset="-122"/>
              </a:rPr>
              <a:t>3</a:t>
            </a:r>
            <a:r>
              <a:rPr lang="zh-CN" altLang="en-US" sz="3200" b="1">
                <a:latin typeface="黑体" panose="02010609060101010101" pitchFamily="49" charset="-122"/>
                <a:ea typeface="黑体" panose="02010609060101010101" pitchFamily="49" charset="-122"/>
              </a:rPr>
              <a:t>：</a:t>
            </a:r>
          </a:p>
        </p:txBody>
      </p:sp>
      <p:sp>
        <p:nvSpPr>
          <p:cNvPr id="53315" name="Text Box 67"/>
          <p:cNvSpPr txBox="1">
            <a:spLocks noChangeArrowheads="1"/>
          </p:cNvSpPr>
          <p:nvPr/>
        </p:nvSpPr>
        <p:spPr bwMode="auto">
          <a:xfrm>
            <a:off x="990600" y="3854450"/>
            <a:ext cx="373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latin typeface="黑体" panose="02010609060101010101" pitchFamily="49" charset="-122"/>
                <a:ea typeface="黑体" panose="02010609060101010101" pitchFamily="49" charset="-122"/>
              </a:rPr>
              <a:t>JMP X(PC)</a:t>
            </a:r>
            <a:r>
              <a:rPr lang="zh-CN" altLang="en-US" sz="3200" b="1">
                <a:latin typeface="黑体" panose="02010609060101010101" pitchFamily="49" charset="-122"/>
                <a:ea typeface="黑体" panose="02010609060101010101" pitchFamily="49" charset="-122"/>
              </a:rPr>
              <a:t>；</a:t>
            </a:r>
          </a:p>
        </p:txBody>
      </p:sp>
      <p:sp>
        <p:nvSpPr>
          <p:cNvPr id="53316" name="Text Box 68"/>
          <p:cNvSpPr txBox="1">
            <a:spLocks noChangeArrowheads="1"/>
          </p:cNvSpPr>
          <p:nvPr/>
        </p:nvSpPr>
        <p:spPr bwMode="auto">
          <a:xfrm>
            <a:off x="3200400" y="385445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FT0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0" name="Group 69"/>
          <p:cNvGrpSpPr>
            <a:grpSpLocks/>
          </p:cNvGrpSpPr>
          <p:nvPr/>
        </p:nvGrpSpPr>
        <p:grpSpPr bwMode="auto">
          <a:xfrm>
            <a:off x="4191000" y="3930650"/>
            <a:ext cx="3200400" cy="482600"/>
            <a:chOff x="960" y="480"/>
            <a:chExt cx="2016" cy="304"/>
          </a:xfrm>
        </p:grpSpPr>
        <p:sp>
          <p:nvSpPr>
            <p:cNvPr id="16430" name="Text Box 70"/>
            <p:cNvSpPr txBox="1">
              <a:spLocks noChangeArrowheads="1"/>
            </p:cNvSpPr>
            <p:nvPr/>
          </p:nvSpPr>
          <p:spPr bwMode="auto">
            <a:xfrm>
              <a:off x="960" y="4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a:solidFill>
                    <a:srgbClr val="FFFF00"/>
                  </a:solidFill>
                  <a:latin typeface="黑体" panose="02010609060101010101" pitchFamily="49" charset="-122"/>
                  <a:ea typeface="黑体" panose="02010609060101010101" pitchFamily="49" charset="-122"/>
                </a:rPr>
                <a:t>M    IR</a:t>
              </a:r>
              <a:r>
                <a:rPr lang="zh-CN" altLang="en-US" sz="3200" b="1">
                  <a:solidFill>
                    <a:srgbClr val="FFFF00"/>
                  </a:solidFill>
                  <a:latin typeface="黑体" panose="02010609060101010101" pitchFamily="49" charset="-122"/>
                  <a:ea typeface="黑体" panose="02010609060101010101" pitchFamily="49" charset="-122"/>
                </a:rPr>
                <a:t>，</a:t>
              </a:r>
            </a:p>
          </p:txBody>
        </p:sp>
        <p:sp>
          <p:nvSpPr>
            <p:cNvPr id="16431" name="Line 71"/>
            <p:cNvSpPr>
              <a:spLocks noChangeShapeType="1"/>
            </p:cNvSpPr>
            <p:nvPr/>
          </p:nvSpPr>
          <p:spPr bwMode="auto">
            <a:xfrm>
              <a:off x="1248" y="6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72"/>
          <p:cNvGrpSpPr>
            <a:grpSpLocks/>
          </p:cNvGrpSpPr>
          <p:nvPr/>
        </p:nvGrpSpPr>
        <p:grpSpPr bwMode="auto">
          <a:xfrm>
            <a:off x="5943600" y="3930650"/>
            <a:ext cx="3200400" cy="482600"/>
            <a:chOff x="960" y="768"/>
            <a:chExt cx="2016" cy="304"/>
          </a:xfrm>
        </p:grpSpPr>
        <p:sp>
          <p:nvSpPr>
            <p:cNvPr id="16428" name="Text Box 73"/>
            <p:cNvSpPr txBox="1">
              <a:spLocks noChangeArrowheads="1"/>
            </p:cNvSpPr>
            <p:nvPr/>
          </p:nvSpPr>
          <p:spPr bwMode="auto">
            <a:xfrm>
              <a:off x="960" y="768"/>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dirty="0">
                  <a:solidFill>
                    <a:srgbClr val="FFFF00"/>
                  </a:solidFill>
                  <a:latin typeface="黑体" panose="02010609060101010101" pitchFamily="49" charset="-122"/>
                  <a:ea typeface="黑体" panose="02010609060101010101" pitchFamily="49" charset="-122"/>
                </a:rPr>
                <a:t>PC+1   PC</a:t>
              </a:r>
            </a:p>
          </p:txBody>
        </p:sp>
        <p:sp>
          <p:nvSpPr>
            <p:cNvPr id="16429" name="Line 74"/>
            <p:cNvSpPr>
              <a:spLocks noChangeShapeType="1"/>
            </p:cNvSpPr>
            <p:nvPr/>
          </p:nvSpPr>
          <p:spPr bwMode="auto">
            <a:xfrm>
              <a:off x="1536" y="912"/>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23" name="Text Box 75"/>
          <p:cNvSpPr txBox="1">
            <a:spLocks noChangeArrowheads="1"/>
          </p:cNvSpPr>
          <p:nvPr/>
        </p:nvSpPr>
        <p:spPr bwMode="auto">
          <a:xfrm>
            <a:off x="3200400" y="4383088"/>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ET0</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2" name="Group 76"/>
          <p:cNvGrpSpPr>
            <a:grpSpLocks/>
          </p:cNvGrpSpPr>
          <p:nvPr/>
        </p:nvGrpSpPr>
        <p:grpSpPr bwMode="auto">
          <a:xfrm>
            <a:off x="4191000" y="4459288"/>
            <a:ext cx="2743200" cy="482600"/>
            <a:chOff x="3120" y="1104"/>
            <a:chExt cx="1728" cy="304"/>
          </a:xfrm>
        </p:grpSpPr>
        <p:sp>
          <p:nvSpPr>
            <p:cNvPr id="16426" name="Text Box 77"/>
            <p:cNvSpPr txBox="1">
              <a:spLocks noChangeArrowheads="1"/>
            </p:cNvSpPr>
            <p:nvPr/>
          </p:nvSpPr>
          <p:spPr bwMode="auto">
            <a:xfrm>
              <a:off x="3120" y="1104"/>
              <a:ext cx="172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dirty="0">
                  <a:solidFill>
                    <a:srgbClr val="FFFF00"/>
                  </a:solidFill>
                  <a:latin typeface="黑体" panose="02010609060101010101" pitchFamily="49" charset="-122"/>
                  <a:ea typeface="黑体" panose="02010609060101010101" pitchFamily="49" charset="-122"/>
                </a:rPr>
                <a:t>PC    MAR</a:t>
              </a:r>
            </a:p>
          </p:txBody>
        </p:sp>
        <p:sp>
          <p:nvSpPr>
            <p:cNvPr id="16427" name="Line 78"/>
            <p:cNvSpPr>
              <a:spLocks noChangeShapeType="1"/>
            </p:cNvSpPr>
            <p:nvPr/>
          </p:nvSpPr>
          <p:spPr bwMode="auto">
            <a:xfrm>
              <a:off x="3504" y="1248"/>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27" name="Text Box 79"/>
          <p:cNvSpPr txBox="1">
            <a:spLocks noChangeArrowheads="1"/>
          </p:cNvSpPr>
          <p:nvPr/>
        </p:nvSpPr>
        <p:spPr bwMode="auto">
          <a:xfrm>
            <a:off x="3200400" y="491331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FFFF00"/>
                </a:solidFill>
                <a:latin typeface="黑体" panose="02010609060101010101" pitchFamily="49" charset="-122"/>
                <a:ea typeface="黑体" panose="02010609060101010101" pitchFamily="49" charset="-122"/>
              </a:rPr>
              <a:t>ET1</a:t>
            </a:r>
            <a:r>
              <a:rPr lang="zh-CN" altLang="en-US" sz="3200" b="1">
                <a:solidFill>
                  <a:srgbClr val="FFFF00"/>
                </a:solidFill>
                <a:latin typeface="黑体" panose="02010609060101010101" pitchFamily="49" charset="-122"/>
                <a:ea typeface="黑体" panose="02010609060101010101" pitchFamily="49" charset="-122"/>
              </a:rPr>
              <a:t>：</a:t>
            </a:r>
          </a:p>
        </p:txBody>
      </p:sp>
      <p:grpSp>
        <p:nvGrpSpPr>
          <p:cNvPr id="13" name="Group 80"/>
          <p:cNvGrpSpPr>
            <a:grpSpLocks/>
          </p:cNvGrpSpPr>
          <p:nvPr/>
        </p:nvGrpSpPr>
        <p:grpSpPr bwMode="auto">
          <a:xfrm>
            <a:off x="4191000" y="5535017"/>
            <a:ext cx="3200400" cy="482600"/>
            <a:chOff x="1392" y="2880"/>
            <a:chExt cx="2016" cy="304"/>
          </a:xfrm>
        </p:grpSpPr>
        <p:sp>
          <p:nvSpPr>
            <p:cNvPr id="16423" name="Text Box 81"/>
            <p:cNvSpPr txBox="1">
              <a:spLocks noChangeArrowheads="1"/>
            </p:cNvSpPr>
            <p:nvPr/>
          </p:nvSpPr>
          <p:spPr bwMode="auto">
            <a:xfrm>
              <a:off x="1392" y="2880"/>
              <a:ext cx="20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dirty="0">
                  <a:solidFill>
                    <a:srgbClr val="FFFF00"/>
                  </a:solidFill>
                  <a:latin typeface="黑体" panose="02010609060101010101" pitchFamily="49" charset="-122"/>
                  <a:ea typeface="黑体" panose="02010609060101010101" pitchFamily="49" charset="-122"/>
                </a:rPr>
                <a:t>M    MDR    C</a:t>
              </a:r>
            </a:p>
          </p:txBody>
        </p:sp>
        <p:sp>
          <p:nvSpPr>
            <p:cNvPr id="16424" name="Line 82"/>
            <p:cNvSpPr>
              <a:spLocks noChangeShapeType="1"/>
            </p:cNvSpPr>
            <p:nvPr/>
          </p:nvSpPr>
          <p:spPr bwMode="auto">
            <a:xfrm>
              <a:off x="1680" y="30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5" name="Line 83"/>
            <p:cNvSpPr>
              <a:spLocks noChangeShapeType="1"/>
            </p:cNvSpPr>
            <p:nvPr/>
          </p:nvSpPr>
          <p:spPr bwMode="auto">
            <a:xfrm>
              <a:off x="2544" y="3024"/>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32" name="Line 84"/>
          <p:cNvSpPr>
            <a:spLocks noChangeShapeType="1"/>
          </p:cNvSpPr>
          <p:nvPr/>
        </p:nvSpPr>
        <p:spPr bwMode="auto">
          <a:xfrm flipV="1">
            <a:off x="7010400" y="5432648"/>
            <a:ext cx="457200" cy="228600"/>
          </a:xfrm>
          <a:prstGeom prst="line">
            <a:avLst/>
          </a:prstGeom>
          <a:noFill/>
          <a:ln w="38100" cap="sq">
            <a:solidFill>
              <a:schemeClr val="tx1"/>
            </a:solidFill>
            <a:round/>
            <a:headEnd type="arrow"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33" name="Text Box 85"/>
          <p:cNvSpPr txBox="1">
            <a:spLocks noChangeArrowheads="1"/>
          </p:cNvSpPr>
          <p:nvPr/>
        </p:nvSpPr>
        <p:spPr bwMode="auto">
          <a:xfrm>
            <a:off x="7391400" y="5157192"/>
            <a:ext cx="137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位移量</a:t>
            </a:r>
          </a:p>
        </p:txBody>
      </p:sp>
      <p:sp>
        <p:nvSpPr>
          <p:cNvPr id="53334" name="Text Box 86"/>
          <p:cNvSpPr txBox="1">
            <a:spLocks noChangeArrowheads="1"/>
          </p:cNvSpPr>
          <p:nvPr/>
        </p:nvSpPr>
        <p:spPr bwMode="auto">
          <a:xfrm>
            <a:off x="3200400" y="544195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FFFF00"/>
                </a:solidFill>
                <a:latin typeface="黑体" panose="02010609060101010101" pitchFamily="49" charset="-122"/>
                <a:ea typeface="黑体" panose="02010609060101010101" pitchFamily="49" charset="-122"/>
              </a:rPr>
              <a:t>ET2</a:t>
            </a:r>
            <a:r>
              <a:rPr lang="zh-CN" altLang="en-US" sz="3200" b="1" dirty="0">
                <a:solidFill>
                  <a:srgbClr val="FFFF00"/>
                </a:solidFill>
                <a:latin typeface="黑体" panose="02010609060101010101" pitchFamily="49" charset="-122"/>
                <a:ea typeface="黑体" panose="02010609060101010101" pitchFamily="49" charset="-122"/>
              </a:rPr>
              <a:t>：</a:t>
            </a:r>
          </a:p>
        </p:txBody>
      </p:sp>
      <p:grpSp>
        <p:nvGrpSpPr>
          <p:cNvPr id="14" name="Group 87"/>
          <p:cNvGrpSpPr>
            <a:grpSpLocks/>
          </p:cNvGrpSpPr>
          <p:nvPr/>
        </p:nvGrpSpPr>
        <p:grpSpPr bwMode="auto">
          <a:xfrm>
            <a:off x="4191000" y="6114752"/>
            <a:ext cx="2819400" cy="482600"/>
            <a:chOff x="2592" y="864"/>
            <a:chExt cx="1776" cy="304"/>
          </a:xfrm>
        </p:grpSpPr>
        <p:sp>
          <p:nvSpPr>
            <p:cNvPr id="16421" name="Text Box 88"/>
            <p:cNvSpPr txBox="1">
              <a:spLocks noChangeArrowheads="1"/>
            </p:cNvSpPr>
            <p:nvPr/>
          </p:nvSpPr>
          <p:spPr bwMode="auto">
            <a:xfrm>
              <a:off x="2592" y="864"/>
              <a:ext cx="177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dirty="0">
                  <a:solidFill>
                    <a:srgbClr val="FFFF00"/>
                  </a:solidFill>
                  <a:latin typeface="黑体" panose="02010609060101010101" pitchFamily="49" charset="-122"/>
                  <a:ea typeface="黑体" panose="02010609060101010101" pitchFamily="49" charset="-122"/>
                </a:rPr>
                <a:t>PC+C    PC</a:t>
              </a:r>
            </a:p>
          </p:txBody>
        </p:sp>
        <p:sp>
          <p:nvSpPr>
            <p:cNvPr id="16422" name="Line 89"/>
            <p:cNvSpPr>
              <a:spLocks noChangeShapeType="1"/>
            </p:cNvSpPr>
            <p:nvPr/>
          </p:nvSpPr>
          <p:spPr bwMode="auto">
            <a:xfrm>
              <a:off x="3216" y="1008"/>
              <a:ext cx="336"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338" name="Text Box 90"/>
          <p:cNvSpPr txBox="1">
            <a:spLocks noChangeArrowheads="1"/>
          </p:cNvSpPr>
          <p:nvPr/>
        </p:nvSpPr>
        <p:spPr bwMode="auto">
          <a:xfrm>
            <a:off x="6400800" y="6114752"/>
            <a:ext cx="1600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sz="3200" b="1">
                <a:solidFill>
                  <a:srgbClr val="FFFF00"/>
                </a:solidFill>
                <a:latin typeface="黑体" panose="02010609060101010101" pitchFamily="49" charset="-122"/>
                <a:ea typeface="黑体" panose="02010609060101010101" pitchFamily="49" charset="-122"/>
              </a:rPr>
              <a:t>、</a:t>
            </a:r>
            <a:r>
              <a:rPr lang="en-US" altLang="zh-CN" sz="3200" b="1">
                <a:solidFill>
                  <a:srgbClr val="FFFF00"/>
                </a:solidFill>
                <a:latin typeface="黑体" panose="02010609060101010101" pitchFamily="49" charset="-122"/>
                <a:ea typeface="黑体" panose="02010609060101010101" pitchFamily="49" charset="-122"/>
              </a:rPr>
              <a:t>MAR</a:t>
            </a:r>
          </a:p>
        </p:txBody>
      </p:sp>
      <p:sp>
        <p:nvSpPr>
          <p:cNvPr id="64" name="Text Box 86"/>
          <p:cNvSpPr txBox="1">
            <a:spLocks noChangeArrowheads="1"/>
          </p:cNvSpPr>
          <p:nvPr/>
        </p:nvSpPr>
        <p:spPr bwMode="auto">
          <a:xfrm>
            <a:off x="3203848" y="6017914"/>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smtClean="0">
                <a:solidFill>
                  <a:srgbClr val="FFFF00"/>
                </a:solidFill>
                <a:latin typeface="黑体" panose="02010609060101010101" pitchFamily="49" charset="-122"/>
                <a:ea typeface="黑体" panose="02010609060101010101" pitchFamily="49" charset="-122"/>
              </a:rPr>
              <a:t>ET3</a:t>
            </a:r>
            <a:r>
              <a:rPr lang="zh-CN" altLang="en-US" sz="3200" b="1" dirty="0" smtClean="0">
                <a:solidFill>
                  <a:srgbClr val="FFFF00"/>
                </a:solidFill>
                <a:latin typeface="黑体" panose="02010609060101010101" pitchFamily="49" charset="-122"/>
                <a:ea typeface="黑体" panose="02010609060101010101" pitchFamily="49" charset="-122"/>
              </a:rPr>
              <a:t>：</a:t>
            </a:r>
            <a:endParaRPr lang="zh-CN" altLang="en-US" sz="3200" b="1" dirty="0">
              <a:solidFill>
                <a:srgbClr val="FFFF00"/>
              </a:solidFill>
              <a:latin typeface="黑体" panose="02010609060101010101" pitchFamily="49" charset="-122"/>
              <a:ea typeface="黑体" panose="02010609060101010101" pitchFamily="49" charset="-122"/>
            </a:endParaRPr>
          </a:p>
        </p:txBody>
      </p:sp>
      <p:grpSp>
        <p:nvGrpSpPr>
          <p:cNvPr id="15" name="组合 14"/>
          <p:cNvGrpSpPr/>
          <p:nvPr/>
        </p:nvGrpSpPr>
        <p:grpSpPr>
          <a:xfrm>
            <a:off x="4179912" y="5034632"/>
            <a:ext cx="3200400" cy="482600"/>
            <a:chOff x="4179912" y="5034632"/>
            <a:chExt cx="3200400" cy="482600"/>
          </a:xfrm>
        </p:grpSpPr>
        <p:sp>
          <p:nvSpPr>
            <p:cNvPr id="65" name="Text Box 73"/>
            <p:cNvSpPr txBox="1">
              <a:spLocks noChangeArrowheads="1"/>
            </p:cNvSpPr>
            <p:nvPr/>
          </p:nvSpPr>
          <p:spPr bwMode="auto">
            <a:xfrm>
              <a:off x="4179912" y="5034632"/>
              <a:ext cx="3200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3200" b="1" dirty="0">
                  <a:solidFill>
                    <a:srgbClr val="FFFF00"/>
                  </a:solidFill>
                  <a:latin typeface="黑体" panose="02010609060101010101" pitchFamily="49" charset="-122"/>
                  <a:ea typeface="黑体" panose="02010609060101010101" pitchFamily="49" charset="-122"/>
                </a:rPr>
                <a:t>PC+1   PC</a:t>
              </a:r>
            </a:p>
          </p:txBody>
        </p:sp>
        <p:sp>
          <p:nvSpPr>
            <p:cNvPr id="66" name="Line 74"/>
            <p:cNvSpPr>
              <a:spLocks noChangeShapeType="1"/>
            </p:cNvSpPr>
            <p:nvPr/>
          </p:nvSpPr>
          <p:spPr bwMode="auto">
            <a:xfrm>
              <a:off x="5114598" y="5244966"/>
              <a:ext cx="53340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 name="矩形 15"/>
          <p:cNvSpPr/>
          <p:nvPr/>
        </p:nvSpPr>
        <p:spPr>
          <a:xfrm>
            <a:off x="146856" y="5166093"/>
            <a:ext cx="2912976" cy="1323439"/>
          </a:xfrm>
          <a:prstGeom prst="rect">
            <a:avLst/>
          </a:prstGeom>
        </p:spPr>
        <p:txBody>
          <a:bodyPr wrap="square">
            <a:spAutoFit/>
          </a:bodyPr>
          <a:lstStyle/>
          <a:p>
            <a:r>
              <a:rPr lang="zh-CN" altLang="en-US" sz="1600" b="1" dirty="0" smtClean="0"/>
              <a:t>注意：</a:t>
            </a:r>
            <a:endParaRPr lang="en-US" altLang="zh-CN" sz="1600" b="1" dirty="0" smtClean="0"/>
          </a:p>
          <a:p>
            <a:r>
              <a:rPr lang="en-US" altLang="zh-CN" sz="1600" b="1" dirty="0" smtClean="0"/>
              <a:t>1</a:t>
            </a:r>
            <a:r>
              <a:rPr lang="zh-CN" altLang="en-US" sz="1600" b="1" dirty="0"/>
              <a:t>、取指阶段都是 </a:t>
            </a:r>
            <a:r>
              <a:rPr lang="en-US" altLang="zh-CN" sz="1600" b="1" dirty="0"/>
              <a:t>M</a:t>
            </a:r>
            <a:r>
              <a:rPr lang="zh-CN" altLang="en-US" sz="1600" b="1" dirty="0"/>
              <a:t>→</a:t>
            </a:r>
            <a:r>
              <a:rPr lang="en-US" altLang="zh-CN" sz="1600" b="1" dirty="0"/>
              <a:t>IR</a:t>
            </a:r>
            <a:r>
              <a:rPr lang="zh-CN" altLang="en-US" sz="1600" b="1" dirty="0"/>
              <a:t>，</a:t>
            </a:r>
            <a:r>
              <a:rPr lang="en-US" altLang="zh-CN" sz="1600" b="1" dirty="0"/>
              <a:t>PC+1</a:t>
            </a:r>
            <a:r>
              <a:rPr lang="zh-CN" altLang="en-US" sz="1600" b="1" dirty="0"/>
              <a:t>→</a:t>
            </a:r>
            <a:r>
              <a:rPr lang="en-US" altLang="zh-CN" sz="1600" b="1" dirty="0"/>
              <a:t>PC</a:t>
            </a:r>
          </a:p>
          <a:p>
            <a:r>
              <a:rPr lang="en-US" altLang="zh-CN" sz="1600" b="1" dirty="0"/>
              <a:t>2</a:t>
            </a:r>
            <a:r>
              <a:rPr lang="zh-CN" altLang="en-US" sz="1600" b="1" dirty="0"/>
              <a:t>、转移指令的最后都是 “转移地址”→</a:t>
            </a:r>
            <a:r>
              <a:rPr lang="en-US" altLang="zh-CN" sz="1600" b="1" dirty="0"/>
              <a:t>PC</a:t>
            </a:r>
            <a:r>
              <a:rPr lang="zh-CN" altLang="en-US" sz="1600" b="1" dirty="0"/>
              <a:t>、</a:t>
            </a:r>
            <a:r>
              <a:rPr lang="en-US" altLang="zh-CN" sz="1600" b="1" dirty="0"/>
              <a:t>MAR</a:t>
            </a:r>
            <a:endParaRPr lang="zh-CN" altLang="en-US" sz="1600" b="1" dirty="0"/>
          </a:p>
        </p:txBody>
      </p:sp>
    </p:spTree>
    <p:extLst>
      <p:ext uri="{BB962C8B-B14F-4D97-AF65-F5344CB8AC3E}">
        <p14:creationId xmlns:p14="http://schemas.microsoft.com/office/powerpoint/2010/main" val="189914628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95350" y="404664"/>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smtClean="0">
                <a:latin typeface="黑体" panose="02010609060101010101" pitchFamily="49" charset="-122"/>
                <a:ea typeface="黑体" panose="02010609060101010101" pitchFamily="49" charset="-122"/>
              </a:rPr>
              <a:t>二、重点章节内容复习</a:t>
            </a:r>
            <a:endParaRPr lang="zh-CN" altLang="en-US" sz="4000" b="1" dirty="0">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3220923" y="1988840"/>
            <a:ext cx="3273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3200" b="1" dirty="0" smtClean="0">
                <a:solidFill>
                  <a:srgbClr val="FFBF09"/>
                </a:solidFill>
                <a:ea typeface="黑体" panose="02010609060101010101" pitchFamily="49" charset="-122"/>
                <a:sym typeface="Wingdings" panose="05000000000000000000" pitchFamily="2" charset="2"/>
              </a:rPr>
              <a:t>4</a:t>
            </a:r>
            <a:r>
              <a:rPr kumimoji="0" lang="zh-CN" altLang="en-US" sz="3200" b="1" dirty="0" smtClean="0">
                <a:solidFill>
                  <a:srgbClr val="FFBF09"/>
                </a:solidFill>
                <a:ea typeface="黑体" panose="02010609060101010101" pitchFamily="49" charset="-122"/>
                <a:sym typeface="Wingdings" panose="05000000000000000000" pitchFamily="2" charset="2"/>
              </a:rPr>
              <a:t>、</a:t>
            </a:r>
            <a:r>
              <a:rPr kumimoji="0" lang="zh-CN" altLang="en-US" sz="3200" b="1" dirty="0">
                <a:solidFill>
                  <a:srgbClr val="FFBF09"/>
                </a:solidFill>
                <a:ea typeface="黑体" panose="02010609060101010101" pitchFamily="49" charset="-122"/>
                <a:sym typeface="Wingdings" panose="05000000000000000000" pitchFamily="2" charset="2"/>
              </a:rPr>
              <a:t>流水线时空图</a:t>
            </a:r>
            <a:endParaRPr kumimoji="0" lang="en-US" altLang="zh-CN" sz="3200" b="1" dirty="0">
              <a:solidFill>
                <a:srgbClr val="FFBF09"/>
              </a:solidFill>
              <a:ea typeface="黑体" panose="02010609060101010101" pitchFamily="49" charset="-122"/>
              <a:sym typeface="Wingdings" panose="05000000000000000000" pitchFamily="2" charset="2"/>
            </a:endParaRPr>
          </a:p>
        </p:txBody>
      </p:sp>
      <p:sp>
        <p:nvSpPr>
          <p:cNvPr id="4" name="矩形 3"/>
          <p:cNvSpPr/>
          <p:nvPr/>
        </p:nvSpPr>
        <p:spPr>
          <a:xfrm>
            <a:off x="264651" y="3212976"/>
            <a:ext cx="8590813" cy="3046988"/>
          </a:xfrm>
          <a:prstGeom prst="rect">
            <a:avLst/>
          </a:prstGeom>
        </p:spPr>
        <p:txBody>
          <a:bodyPr wrap="square">
            <a:spAutoFit/>
          </a:bodyPr>
          <a:lstStyle/>
          <a:p>
            <a:r>
              <a:rPr lang="zh-CN" altLang="en-US" b="1" dirty="0" smtClean="0">
                <a:latin typeface="黑体" pitchFamily="49" charset="-122"/>
                <a:ea typeface="黑体" pitchFamily="49" charset="-122"/>
              </a:rPr>
              <a:t>掌握：</a:t>
            </a:r>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、时间匹配均非匀流水线时空图画法</a:t>
            </a:r>
            <a:endParaRPr lang="en-US" altLang="zh-CN" b="1" dirty="0" smtClean="0">
              <a:latin typeface="黑体" pitchFamily="49" charset="-122"/>
              <a:ea typeface="黑体" pitchFamily="49" charset="-122"/>
            </a:endParaRPr>
          </a:p>
          <a:p>
            <a:r>
              <a:rPr lang="en-US" altLang="zh-CN" b="1" dirty="0">
                <a:latin typeface="黑体" pitchFamily="49" charset="-122"/>
                <a:ea typeface="黑体" pitchFamily="49" charset="-122"/>
              </a:rPr>
              <a:t>	</a:t>
            </a:r>
            <a:r>
              <a:rPr lang="en-US" altLang="zh-CN" b="1" dirty="0" smtClean="0">
                <a:latin typeface="黑体" pitchFamily="49" charset="-122"/>
                <a:ea typeface="黑体" pitchFamily="49" charset="-122"/>
              </a:rPr>
              <a:t>2</a:t>
            </a:r>
            <a:r>
              <a:rPr lang="zh-CN" altLang="en-US" b="1" dirty="0" smtClean="0">
                <a:latin typeface="黑体" pitchFamily="49" charset="-122"/>
                <a:ea typeface="黑体" pitchFamily="49" charset="-122"/>
              </a:rPr>
              <a:t>、时间不匹配</a:t>
            </a:r>
            <a:r>
              <a:rPr lang="zh-CN" altLang="en-US" b="1" dirty="0">
                <a:latin typeface="黑体" pitchFamily="49" charset="-122"/>
                <a:ea typeface="黑体" pitchFamily="49" charset="-122"/>
              </a:rPr>
              <a:t>非均匀流水线时空图画法</a:t>
            </a:r>
            <a:endParaRPr lang="en-US" altLang="zh-CN" b="1" dirty="0" smtClean="0">
              <a:latin typeface="黑体" pitchFamily="49" charset="-122"/>
              <a:ea typeface="黑体" pitchFamily="49" charset="-122"/>
            </a:endParaRPr>
          </a:p>
          <a:p>
            <a:r>
              <a:rPr lang="en-US" altLang="zh-CN" b="1" dirty="0">
                <a:latin typeface="黑体" pitchFamily="49" charset="-122"/>
                <a:ea typeface="黑体" pitchFamily="49" charset="-122"/>
              </a:rPr>
              <a:t>	</a:t>
            </a:r>
            <a:r>
              <a:rPr lang="en-US" altLang="zh-CN" b="1" dirty="0" smtClean="0">
                <a:latin typeface="黑体" pitchFamily="49" charset="-122"/>
                <a:ea typeface="黑体" pitchFamily="49" charset="-122"/>
              </a:rPr>
              <a:t>3</a:t>
            </a:r>
            <a:r>
              <a:rPr lang="zh-CN" altLang="en-US" b="1" dirty="0" smtClean="0">
                <a:latin typeface="黑体" pitchFamily="49" charset="-122"/>
                <a:ea typeface="黑体" pitchFamily="49" charset="-122"/>
              </a:rPr>
              <a:t>、流水线吞吐率和效率的计算</a:t>
            </a:r>
            <a:endParaRPr lang="en-US" altLang="zh-CN" b="1" dirty="0" smtClean="0">
              <a:latin typeface="黑体" pitchFamily="49" charset="-122"/>
              <a:ea typeface="黑体" pitchFamily="49" charset="-122"/>
            </a:endParaRPr>
          </a:p>
          <a:p>
            <a:endParaRPr lang="en-US" altLang="zh-CN" b="1" dirty="0" smtClean="0">
              <a:latin typeface="楷体_GB2312" pitchFamily="49" charset="-122"/>
              <a:ea typeface="楷体_GB2312" pitchFamily="49" charset="-122"/>
            </a:endParaRPr>
          </a:p>
          <a:p>
            <a:r>
              <a:rPr lang="zh-CN" altLang="en-US" b="1" dirty="0">
                <a:latin typeface="黑体" pitchFamily="49" charset="-122"/>
                <a:ea typeface="黑体" pitchFamily="49" charset="-122"/>
              </a:rPr>
              <a:t>吞吐率：</a:t>
            </a:r>
            <a:r>
              <a:rPr lang="en-US" altLang="zh-CN" b="1" dirty="0">
                <a:latin typeface="黑体" pitchFamily="49" charset="-122"/>
                <a:ea typeface="黑体" pitchFamily="49" charset="-122"/>
              </a:rPr>
              <a:t>TP=(</a:t>
            </a:r>
            <a:r>
              <a:rPr lang="zh-CN" altLang="en-US" b="1" dirty="0">
                <a:latin typeface="黑体" pitchFamily="49" charset="-122"/>
                <a:ea typeface="黑体" pitchFamily="49" charset="-122"/>
              </a:rPr>
              <a:t>输出结果数</a:t>
            </a:r>
            <a:r>
              <a:rPr lang="en-US" altLang="zh-CN" b="1" dirty="0">
                <a:latin typeface="黑体" pitchFamily="49" charset="-122"/>
                <a:ea typeface="黑体" pitchFamily="49" charset="-122"/>
              </a:rPr>
              <a:t>)/</a:t>
            </a:r>
            <a:r>
              <a:rPr lang="zh-CN" altLang="en-US" b="1" dirty="0">
                <a:latin typeface="黑体" pitchFamily="49" charset="-122"/>
                <a:ea typeface="黑体" pitchFamily="49" charset="-122"/>
              </a:rPr>
              <a:t>（完成算式总用时）</a:t>
            </a:r>
            <a:endParaRPr lang="en-US" altLang="zh-CN" b="1" dirty="0">
              <a:latin typeface="黑体" pitchFamily="49" charset="-122"/>
              <a:ea typeface="黑体" pitchFamily="49" charset="-122"/>
            </a:endParaRPr>
          </a:p>
          <a:p>
            <a:pPr marL="0" lvl="1"/>
            <a:r>
              <a:rPr lang="zh-CN" altLang="en-US" b="1" dirty="0">
                <a:latin typeface="黑体" pitchFamily="49" charset="-122"/>
                <a:ea typeface="黑体" pitchFamily="49" charset="-122"/>
              </a:rPr>
              <a:t>效率：</a:t>
            </a:r>
            <a:r>
              <a:rPr lang="en-US" altLang="zh-CN" b="1" dirty="0">
                <a:latin typeface="黑体" pitchFamily="49" charset="-122"/>
                <a:ea typeface="黑体" pitchFamily="49" charset="-122"/>
              </a:rPr>
              <a:t>η=</a:t>
            </a:r>
            <a:r>
              <a:rPr lang="zh-CN" altLang="en-US" b="1" dirty="0">
                <a:latin typeface="黑体" pitchFamily="49" charset="-122"/>
                <a:ea typeface="黑体" pitchFamily="49" charset="-122"/>
              </a:rPr>
              <a:t>（作用区域面积）</a:t>
            </a:r>
            <a:r>
              <a:rPr lang="en-US" altLang="zh-CN" b="1" dirty="0">
                <a:latin typeface="黑体" pitchFamily="49" charset="-122"/>
                <a:ea typeface="黑体" pitchFamily="49" charset="-122"/>
              </a:rPr>
              <a:t>/</a:t>
            </a:r>
            <a:r>
              <a:rPr lang="zh-CN" altLang="en-US" b="1" dirty="0">
                <a:latin typeface="黑体" pitchFamily="49" charset="-122"/>
                <a:ea typeface="黑体" pitchFamily="49" charset="-122"/>
              </a:rPr>
              <a:t>（完成运算所需时间矩形面积）</a:t>
            </a:r>
            <a:endParaRPr lang="en-US" altLang="zh-CN" b="1" dirty="0">
              <a:latin typeface="黑体" pitchFamily="49" charset="-122"/>
              <a:ea typeface="黑体" pitchFamily="49" charset="-122"/>
            </a:endParaRPr>
          </a:p>
          <a:p>
            <a:endParaRPr lang="en-US" altLang="zh-CN" b="1" dirty="0">
              <a:latin typeface="黑体" pitchFamily="49" charset="-122"/>
              <a:ea typeface="黑体" pitchFamily="49" charset="-122"/>
            </a:endParaRPr>
          </a:p>
          <a:p>
            <a:endParaRPr lang="en-US" altLang="zh-CN" b="1" dirty="0" smtClean="0">
              <a:latin typeface="黑体" pitchFamily="49" charset="-122"/>
              <a:ea typeface="黑体" pitchFamily="49" charset="-122"/>
            </a:endParaRPr>
          </a:p>
        </p:txBody>
      </p:sp>
    </p:spTree>
    <p:extLst>
      <p:ext uri="{BB962C8B-B14F-4D97-AF65-F5344CB8AC3E}">
        <p14:creationId xmlns:p14="http://schemas.microsoft.com/office/powerpoint/2010/main" val="305453707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0" y="228600"/>
            <a:ext cx="4953000" cy="3124200"/>
          </a:xfrm>
        </p:spPr>
        <p:txBody>
          <a:bodyPr/>
          <a:lstStyle/>
          <a:p>
            <a:pPr marL="0" indent="0" algn="just" eaLnBrk="1" hangingPunct="1">
              <a:buFont typeface="Wingdings" panose="05000000000000000000" pitchFamily="2" charset="2"/>
              <a:buNone/>
            </a:pPr>
            <a:r>
              <a:rPr lang="en-US" altLang="zh-CN" sz="2400" b="1" dirty="0" smtClean="0">
                <a:latin typeface="楷体_GB2312" pitchFamily="49" charset="-122"/>
                <a:ea typeface="楷体_GB2312" pitchFamily="49" charset="-122"/>
              </a:rPr>
              <a:t> </a:t>
            </a:r>
            <a:r>
              <a:rPr lang="en-US" altLang="zh-CN" sz="2800" b="1" dirty="0" smtClean="0">
                <a:latin typeface="楷体_GB2312" pitchFamily="49" charset="-122"/>
                <a:ea typeface="楷体_GB2312" pitchFamily="49" charset="-122"/>
              </a:rPr>
              <a:t>2.</a:t>
            </a:r>
            <a:r>
              <a:rPr lang="zh-CN" altLang="en-US" sz="2800" b="1" dirty="0" smtClean="0">
                <a:latin typeface="楷体_GB2312" pitchFamily="49" charset="-122"/>
                <a:ea typeface="楷体_GB2312" pitchFamily="49" charset="-122"/>
              </a:rPr>
              <a:t>时间匹配的非均匀流水线</a:t>
            </a:r>
          </a:p>
          <a:p>
            <a:pPr marL="381000" lvl="2" indent="0" algn="just" eaLnBrk="1" hangingPunct="1">
              <a:buFont typeface="Wingdings" panose="05000000000000000000" pitchFamily="2" charset="2"/>
              <a:buNone/>
            </a:pPr>
            <a:r>
              <a:rPr lang="zh-CN" altLang="en-US" sz="2800" b="1" dirty="0" smtClean="0">
                <a:latin typeface="楷体_GB2312" pitchFamily="49" charset="-122"/>
                <a:ea typeface="楷体_GB2312" pitchFamily="49" charset="-122"/>
              </a:rPr>
              <a:t>右图所示乘法流水线</a:t>
            </a:r>
          </a:p>
          <a:p>
            <a:pPr marL="381000" lvl="2" indent="0" algn="just" eaLnBrk="1" hangingPunct="1">
              <a:buFont typeface="Wingdings" panose="05000000000000000000" pitchFamily="2" charset="2"/>
              <a:buNone/>
            </a:pPr>
            <a:r>
              <a:rPr lang="zh-CN" altLang="en-US" sz="2800" b="1" dirty="0" smtClean="0">
                <a:latin typeface="楷体_GB2312" pitchFamily="49" charset="-122"/>
                <a:ea typeface="楷体_GB2312" pitchFamily="49" charset="-122"/>
              </a:rPr>
              <a:t>完成计算</a:t>
            </a:r>
            <a:r>
              <a:rPr lang="en-US" altLang="zh-CN" sz="2800" b="1" dirty="0" smtClean="0">
                <a:latin typeface="楷体_GB2312" pitchFamily="49" charset="-122"/>
                <a:ea typeface="楷体_GB2312" pitchFamily="49" charset="-122"/>
              </a:rPr>
              <a:t>:</a:t>
            </a:r>
            <a:r>
              <a:rPr lang="en-US" altLang="zh-CN" sz="2800" b="1" dirty="0" err="1" smtClean="0">
                <a:latin typeface="楷体_GB2312" pitchFamily="49" charset="-122"/>
                <a:ea typeface="楷体_GB2312" pitchFamily="49" charset="-122"/>
              </a:rPr>
              <a:t>Mi</a:t>
            </a:r>
            <a:r>
              <a:rPr lang="en-US" altLang="zh-CN" sz="2800" b="1" dirty="0" smtClean="0">
                <a:latin typeface="楷体_GB2312" pitchFamily="49" charset="-122"/>
                <a:ea typeface="楷体_GB2312" pitchFamily="49" charset="-122"/>
              </a:rPr>
              <a:t>=</a:t>
            </a:r>
            <a:r>
              <a:rPr lang="en-US" altLang="zh-CN" sz="2800" b="1" dirty="0" err="1" smtClean="0">
                <a:latin typeface="楷体_GB2312" pitchFamily="49" charset="-122"/>
                <a:ea typeface="楷体_GB2312" pitchFamily="49" charset="-122"/>
              </a:rPr>
              <a:t>ai</a:t>
            </a:r>
            <a:r>
              <a:rPr lang="en-US" altLang="zh-CN" sz="2800" b="1" dirty="0" smtClean="0">
                <a:latin typeface="楷体_GB2312" pitchFamily="49" charset="-122"/>
                <a:ea typeface="楷体_GB2312" pitchFamily="49" charset="-122"/>
              </a:rPr>
              <a:t>*bi (</a:t>
            </a:r>
            <a:r>
              <a:rPr lang="en-US" altLang="zh-CN" sz="2800" b="1" dirty="0" err="1" smtClean="0">
                <a:latin typeface="楷体_GB2312" pitchFamily="49" charset="-122"/>
                <a:ea typeface="楷体_GB2312" pitchFamily="49" charset="-122"/>
              </a:rPr>
              <a:t>i</a:t>
            </a:r>
            <a:r>
              <a:rPr lang="en-US" altLang="zh-CN" sz="2800" b="1" dirty="0" smtClean="0">
                <a:latin typeface="楷体_GB2312" pitchFamily="49" charset="-122"/>
                <a:ea typeface="楷体_GB2312" pitchFamily="49" charset="-122"/>
              </a:rPr>
              <a:t>=</a:t>
            </a:r>
            <a:r>
              <a:rPr lang="en-US" altLang="zh-CN" sz="2800" b="1" dirty="0" smtClean="0">
                <a:ea typeface="楷体_GB2312" pitchFamily="49" charset="-122"/>
              </a:rPr>
              <a:t>0~7</a:t>
            </a:r>
            <a:r>
              <a:rPr lang="en-US" altLang="zh-CN" sz="2800" b="1" dirty="0" smtClean="0">
                <a:latin typeface="楷体_GB2312" pitchFamily="49" charset="-122"/>
                <a:ea typeface="楷体_GB2312" pitchFamily="49" charset="-122"/>
              </a:rPr>
              <a:t>) </a:t>
            </a:r>
            <a:r>
              <a:rPr lang="zh-CN" altLang="en-US" sz="2800" b="1" dirty="0" smtClean="0">
                <a:latin typeface="楷体_GB2312" pitchFamily="49" charset="-122"/>
                <a:ea typeface="楷体_GB2312" pitchFamily="49" charset="-122"/>
              </a:rPr>
              <a:t>（</a:t>
            </a:r>
            <a:r>
              <a:rPr lang="zh-CN" altLang="en-US" sz="2800" b="1" dirty="0" smtClean="0">
                <a:solidFill>
                  <a:srgbClr val="FF0000"/>
                </a:solidFill>
                <a:latin typeface="楷体_GB2312" pitchFamily="49" charset="-122"/>
                <a:ea typeface="楷体_GB2312" pitchFamily="49" charset="-122"/>
              </a:rPr>
              <a:t>也是不相关式子</a:t>
            </a:r>
            <a:r>
              <a:rPr lang="zh-CN" altLang="en-US" sz="2800" b="1" dirty="0" smtClean="0">
                <a:latin typeface="楷体_GB2312" pitchFamily="49" charset="-122"/>
                <a:ea typeface="楷体_GB2312" pitchFamily="49" charset="-122"/>
              </a:rPr>
              <a:t>）                              </a:t>
            </a:r>
          </a:p>
          <a:p>
            <a:pPr marL="381000" lvl="2" indent="0" algn="just" eaLnBrk="1" hangingPunct="1">
              <a:buFont typeface="Wingdings" panose="05000000000000000000" pitchFamily="2" charset="2"/>
              <a:buNone/>
            </a:pPr>
            <a:r>
              <a:rPr lang="en-US" altLang="zh-CN" b="1" dirty="0" smtClean="0">
                <a:latin typeface="楷体_GB2312" pitchFamily="49" charset="-122"/>
                <a:ea typeface="楷体_GB2312" pitchFamily="49" charset="-122"/>
              </a:rPr>
              <a:t>1</a:t>
            </a:r>
            <a:r>
              <a:rPr lang="zh-CN" altLang="en-US" b="1" dirty="0" smtClean="0">
                <a:latin typeface="楷体_GB2312" pitchFamily="49" charset="-122"/>
                <a:ea typeface="楷体_GB2312" pitchFamily="49" charset="-122"/>
              </a:rPr>
              <a:t>） </a:t>
            </a:r>
            <a:r>
              <a:rPr lang="zh-CN" altLang="en-US" sz="2800" b="1" dirty="0" smtClean="0">
                <a:latin typeface="楷体_GB2312" pitchFamily="49" charset="-122"/>
                <a:ea typeface="楷体_GB2312" pitchFamily="49" charset="-122"/>
              </a:rPr>
              <a:t>① </a:t>
            </a:r>
            <a:r>
              <a:rPr lang="en-US" altLang="zh-CN" sz="2800" b="1" dirty="0" smtClean="0">
                <a:latin typeface="楷体_GB2312" pitchFamily="49" charset="-122"/>
                <a:ea typeface="楷体_GB2312" pitchFamily="49" charset="-122"/>
              </a:rPr>
              <a:t>M0=a0*b0  </a:t>
            </a:r>
            <a:r>
              <a:rPr lang="en-US" altLang="zh-CN" sz="2800" b="1" dirty="0" smtClean="0">
                <a:latin typeface="Times New Roman" panose="02020603050405020304" pitchFamily="18" charset="0"/>
                <a:ea typeface="楷体_GB2312" pitchFamily="49" charset="-122"/>
              </a:rPr>
              <a:t>…</a:t>
            </a:r>
            <a:r>
              <a:rPr lang="en-US" altLang="zh-CN" sz="2800" b="1" dirty="0" smtClean="0">
                <a:latin typeface="楷体_GB2312" pitchFamily="49" charset="-122"/>
                <a:ea typeface="楷体_GB2312" pitchFamily="49" charset="-122"/>
              </a:rPr>
              <a:t> </a:t>
            </a:r>
          </a:p>
          <a:p>
            <a:pPr marL="381000" lvl="2" indent="0" algn="just" eaLnBrk="1" hangingPunct="1">
              <a:buFont typeface="Wingdings" panose="05000000000000000000" pitchFamily="2" charset="2"/>
              <a:buNone/>
            </a:pPr>
            <a:r>
              <a:rPr lang="en-US" altLang="zh-CN" sz="2800" b="1" dirty="0" smtClean="0">
                <a:latin typeface="楷体_GB2312" pitchFamily="49" charset="-122"/>
                <a:ea typeface="楷体_GB2312" pitchFamily="49" charset="-122"/>
              </a:rPr>
              <a:t>    ⑧ M7=a7*b7</a:t>
            </a:r>
          </a:p>
        </p:txBody>
      </p:sp>
      <p:sp>
        <p:nvSpPr>
          <p:cNvPr id="24579" name="Text Box 10"/>
          <p:cNvSpPr txBox="1">
            <a:spLocks noChangeArrowheads="1"/>
          </p:cNvSpPr>
          <p:nvPr/>
        </p:nvSpPr>
        <p:spPr bwMode="auto">
          <a:xfrm>
            <a:off x="307975" y="3179763"/>
            <a:ext cx="585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2</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）画出各算式在流水线上执行过程示意图</a:t>
            </a:r>
          </a:p>
        </p:txBody>
      </p:sp>
      <p:pic>
        <p:nvPicPr>
          <p:cNvPr id="24580" name="Picture 7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4191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7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 y="3636963"/>
            <a:ext cx="9437688"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 name="直接箭头连接符 2"/>
          <p:cNvCxnSpPr/>
          <p:nvPr/>
        </p:nvCxnSpPr>
        <p:spPr>
          <a:xfrm flipV="1">
            <a:off x="1478604" y="5680953"/>
            <a:ext cx="963039" cy="67121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2529191" y="5573949"/>
            <a:ext cx="1245141" cy="97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774332" y="4474723"/>
            <a:ext cx="418289" cy="109922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994980" y="5867840"/>
            <a:ext cx="748220" cy="508642"/>
          </a:xfrm>
          <a:prstGeom prst="straightConnector1">
            <a:avLst/>
          </a:prstGeom>
          <a:ln w="25400">
            <a:solidFill>
              <a:srgbClr val="00669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060970" y="5151235"/>
            <a:ext cx="1245141" cy="9728"/>
          </a:xfrm>
          <a:prstGeom prst="straightConnector1">
            <a:avLst/>
          </a:prstGeom>
          <a:ln w="25400">
            <a:solidFill>
              <a:srgbClr val="00669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315838" y="4484349"/>
            <a:ext cx="418289" cy="724222"/>
          </a:xfrm>
          <a:prstGeom prst="straightConnector1">
            <a:avLst/>
          </a:prstGeom>
          <a:ln w="25400">
            <a:solidFill>
              <a:srgbClr val="0066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461098" y="5899202"/>
            <a:ext cx="748220" cy="508642"/>
          </a:xfrm>
          <a:prstGeom prst="straightConnector1">
            <a:avLst/>
          </a:prstGeom>
          <a:ln w="25400">
            <a:solidFill>
              <a:srgbClr val="00FF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570050" y="4825982"/>
            <a:ext cx="1245141" cy="9728"/>
          </a:xfrm>
          <a:prstGeom prst="straightConnector1">
            <a:avLst/>
          </a:prstGeom>
          <a:ln w="25400">
            <a:solidFill>
              <a:srgbClr val="00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818434" y="4453121"/>
            <a:ext cx="460444" cy="299281"/>
          </a:xfrm>
          <a:prstGeom prst="straightConnector1">
            <a:avLst/>
          </a:prstGeom>
          <a:ln w="25400">
            <a:solidFill>
              <a:srgbClr val="00FF99"/>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953000" y="2578249"/>
            <a:ext cx="2031325" cy="461665"/>
          </a:xfrm>
          <a:prstGeom prst="rect">
            <a:avLst/>
          </a:prstGeom>
        </p:spPr>
        <p:txBody>
          <a:bodyPr wrap="none">
            <a:spAutoFit/>
          </a:bodyPr>
          <a:lstStyle/>
          <a:p>
            <a:r>
              <a:rPr lang="zh-CN" altLang="en-US" dirty="0">
                <a:solidFill>
                  <a:srgbClr val="FF0000"/>
                </a:solidFill>
                <a:ea typeface="楷体_GB2312" pitchFamily="49" charset="-122"/>
              </a:rPr>
              <a:t>考试考相关的</a:t>
            </a:r>
            <a:endParaRPr lang="zh-CN" altLang="en-US" dirty="0">
              <a:solidFill>
                <a:srgbClr val="FF0000"/>
              </a:solidFill>
            </a:endParaRPr>
          </a:p>
        </p:txBody>
      </p:sp>
    </p:spTree>
    <p:extLst>
      <p:ext uri="{BB962C8B-B14F-4D97-AF65-F5344CB8AC3E}">
        <p14:creationId xmlns:p14="http://schemas.microsoft.com/office/powerpoint/2010/main" val="39207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7"/>
          <p:cNvSpPr>
            <a:spLocks noChangeArrowheads="1"/>
          </p:cNvSpPr>
          <p:nvPr/>
        </p:nvSpPr>
        <p:spPr bwMode="auto">
          <a:xfrm>
            <a:off x="2976563" y="4446588"/>
            <a:ext cx="4038600" cy="1371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03" name="Rectangle 3"/>
          <p:cNvSpPr>
            <a:spLocks noGrp="1" noChangeArrowheads="1"/>
          </p:cNvSpPr>
          <p:nvPr>
            <p:ph idx="1"/>
          </p:nvPr>
        </p:nvSpPr>
        <p:spPr>
          <a:xfrm>
            <a:off x="0" y="0"/>
            <a:ext cx="8382000" cy="1066800"/>
          </a:xfrm>
        </p:spPr>
        <p:txBody>
          <a:bodyPr/>
          <a:lstStyle/>
          <a:p>
            <a:pPr marL="381000" lvl="2" indent="0" algn="just" eaLnBrk="1" hangingPunct="1">
              <a:buFont typeface="Wingdings" panose="05000000000000000000" pitchFamily="2" charset="2"/>
              <a:buNone/>
            </a:pPr>
            <a:r>
              <a:rPr lang="en-US" altLang="zh-CN" b="1" dirty="0" smtClean="0">
                <a:latin typeface="楷体_GB2312" pitchFamily="49" charset="-122"/>
                <a:ea typeface="楷体_GB2312" pitchFamily="49" charset="-122"/>
              </a:rPr>
              <a:t>3</a:t>
            </a:r>
            <a:r>
              <a:rPr lang="zh-CN" altLang="en-US" b="1" dirty="0" smtClean="0">
                <a:latin typeface="楷体_GB2312" pitchFamily="49" charset="-122"/>
                <a:ea typeface="楷体_GB2312" pitchFamily="49" charset="-122"/>
              </a:rPr>
              <a:t>）性能</a:t>
            </a:r>
            <a:r>
              <a:rPr lang="en-US" altLang="zh-CN" b="1" dirty="0" smtClean="0">
                <a:latin typeface="楷体_GB2312" pitchFamily="49" charset="-122"/>
                <a:ea typeface="楷体_GB2312" pitchFamily="49" charset="-122"/>
              </a:rPr>
              <a:t>:</a:t>
            </a:r>
            <a:r>
              <a:rPr lang="en-US" altLang="zh-CN" sz="2800" b="1" dirty="0" smtClean="0"/>
              <a:t>  TP=8/13 </a:t>
            </a:r>
            <a:r>
              <a:rPr lang="zh-CN" altLang="en-US" b="1" dirty="0" smtClean="0"/>
              <a:t>（个 </a:t>
            </a:r>
            <a:r>
              <a:rPr lang="en-US" altLang="zh-CN" b="1" dirty="0" smtClean="0"/>
              <a:t>/</a:t>
            </a:r>
            <a:r>
              <a:rPr lang="en-US" altLang="zh-CN" b="1" dirty="0" err="1" smtClean="0">
                <a:latin typeface="宋体" panose="02010600030101010101" pitchFamily="2" charset="-122"/>
              </a:rPr>
              <a:t>Δ</a:t>
            </a:r>
            <a:r>
              <a:rPr lang="en-US" altLang="zh-CN" b="1" dirty="0" err="1" smtClean="0"/>
              <a:t>t</a:t>
            </a:r>
            <a:r>
              <a:rPr lang="zh-CN" altLang="en-US" b="1" dirty="0" smtClean="0"/>
              <a:t>）</a:t>
            </a:r>
            <a:endParaRPr lang="zh-CN" altLang="en-US" sz="2800" b="1" dirty="0" smtClean="0"/>
          </a:p>
          <a:p>
            <a:pPr marL="0" indent="0" algn="just" eaLnBrk="1" hangingPunct="1">
              <a:buFont typeface="Wingdings" panose="05000000000000000000" pitchFamily="2" charset="2"/>
              <a:buNone/>
            </a:pPr>
            <a:r>
              <a:rPr lang="zh-CN" altLang="en-US" sz="2800" b="1" dirty="0" smtClean="0">
                <a:latin typeface="宋体" panose="02010600030101010101" pitchFamily="2" charset="-122"/>
              </a:rPr>
              <a:t>           </a:t>
            </a:r>
            <a:r>
              <a:rPr lang="en-US" altLang="zh-CN" sz="2800" b="1" dirty="0" smtClean="0">
                <a:latin typeface="宋体" panose="02010600030101010101" pitchFamily="2" charset="-122"/>
              </a:rPr>
              <a:t>η</a:t>
            </a:r>
            <a:r>
              <a:rPr lang="en-US" altLang="zh-CN" sz="2800" b="1" dirty="0" smtClean="0"/>
              <a:t>=</a:t>
            </a:r>
            <a:r>
              <a:rPr lang="zh-CN" altLang="en-US" sz="2800" b="1" dirty="0" smtClean="0"/>
              <a:t>（</a:t>
            </a:r>
            <a:r>
              <a:rPr lang="en-US" altLang="zh-CN" sz="2800" b="1" dirty="0" smtClean="0"/>
              <a:t>8*6 </a:t>
            </a:r>
            <a:r>
              <a:rPr lang="en-US" altLang="zh-CN" sz="2800" b="1" dirty="0" err="1" smtClean="0">
                <a:latin typeface="宋体" panose="02010600030101010101" pitchFamily="2" charset="-122"/>
              </a:rPr>
              <a:t>Δ</a:t>
            </a:r>
            <a:r>
              <a:rPr lang="en-US" altLang="zh-CN" sz="2800" b="1" dirty="0" err="1" smtClean="0"/>
              <a:t>t</a:t>
            </a:r>
            <a:r>
              <a:rPr lang="en-US" altLang="zh-CN" sz="2800" b="1" dirty="0" smtClean="0"/>
              <a:t> </a:t>
            </a:r>
            <a:r>
              <a:rPr lang="zh-CN" altLang="en-US" sz="2800" b="1" dirty="0" smtClean="0"/>
              <a:t>）</a:t>
            </a:r>
            <a:r>
              <a:rPr lang="en-US" altLang="zh-CN" sz="2800" b="1" dirty="0" smtClean="0"/>
              <a:t>/</a:t>
            </a:r>
            <a:r>
              <a:rPr lang="zh-CN" altLang="en-US" sz="2800" b="1" dirty="0" smtClean="0"/>
              <a:t>（</a:t>
            </a:r>
            <a:r>
              <a:rPr lang="en-US" altLang="zh-CN" sz="2800" b="1" dirty="0" smtClean="0"/>
              <a:t>13</a:t>
            </a:r>
            <a:r>
              <a:rPr lang="en-US" altLang="zh-CN" sz="2800" b="1" dirty="0" smtClean="0">
                <a:latin typeface="宋体" panose="02010600030101010101" pitchFamily="2" charset="-122"/>
              </a:rPr>
              <a:t>Δ</a:t>
            </a:r>
            <a:r>
              <a:rPr lang="en-US" altLang="zh-CN" sz="2800" b="1" dirty="0" smtClean="0"/>
              <a:t>t*6</a:t>
            </a:r>
            <a:r>
              <a:rPr lang="zh-CN" altLang="en-US" sz="2800" b="1" dirty="0" smtClean="0"/>
              <a:t>）</a:t>
            </a:r>
            <a:r>
              <a:rPr lang="en-US" altLang="zh-CN" sz="2800" b="1" dirty="0" smtClean="0"/>
              <a:t>=8/13</a:t>
            </a:r>
          </a:p>
        </p:txBody>
      </p:sp>
      <p:sp>
        <p:nvSpPr>
          <p:cNvPr id="25604" name="Text Box 5"/>
          <p:cNvSpPr txBox="1">
            <a:spLocks noChangeArrowheads="1"/>
          </p:cNvSpPr>
          <p:nvPr/>
        </p:nvSpPr>
        <p:spPr bwMode="auto">
          <a:xfrm>
            <a:off x="0" y="914400"/>
            <a:ext cx="5565775" cy="551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3.</a:t>
            </a:r>
            <a:r>
              <a:rPr kumimoji="1" lang="zh-CN" altLang="en-US"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时间不匹配的非均匀流水线</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按右图所示乘法流水线完成算式</a:t>
            </a:r>
            <a:r>
              <a:rPr kumimoji="1" lang="en-US" altLang="zh-CN" sz="2800" b="0"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M=a0*a1*a2*a3*a4*a5*a6*a7</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1</a:t>
            </a: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）合理分解算式</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①</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M0=a0*a1</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②M1=a2*a3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③M2=a4*a5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④M3=a6*a7</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⑤M4=M0*M1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⑥M5=M2*M3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⑦M=M4*M5</a:t>
            </a:r>
            <a:endParaRPr kumimoji="1"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nvGrpSpPr>
          <p:cNvPr id="25605" name="Group 56"/>
          <p:cNvGrpSpPr>
            <a:grpSpLocks/>
          </p:cNvGrpSpPr>
          <p:nvPr/>
        </p:nvGrpSpPr>
        <p:grpSpPr bwMode="auto">
          <a:xfrm>
            <a:off x="3238500" y="3683000"/>
            <a:ext cx="3771900" cy="2211388"/>
            <a:chOff x="3346" y="934"/>
            <a:chExt cx="2376" cy="1239"/>
          </a:xfrm>
        </p:grpSpPr>
        <p:sp>
          <p:nvSpPr>
            <p:cNvPr id="25609" name="Rectangle 24"/>
            <p:cNvSpPr>
              <a:spLocks noChangeArrowheads="1"/>
            </p:cNvSpPr>
            <p:nvPr/>
          </p:nvSpPr>
          <p:spPr bwMode="auto">
            <a:xfrm>
              <a:off x="3346" y="1653"/>
              <a:ext cx="290" cy="367"/>
            </a:xfrm>
            <a:prstGeom prst="rect">
              <a:avLst/>
            </a:prstGeom>
            <a:solidFill>
              <a:srgbClr val="FFFFFF"/>
            </a:solidFill>
            <a:ln w="17463">
              <a:solidFill>
                <a:srgbClr val="000000"/>
              </a:solidFill>
              <a:miter lim="800000"/>
              <a:headEnd/>
              <a:tailEnd/>
            </a:ln>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0" name="Rectangle 25"/>
            <p:cNvSpPr>
              <a:spLocks noChangeArrowheads="1"/>
            </p:cNvSpPr>
            <p:nvPr/>
          </p:nvSpPr>
          <p:spPr bwMode="auto">
            <a:xfrm>
              <a:off x="3399" y="1500"/>
              <a:ext cx="194"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1" name="Rectangle 26"/>
            <p:cNvSpPr>
              <a:spLocks noChangeArrowheads="1"/>
            </p:cNvSpPr>
            <p:nvPr/>
          </p:nvSpPr>
          <p:spPr bwMode="auto">
            <a:xfrm>
              <a:off x="3399" y="1497"/>
              <a:ext cx="144"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1</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2" name="Rectangle 27"/>
            <p:cNvSpPr>
              <a:spLocks noChangeArrowheads="1"/>
            </p:cNvSpPr>
            <p:nvPr/>
          </p:nvSpPr>
          <p:spPr bwMode="auto">
            <a:xfrm>
              <a:off x="3356" y="1362"/>
              <a:ext cx="3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3" name="Rectangle 28"/>
            <p:cNvSpPr>
              <a:spLocks noChangeArrowheads="1"/>
            </p:cNvSpPr>
            <p:nvPr/>
          </p:nvSpPr>
          <p:spPr bwMode="auto">
            <a:xfrm>
              <a:off x="3356" y="1150"/>
              <a:ext cx="218"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Δ</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4" name="Rectangle 29"/>
            <p:cNvSpPr>
              <a:spLocks noChangeArrowheads="1"/>
            </p:cNvSpPr>
            <p:nvPr/>
          </p:nvSpPr>
          <p:spPr bwMode="auto">
            <a:xfrm>
              <a:off x="3507" y="1150"/>
              <a:ext cx="10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5" name="Rectangle 30"/>
            <p:cNvSpPr>
              <a:spLocks noChangeArrowheads="1"/>
            </p:cNvSpPr>
            <p:nvPr/>
          </p:nvSpPr>
          <p:spPr bwMode="auto">
            <a:xfrm>
              <a:off x="3873" y="1653"/>
              <a:ext cx="311" cy="367"/>
            </a:xfrm>
            <a:prstGeom prst="rect">
              <a:avLst/>
            </a:prstGeom>
            <a:solidFill>
              <a:srgbClr val="FFFFFF"/>
            </a:solidFill>
            <a:ln w="17463">
              <a:solidFill>
                <a:srgbClr val="000000"/>
              </a:solidFill>
              <a:miter lim="800000"/>
              <a:headEnd/>
              <a:tailEnd/>
            </a:ln>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6" name="Rectangle 31"/>
            <p:cNvSpPr>
              <a:spLocks noChangeArrowheads="1"/>
            </p:cNvSpPr>
            <p:nvPr/>
          </p:nvSpPr>
          <p:spPr bwMode="auto">
            <a:xfrm>
              <a:off x="3991" y="1500"/>
              <a:ext cx="150"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7" name="Rectangle 32"/>
            <p:cNvSpPr>
              <a:spLocks noChangeArrowheads="1"/>
            </p:cNvSpPr>
            <p:nvPr/>
          </p:nvSpPr>
          <p:spPr bwMode="auto">
            <a:xfrm>
              <a:off x="3991" y="1497"/>
              <a:ext cx="144"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2</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8" name="Rectangle 33"/>
            <p:cNvSpPr>
              <a:spLocks noChangeArrowheads="1"/>
            </p:cNvSpPr>
            <p:nvPr/>
          </p:nvSpPr>
          <p:spPr bwMode="auto">
            <a:xfrm>
              <a:off x="3905" y="1377"/>
              <a:ext cx="30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19" name="Rectangle 34"/>
            <p:cNvSpPr>
              <a:spLocks noChangeArrowheads="1"/>
            </p:cNvSpPr>
            <p:nvPr/>
          </p:nvSpPr>
          <p:spPr bwMode="auto">
            <a:xfrm>
              <a:off x="3905" y="1166"/>
              <a:ext cx="218"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Δ</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0" name="Rectangle 35"/>
            <p:cNvSpPr>
              <a:spLocks noChangeArrowheads="1"/>
            </p:cNvSpPr>
            <p:nvPr/>
          </p:nvSpPr>
          <p:spPr bwMode="auto">
            <a:xfrm>
              <a:off x="4055" y="1166"/>
              <a:ext cx="10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1" name="Line 36"/>
            <p:cNvSpPr>
              <a:spLocks noChangeShapeType="1"/>
            </p:cNvSpPr>
            <p:nvPr/>
          </p:nvSpPr>
          <p:spPr bwMode="auto">
            <a:xfrm>
              <a:off x="3625" y="1836"/>
              <a:ext cx="17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tIns="28800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2" name="Freeform 37"/>
            <p:cNvSpPr>
              <a:spLocks/>
            </p:cNvSpPr>
            <p:nvPr/>
          </p:nvSpPr>
          <p:spPr bwMode="auto">
            <a:xfrm>
              <a:off x="3787" y="1775"/>
              <a:ext cx="75" cy="123"/>
            </a:xfrm>
            <a:custGeom>
              <a:avLst/>
              <a:gdLst>
                <a:gd name="T0" fmla="*/ 0 w 75"/>
                <a:gd name="T1" fmla="*/ 0 h 123"/>
                <a:gd name="T2" fmla="*/ 75 w 75"/>
                <a:gd name="T3" fmla="*/ 61 h 123"/>
                <a:gd name="T4" fmla="*/ 0 w 75"/>
                <a:gd name="T5" fmla="*/ 123 h 123"/>
                <a:gd name="T6" fmla="*/ 0 w 75"/>
                <a:gd name="T7" fmla="*/ 0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 h="123">
                  <a:moveTo>
                    <a:pt x="0" y="0"/>
                  </a:moveTo>
                  <a:lnTo>
                    <a:pt x="75" y="61"/>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tIns="28800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3" name="Rectangle 38"/>
            <p:cNvSpPr>
              <a:spLocks noChangeArrowheads="1"/>
            </p:cNvSpPr>
            <p:nvPr/>
          </p:nvSpPr>
          <p:spPr bwMode="auto">
            <a:xfrm>
              <a:off x="5163" y="1668"/>
              <a:ext cx="365" cy="367"/>
            </a:xfrm>
            <a:prstGeom prst="rect">
              <a:avLst/>
            </a:prstGeom>
            <a:solidFill>
              <a:srgbClr val="FFFFFF"/>
            </a:solidFill>
            <a:ln w="17463">
              <a:solidFill>
                <a:srgbClr val="000000"/>
              </a:solidFill>
              <a:miter lim="800000"/>
              <a:headEnd/>
              <a:tailEnd/>
            </a:ln>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4" name="Rectangle 39"/>
            <p:cNvSpPr>
              <a:spLocks noChangeArrowheads="1"/>
            </p:cNvSpPr>
            <p:nvPr/>
          </p:nvSpPr>
          <p:spPr bwMode="auto">
            <a:xfrm>
              <a:off x="5335" y="1500"/>
              <a:ext cx="38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5" name="Rectangle 40"/>
            <p:cNvSpPr>
              <a:spLocks noChangeArrowheads="1"/>
            </p:cNvSpPr>
            <p:nvPr/>
          </p:nvSpPr>
          <p:spPr bwMode="auto">
            <a:xfrm>
              <a:off x="5335" y="1497"/>
              <a:ext cx="144"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4</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6" name="Rectangle 41"/>
            <p:cNvSpPr>
              <a:spLocks noChangeArrowheads="1"/>
            </p:cNvSpPr>
            <p:nvPr/>
          </p:nvSpPr>
          <p:spPr bwMode="auto">
            <a:xfrm>
              <a:off x="5249" y="1377"/>
              <a:ext cx="35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7" name="Rectangle 42"/>
            <p:cNvSpPr>
              <a:spLocks noChangeArrowheads="1"/>
            </p:cNvSpPr>
            <p:nvPr/>
          </p:nvSpPr>
          <p:spPr bwMode="auto">
            <a:xfrm>
              <a:off x="5249" y="1166"/>
              <a:ext cx="218"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Δ</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28" name="Rectangle 43"/>
            <p:cNvSpPr>
              <a:spLocks noChangeArrowheads="1"/>
            </p:cNvSpPr>
            <p:nvPr/>
          </p:nvSpPr>
          <p:spPr bwMode="auto">
            <a:xfrm>
              <a:off x="5399" y="1166"/>
              <a:ext cx="10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5629" name="Group 46"/>
            <p:cNvGrpSpPr>
              <a:grpSpLocks/>
            </p:cNvGrpSpPr>
            <p:nvPr/>
          </p:nvGrpSpPr>
          <p:grpSpPr bwMode="auto">
            <a:xfrm>
              <a:off x="4948" y="1775"/>
              <a:ext cx="226" cy="169"/>
              <a:chOff x="4948" y="1775"/>
              <a:chExt cx="226" cy="169"/>
            </a:xfrm>
          </p:grpSpPr>
          <p:sp>
            <p:nvSpPr>
              <p:cNvPr id="25639" name="Line 44"/>
              <p:cNvSpPr>
                <a:spLocks noChangeShapeType="1"/>
              </p:cNvSpPr>
              <p:nvPr/>
            </p:nvSpPr>
            <p:spPr bwMode="auto">
              <a:xfrm>
                <a:off x="4948" y="1852"/>
                <a:ext cx="14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tIns="28800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40" name="Freeform 45"/>
              <p:cNvSpPr>
                <a:spLocks/>
              </p:cNvSpPr>
              <p:nvPr/>
            </p:nvSpPr>
            <p:spPr bwMode="auto">
              <a:xfrm>
                <a:off x="5066" y="1775"/>
                <a:ext cx="108" cy="169"/>
              </a:xfrm>
              <a:custGeom>
                <a:avLst/>
                <a:gdLst>
                  <a:gd name="T0" fmla="*/ 0 w 108"/>
                  <a:gd name="T1" fmla="*/ 169 h 169"/>
                  <a:gd name="T2" fmla="*/ 108 w 108"/>
                  <a:gd name="T3" fmla="*/ 77 h 169"/>
                  <a:gd name="T4" fmla="*/ 0 w 108"/>
                  <a:gd name="T5" fmla="*/ 0 h 169"/>
                  <a:gd name="T6" fmla="*/ 0 w 108"/>
                  <a:gd name="T7" fmla="*/ 169 h 1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 h="169">
                    <a:moveTo>
                      <a:pt x="0" y="169"/>
                    </a:moveTo>
                    <a:lnTo>
                      <a:pt x="108" y="77"/>
                    </a:lnTo>
                    <a:lnTo>
                      <a:pt x="0" y="0"/>
                    </a:lnTo>
                    <a:lnTo>
                      <a:pt x="0" y="1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tIns="28800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5630" name="Rectangle 47"/>
            <p:cNvSpPr>
              <a:spLocks noChangeArrowheads="1"/>
            </p:cNvSpPr>
            <p:nvPr/>
          </p:nvSpPr>
          <p:spPr bwMode="auto">
            <a:xfrm>
              <a:off x="4453" y="1653"/>
              <a:ext cx="505" cy="367"/>
            </a:xfrm>
            <a:prstGeom prst="rect">
              <a:avLst/>
            </a:prstGeom>
            <a:solidFill>
              <a:srgbClr val="FFFFFF"/>
            </a:solidFill>
            <a:ln w="17463">
              <a:solidFill>
                <a:srgbClr val="000000"/>
              </a:solidFill>
              <a:miter lim="800000"/>
              <a:headEnd/>
              <a:tailEnd/>
            </a:ln>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1" name="Rectangle 48"/>
            <p:cNvSpPr>
              <a:spLocks noChangeArrowheads="1"/>
            </p:cNvSpPr>
            <p:nvPr/>
          </p:nvSpPr>
          <p:spPr bwMode="auto">
            <a:xfrm>
              <a:off x="4668" y="1500"/>
              <a:ext cx="24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2" name="Rectangle 49"/>
            <p:cNvSpPr>
              <a:spLocks noChangeArrowheads="1"/>
            </p:cNvSpPr>
            <p:nvPr/>
          </p:nvSpPr>
          <p:spPr bwMode="auto">
            <a:xfrm>
              <a:off x="4668" y="1497"/>
              <a:ext cx="144"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3</a:t>
              </a: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3" name="Rectangle 50"/>
            <p:cNvSpPr>
              <a:spLocks noChangeArrowheads="1"/>
            </p:cNvSpPr>
            <p:nvPr/>
          </p:nvSpPr>
          <p:spPr bwMode="auto">
            <a:xfrm>
              <a:off x="4550" y="1377"/>
              <a:ext cx="37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88000" bIns="0"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4" name="Rectangle 51"/>
            <p:cNvSpPr>
              <a:spLocks noChangeArrowheads="1"/>
            </p:cNvSpPr>
            <p:nvPr/>
          </p:nvSpPr>
          <p:spPr bwMode="auto">
            <a:xfrm>
              <a:off x="4550" y="1166"/>
              <a:ext cx="10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5" name="Rectangle 52"/>
            <p:cNvSpPr>
              <a:spLocks noChangeArrowheads="1"/>
            </p:cNvSpPr>
            <p:nvPr/>
          </p:nvSpPr>
          <p:spPr bwMode="auto">
            <a:xfrm>
              <a:off x="4625" y="934"/>
              <a:ext cx="218"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Δ</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6" name="Rectangle 53"/>
            <p:cNvSpPr>
              <a:spLocks noChangeArrowheads="1"/>
            </p:cNvSpPr>
            <p:nvPr/>
          </p:nvSpPr>
          <p:spPr bwMode="auto">
            <a:xfrm>
              <a:off x="4776" y="1166"/>
              <a:ext cx="10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88000" rIns="0" b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7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7" name="Line 54"/>
            <p:cNvSpPr>
              <a:spLocks noChangeShapeType="1"/>
            </p:cNvSpPr>
            <p:nvPr/>
          </p:nvSpPr>
          <p:spPr bwMode="auto">
            <a:xfrm>
              <a:off x="4174" y="1836"/>
              <a:ext cx="20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tIns="28800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38" name="Freeform 55"/>
            <p:cNvSpPr>
              <a:spLocks/>
            </p:cNvSpPr>
            <p:nvPr/>
          </p:nvSpPr>
          <p:spPr bwMode="auto">
            <a:xfrm>
              <a:off x="4367" y="1775"/>
              <a:ext cx="86" cy="123"/>
            </a:xfrm>
            <a:custGeom>
              <a:avLst/>
              <a:gdLst>
                <a:gd name="T0" fmla="*/ 0 w 86"/>
                <a:gd name="T1" fmla="*/ 0 h 123"/>
                <a:gd name="T2" fmla="*/ 86 w 86"/>
                <a:gd name="T3" fmla="*/ 61 h 123"/>
                <a:gd name="T4" fmla="*/ 0 w 86"/>
                <a:gd name="T5" fmla="*/ 123 h 123"/>
                <a:gd name="T6" fmla="*/ 0 w 86"/>
                <a:gd name="T7" fmla="*/ 0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123">
                  <a:moveTo>
                    <a:pt x="0" y="0"/>
                  </a:moveTo>
                  <a:lnTo>
                    <a:pt x="86" y="61"/>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tIns="28800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5606" name="Rectangle 978"/>
          <p:cNvSpPr>
            <a:spLocks noChangeArrowheads="1"/>
          </p:cNvSpPr>
          <p:nvPr/>
        </p:nvSpPr>
        <p:spPr bwMode="auto">
          <a:xfrm>
            <a:off x="0" y="1981200"/>
            <a:ext cx="91440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180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07" name="Text Box 1261"/>
          <p:cNvSpPr txBox="1">
            <a:spLocks noChangeArrowheads="1"/>
          </p:cNvSpPr>
          <p:nvPr/>
        </p:nvSpPr>
        <p:spPr bwMode="auto">
          <a:xfrm>
            <a:off x="441325" y="4211638"/>
            <a:ext cx="930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608" name="Rectangle 1282"/>
          <p:cNvSpPr>
            <a:spLocks noChangeArrowheads="1"/>
          </p:cNvSpPr>
          <p:nvPr/>
        </p:nvSpPr>
        <p:spPr bwMode="auto">
          <a:xfrm>
            <a:off x="1955800" y="1662113"/>
            <a:ext cx="1841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539093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8"/>
          <p:cNvSpPr>
            <a:spLocks noChangeArrowheads="1"/>
          </p:cNvSpPr>
          <p:nvPr/>
        </p:nvSpPr>
        <p:spPr bwMode="auto">
          <a:xfrm>
            <a:off x="-4763" y="431800"/>
            <a:ext cx="9220201"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180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2) </a:t>
            </a:r>
            <a:r>
              <a:rPr kumimoji="1" lang="zh-CN" altLang="en-US"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画出</a:t>
            </a:r>
            <a:r>
              <a:rPr kumimoji="1" lang="zh-CN" altLang="en-US" sz="2800" b="1" i="0" u="none" strike="noStrike" kern="1200" cap="none" spc="0" normalizeH="0" baseline="0" noProof="0" dirty="0" smtClean="0">
                <a:ln>
                  <a:noFill/>
                </a:ln>
                <a:solidFill>
                  <a:prstClr val="black"/>
                </a:solidFill>
                <a:effectLst/>
                <a:uLnTx/>
                <a:uFillTx/>
                <a:latin typeface="楷体_GB2312" pitchFamily="49" charset="-122"/>
                <a:ea typeface="楷体_GB2312" pitchFamily="49" charset="-122"/>
                <a:cs typeface="+mn-cs"/>
              </a:rPr>
              <a:t>时空图（算式进入流水线后，执行不停顿）</a:t>
            </a:r>
            <a:endPar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6627" name="Rectangle 200"/>
          <p:cNvSpPr>
            <a:spLocks noGrp="1" noChangeArrowheads="1"/>
          </p:cNvSpPr>
          <p:nvPr>
            <p:ph idx="1"/>
          </p:nvPr>
        </p:nvSpPr>
        <p:spPr>
          <a:xfrm>
            <a:off x="174625" y="4864533"/>
            <a:ext cx="7696200" cy="1917700"/>
          </a:xfrm>
        </p:spPr>
        <p:txBody>
          <a:bodyPr/>
          <a:lstStyle/>
          <a:p>
            <a:pPr eaLnBrk="1" hangingPunct="1">
              <a:buFont typeface="Wingdings" panose="05000000000000000000" pitchFamily="2" charset="2"/>
              <a:buNone/>
            </a:pPr>
            <a:r>
              <a:rPr lang="en-US" altLang="zh-CN" sz="2800" b="1" dirty="0" smtClean="0">
                <a:latin typeface="楷体_GB2312" pitchFamily="49" charset="-122"/>
                <a:ea typeface="楷体_GB2312" pitchFamily="49" charset="-122"/>
              </a:rPr>
              <a:t>3</a:t>
            </a:r>
            <a:r>
              <a:rPr lang="zh-CN" altLang="en-US" sz="2800" b="1" dirty="0" smtClean="0">
                <a:latin typeface="楷体_GB2312" pitchFamily="49" charset="-122"/>
                <a:ea typeface="楷体_GB2312" pitchFamily="49" charset="-122"/>
              </a:rPr>
              <a:t>）性能</a:t>
            </a:r>
          </a:p>
          <a:p>
            <a:pPr eaLnBrk="1" hangingPunct="1">
              <a:buFont typeface="Wingdings" panose="05000000000000000000" pitchFamily="2" charset="2"/>
              <a:buNone/>
            </a:pPr>
            <a:r>
              <a:rPr lang="zh-CN" altLang="en-US" sz="2800" dirty="0" smtClean="0">
                <a:latin typeface="楷体_GB2312" pitchFamily="49" charset="-122"/>
                <a:ea typeface="楷体_GB2312" pitchFamily="49" charset="-122"/>
              </a:rPr>
              <a:t>   </a:t>
            </a:r>
            <a:r>
              <a:rPr lang="en-US" altLang="zh-CN" sz="2800" dirty="0" smtClean="0">
                <a:latin typeface="楷体_GB2312" pitchFamily="49" charset="-122"/>
                <a:ea typeface="楷体_GB2312" pitchFamily="49" charset="-122"/>
              </a:rPr>
              <a:t>TP=7/27 </a:t>
            </a:r>
            <a:r>
              <a:rPr lang="zh-CN" altLang="en-US" sz="2800" dirty="0" smtClean="0">
                <a:latin typeface="楷体_GB2312" pitchFamily="49" charset="-122"/>
                <a:ea typeface="楷体_GB2312" pitchFamily="49" charset="-122"/>
              </a:rPr>
              <a:t>（个 </a:t>
            </a:r>
            <a:r>
              <a:rPr lang="en-US" altLang="zh-CN" sz="2800" dirty="0" smtClean="0">
                <a:latin typeface="楷体_GB2312" pitchFamily="49" charset="-122"/>
                <a:ea typeface="楷体_GB2312" pitchFamily="49" charset="-122"/>
              </a:rPr>
              <a:t>/</a:t>
            </a:r>
            <a:r>
              <a:rPr lang="en-US" altLang="zh-CN" sz="2800" dirty="0" err="1" smtClean="0">
                <a:latin typeface="楷体_GB2312" pitchFamily="49" charset="-122"/>
                <a:ea typeface="楷体_GB2312" pitchFamily="49" charset="-122"/>
              </a:rPr>
              <a:t>Δt</a:t>
            </a:r>
            <a:r>
              <a:rPr lang="zh-CN" altLang="en-US" sz="2800" dirty="0" smtClean="0">
                <a:latin typeface="楷体_GB2312" pitchFamily="49" charset="-122"/>
                <a:ea typeface="楷体_GB2312" pitchFamily="49" charset="-122"/>
              </a:rPr>
              <a:t>）</a:t>
            </a:r>
          </a:p>
          <a:p>
            <a:pPr eaLnBrk="1" hangingPunct="1">
              <a:buFont typeface="Wingdings" panose="05000000000000000000" pitchFamily="2" charset="2"/>
              <a:buNone/>
            </a:pPr>
            <a:r>
              <a:rPr lang="zh-CN" altLang="en-US" sz="2800" dirty="0" smtClean="0">
                <a:latin typeface="楷体_GB2312" pitchFamily="49" charset="-122"/>
                <a:ea typeface="楷体_GB2312" pitchFamily="49" charset="-122"/>
              </a:rPr>
              <a:t>   </a:t>
            </a:r>
            <a:r>
              <a:rPr lang="en-US" altLang="zh-CN" sz="2800" dirty="0" smtClean="0">
                <a:latin typeface="楷体_GB2312" pitchFamily="49" charset="-122"/>
                <a:ea typeface="楷体_GB2312" pitchFamily="49" charset="-122"/>
              </a:rPr>
              <a:t>η=</a:t>
            </a:r>
            <a:r>
              <a:rPr lang="zh-CN" altLang="en-US" sz="2800" dirty="0" smtClean="0">
                <a:latin typeface="楷体_GB2312" pitchFamily="49" charset="-122"/>
                <a:ea typeface="楷体_GB2312" pitchFamily="49" charset="-122"/>
              </a:rPr>
              <a:t>（</a:t>
            </a:r>
            <a:r>
              <a:rPr lang="en-US" altLang="zh-CN" sz="2800" dirty="0" smtClean="0">
                <a:latin typeface="楷体_GB2312" pitchFamily="49" charset="-122"/>
                <a:ea typeface="楷体_GB2312" pitchFamily="49" charset="-122"/>
              </a:rPr>
              <a:t>7*6 </a:t>
            </a:r>
            <a:r>
              <a:rPr lang="en-US" altLang="zh-CN" sz="2800" dirty="0" err="1" smtClean="0">
                <a:latin typeface="楷体_GB2312" pitchFamily="49" charset="-122"/>
                <a:ea typeface="楷体_GB2312" pitchFamily="49" charset="-122"/>
              </a:rPr>
              <a:t>Δt</a:t>
            </a:r>
            <a:r>
              <a:rPr lang="en-US" altLang="zh-CN" sz="2800" dirty="0" smtClean="0">
                <a:latin typeface="楷体_GB2312" pitchFamily="49" charset="-122"/>
                <a:ea typeface="楷体_GB2312" pitchFamily="49" charset="-122"/>
              </a:rPr>
              <a:t> </a:t>
            </a:r>
            <a:r>
              <a:rPr lang="zh-CN" altLang="en-US" sz="2800" dirty="0" smtClean="0">
                <a:latin typeface="楷体_GB2312" pitchFamily="49" charset="-122"/>
                <a:ea typeface="楷体_GB2312" pitchFamily="49" charset="-122"/>
              </a:rPr>
              <a:t>）</a:t>
            </a:r>
            <a:r>
              <a:rPr lang="en-US" altLang="zh-CN" sz="2800" dirty="0" smtClean="0">
                <a:latin typeface="楷体_GB2312" pitchFamily="49" charset="-122"/>
                <a:ea typeface="楷体_GB2312" pitchFamily="49" charset="-122"/>
              </a:rPr>
              <a:t>/</a:t>
            </a:r>
            <a:r>
              <a:rPr lang="zh-CN" altLang="en-US" sz="2800" dirty="0" smtClean="0">
                <a:latin typeface="楷体_GB2312" pitchFamily="49" charset="-122"/>
                <a:ea typeface="楷体_GB2312" pitchFamily="49" charset="-122"/>
              </a:rPr>
              <a:t>（</a:t>
            </a:r>
            <a:r>
              <a:rPr lang="en-US" altLang="zh-CN" sz="2800" dirty="0" smtClean="0">
                <a:latin typeface="楷体_GB2312" pitchFamily="49" charset="-122"/>
                <a:ea typeface="楷体_GB2312" pitchFamily="49" charset="-122"/>
              </a:rPr>
              <a:t>27Δt*4</a:t>
            </a:r>
            <a:r>
              <a:rPr lang="zh-CN" altLang="en-US" sz="2800" dirty="0" smtClean="0">
                <a:latin typeface="楷体_GB2312" pitchFamily="49" charset="-122"/>
                <a:ea typeface="楷体_GB2312" pitchFamily="49" charset="-122"/>
              </a:rPr>
              <a:t>）</a:t>
            </a:r>
            <a:r>
              <a:rPr lang="en-US" altLang="zh-CN" sz="2800" dirty="0" smtClean="0">
                <a:latin typeface="楷体_GB2312" pitchFamily="49" charset="-122"/>
                <a:ea typeface="楷体_GB2312" pitchFamily="49" charset="-122"/>
              </a:rPr>
              <a:t>=7/18</a:t>
            </a:r>
          </a:p>
        </p:txBody>
      </p:sp>
      <p:pic>
        <p:nvPicPr>
          <p:cNvPr id="26628" name="Picture 2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4263"/>
            <a:ext cx="9431338"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 name="直接箭头连接符 4"/>
          <p:cNvCxnSpPr/>
          <p:nvPr/>
        </p:nvCxnSpPr>
        <p:spPr>
          <a:xfrm flipV="1">
            <a:off x="723861" y="2322286"/>
            <a:ext cx="640482" cy="8077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400162" y="2351314"/>
            <a:ext cx="631836" cy="101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955564" y="1968794"/>
            <a:ext cx="265122" cy="3053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2220686" y="2360120"/>
            <a:ext cx="631836" cy="1019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852522" y="1968510"/>
            <a:ext cx="265122" cy="30536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1582057" y="2449513"/>
            <a:ext cx="506068" cy="6804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74624" y="3764264"/>
            <a:ext cx="8969375"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策略：算式</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进入流水线之后不能停顿和等待，必须连续执行。所以在</a:t>
            </a:r>
            <a:r>
              <a:rPr kumimoji="1" lang="en-US" altLang="zh-CN" sz="2400" b="0" i="0" u="none" strike="noStrike" kern="1200" cap="none" spc="0" normalizeH="0" baseline="0" noProof="0" dirty="0" smtClean="0">
                <a:ln>
                  <a:noFill/>
                </a:ln>
                <a:solidFill>
                  <a:prstClr val="black"/>
                </a:solidFill>
                <a:effectLst/>
                <a:uLnTx/>
                <a:uFillTx/>
                <a:latin typeface="楷体_GB2312" pitchFamily="49" charset="-122"/>
                <a:ea typeface="楷体_GB2312" pitchFamily="49" charset="-122"/>
                <a:cs typeface="+mn-cs"/>
              </a:rPr>
              <a:t>②</a:t>
            </a:r>
            <a:r>
              <a:rPr kumimoji="1" lang="zh-CN" altLang="en-US" sz="2400" b="0" i="0" u="none" strike="noStrike" kern="1200" cap="none" spc="0" normalizeH="0" baseline="0" noProof="0" dirty="0" smtClean="0">
                <a:ln>
                  <a:noFill/>
                </a:ln>
                <a:solidFill>
                  <a:prstClr val="black"/>
                </a:solidFill>
                <a:effectLst/>
                <a:uLnTx/>
                <a:uFillTx/>
                <a:latin typeface="楷体_GB2312" pitchFamily="49" charset="-122"/>
                <a:ea typeface="楷体_GB2312" pitchFamily="49" charset="-122"/>
                <a:cs typeface="+mn-cs"/>
              </a:rPr>
              <a:t>的第一</a:t>
            </a:r>
            <a:r>
              <a:rPr kumimoji="1" lang="zh-CN" altLang="en-US" sz="2400" b="0"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步</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前面等待</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个△</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3580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95350" y="404664"/>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b="1" dirty="0" smtClean="0">
                <a:latin typeface="黑体" panose="02010609060101010101" pitchFamily="49" charset="-122"/>
                <a:ea typeface="黑体" panose="02010609060101010101" pitchFamily="49" charset="-122"/>
              </a:rPr>
              <a:t>二、重点章节内容复习</a:t>
            </a:r>
            <a:endParaRPr lang="zh-CN" altLang="en-US" sz="4000" b="1" dirty="0">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2051720" y="3068960"/>
            <a:ext cx="53335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3200" b="1" dirty="0">
                <a:solidFill>
                  <a:srgbClr val="FFBF09"/>
                </a:solidFill>
                <a:ea typeface="黑体" panose="02010609060101010101" pitchFamily="49" charset="-122"/>
                <a:sym typeface="Wingdings" panose="05000000000000000000" pitchFamily="2" charset="2"/>
              </a:rPr>
              <a:t>1</a:t>
            </a:r>
            <a:r>
              <a:rPr kumimoji="0" lang="zh-CN" altLang="en-US" sz="3200" b="1" dirty="0">
                <a:solidFill>
                  <a:srgbClr val="FFBF09"/>
                </a:solidFill>
                <a:ea typeface="黑体" panose="02010609060101010101" pitchFamily="49" charset="-122"/>
                <a:sym typeface="Wingdings" panose="05000000000000000000" pitchFamily="2" charset="2"/>
              </a:rPr>
              <a:t>、浮点数规格化、数据校验</a:t>
            </a:r>
            <a:endParaRPr kumimoji="0" lang="en-US" altLang="zh-CN" sz="3200" b="1" dirty="0">
              <a:solidFill>
                <a:srgbClr val="FFBF09"/>
              </a:solidFill>
              <a:ea typeface="黑体" panose="02010609060101010101" pitchFamily="49" charset="-122"/>
              <a:sym typeface="Wingdings" panose="05000000000000000000" pitchFamily="2" charset="2"/>
            </a:endParaRPr>
          </a:p>
        </p:txBody>
      </p:sp>
    </p:spTree>
    <p:extLst>
      <p:ext uri="{BB962C8B-B14F-4D97-AF65-F5344CB8AC3E}">
        <p14:creationId xmlns:p14="http://schemas.microsoft.com/office/powerpoint/2010/main" val="85095793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90499" y="934548"/>
            <a:ext cx="8818307" cy="3937000"/>
          </a:xfrm>
          <a:prstGeom prst="rect">
            <a:avLst/>
          </a:prstGeom>
          <a:noFill/>
        </p:spPr>
        <p:txBody>
          <a:bodyPr vert="horz" wrap="square"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流水线如下图所示，流水线上算式：</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S= </a:t>
            </a:r>
            <a:r>
              <a:rPr kumimoji="0" lang="en-US" altLang="zh-CN" sz="2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Σai</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a:t>
            </a:r>
            <a:r>
              <a:rPr kumimoji="0" lang="en-US" altLang="zh-CN" sz="2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i</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7</a:t>
            </a:r>
            <a:r>
              <a:rPr kumimoji="0" lang="en-US" altLang="zh-CN" sz="2800" b="0"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defRPr/>
            </a:pPr>
            <a:r>
              <a:rPr kumimoji="0" lang="zh-CN"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分解为如下算式：</a:t>
            </a:r>
            <a:endParaRPr kumimoji="0" lang="zh-CN"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514350" marR="0" lvl="0" indent="-514350" algn="l" defTabSz="914400" rtl="0" eaLnBrk="0" fontAlgn="base" latinLnBrk="0" hangingPunct="0">
              <a:lnSpc>
                <a:spcPct val="100000"/>
              </a:lnSpc>
              <a:spcBef>
                <a:spcPct val="0"/>
              </a:spcBef>
              <a:spcAft>
                <a:spcPct val="0"/>
              </a:spcAft>
              <a:buClrTx/>
              <a:buSzTx/>
              <a:buFont typeface="+mj-ea"/>
              <a:buAutoNum type="circleNumDbPlain"/>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S0=a0+a1     ⑤S4=S0+S1</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514350" marR="0" lvl="0" indent="-514350" algn="l" defTabSz="914400" rtl="0" eaLnBrk="0" fontAlgn="base" latinLnBrk="0" hangingPunct="0">
              <a:lnSpc>
                <a:spcPct val="100000"/>
              </a:lnSpc>
              <a:spcBef>
                <a:spcPct val="0"/>
              </a:spcBef>
              <a:spcAft>
                <a:spcPct val="0"/>
              </a:spcAft>
              <a:buClrTx/>
              <a:buSzTx/>
              <a:buFont typeface="+mj-ea"/>
              <a:buAutoNum type="circleNumDbPlain"/>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S1=a2+a3     ⑥S5=S2+S3   </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514350" marR="0" lvl="0" indent="-514350" algn="l" defTabSz="914400" rtl="0" eaLnBrk="0" fontAlgn="base" latinLnBrk="0" hangingPunct="0">
              <a:lnSpc>
                <a:spcPct val="100000"/>
              </a:lnSpc>
              <a:spcBef>
                <a:spcPct val="0"/>
              </a:spcBef>
              <a:spcAft>
                <a:spcPct val="0"/>
              </a:spcAft>
              <a:buClrTx/>
              <a:buSzTx/>
              <a:buFont typeface="+mj-ea"/>
              <a:buAutoNum type="circleNumDbPlain"/>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S2=a4+a5     ⑦S=S4+S5    </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514350" marR="0" lvl="0" indent="-514350" algn="l" defTabSz="914400" rtl="0" eaLnBrk="0" fontAlgn="base" latinLnBrk="0" hangingPunct="0">
              <a:lnSpc>
                <a:spcPct val="100000"/>
              </a:lnSpc>
              <a:spcBef>
                <a:spcPct val="0"/>
              </a:spcBef>
              <a:spcAft>
                <a:spcPct val="0"/>
              </a:spcAft>
              <a:buClrTx/>
              <a:buSzTx/>
              <a:buFont typeface="+mj-ea"/>
              <a:buAutoNum type="circleNumDbPlain"/>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S3=a6+a7</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）画出各算式执行过程时空图；</a:t>
            </a:r>
          </a:p>
          <a:p>
            <a:pPr marL="0" marR="0" lvl="0" indent="2667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）计算吞吐率和效率。</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6" name="圆角矩形 5"/>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0" i="0" u="none" strike="noStrike" kern="1200" cap="none" spc="0" normalizeH="0" baseline="0" noProof="0" smtClean="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endParaRPr kumimoji="1"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2" name="矩形 11"/>
          <p:cNvSpPr/>
          <p:nvPr>
            <p:custDataLst>
              <p:tags r:id="rId4"/>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smtClean="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1" lang="en-US" altLang="zh-CN" sz="1200" b="0" i="0" u="none" strike="noStrike" kern="1200" cap="none" spc="0" normalizeH="0" baseline="0" noProof="0" smtClean="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1" lang="zh-CN" altLang="en-US" sz="1200" b="0" i="0" u="none" strike="noStrike" kern="1200" cap="none" spc="0" normalizeH="0" baseline="0" noProof="0" smtClean="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endParaRPr kumimoji="1" lang="zh-CN" altLang="en-US" sz="12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pic>
        <p:nvPicPr>
          <p:cNvPr id="13" name="图片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25136" y="1752423"/>
            <a:ext cx="4130165" cy="15313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endParaRPr kumimoji="1"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smtClean="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100</a:t>
              </a:r>
              <a:r>
                <a:rPr kumimoji="1" lang="zh-CN" altLang="en-US" sz="2000" b="0" i="0" u="none" strike="noStrike" kern="1200" cap="none" spc="0" normalizeH="0" baseline="0" noProof="0" smtClean="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endParaRPr kumimoji="1" lang="zh-CN" altLang="en-US" sz="2000" b="0" i="0" u="none" strike="noStrike" kern="1200" cap="none" spc="0" normalizeH="0" baseline="0" noProof="0" dirty="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grpSp>
      <p:pic>
        <p:nvPicPr>
          <p:cNvPr id="4" name="图片 3"/>
          <p:cNvPicPr>
            <a:picLocks/>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6809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8133"/>
            <a:ext cx="9324819" cy="21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52402" y="4085513"/>
            <a:ext cx="9020014" cy="1384995"/>
          </a:xfrm>
          <a:prstGeom prst="rect">
            <a:avLst/>
          </a:prstGeom>
        </p:spPr>
        <p:txBody>
          <a:bodyPr wrap="square">
            <a:spAutoFit/>
          </a:bodyPr>
          <a:lstStyle/>
          <a:p>
            <a:pPr marL="0" marR="0" lvl="0" indent="266700" algn="just" defTabSz="914400" rtl="0" eaLnBrk="1" fontAlgn="base" latinLnBrk="0" hangingPunct="1">
              <a:lnSpc>
                <a:spcPct val="100000"/>
              </a:lnSpc>
              <a:spcBef>
                <a:spcPct val="0"/>
              </a:spcBef>
              <a:spcAft>
                <a:spcPts val="0"/>
              </a:spcAft>
              <a:buClrTx/>
              <a:buSzTx/>
              <a:buFontTx/>
              <a:buNone/>
              <a:tabLst/>
              <a:defRPr/>
            </a:pPr>
            <a:r>
              <a:rPr kumimoji="1" lang="en-US" altLang="zh-CN" sz="2800" b="0" i="0" u="none" strike="noStrike" kern="1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TP=7/21=1/3</a:t>
            </a:r>
            <a:r>
              <a:rPr kumimoji="1" lang="zh-CN" altLang="zh-CN" sz="2800" b="0" i="0" u="none" strike="noStrike" kern="1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条</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Δ</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t>
            </a:r>
            <a:r>
              <a:rPr kumimoji="1" lang="zh-CN" altLang="zh-CN" sz="2800" b="0" i="0" u="none" strike="noStrike" kern="1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en-US" altLang="zh-CN" sz="2800" b="0" i="0" u="none" strike="noStrike" kern="1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266700" algn="just" defTabSz="914400" rtl="0" eaLnBrk="1" fontAlgn="base" latinLnBrk="0" hangingPunct="1">
              <a:lnSpc>
                <a:spcPct val="100000"/>
              </a:lnSpc>
              <a:spcBef>
                <a:spcPct val="0"/>
              </a:spcBef>
              <a:spcAft>
                <a:spcPts val="0"/>
              </a:spcAft>
              <a:buClrTx/>
              <a:buSzTx/>
              <a:buFontTx/>
              <a:buNone/>
              <a:tabLst/>
              <a:defRPr/>
            </a:pPr>
            <a:r>
              <a:rPr kumimoji="1" lang="zh-CN" altLang="zh-CN" sz="2800" b="0" i="0" u="none" strike="noStrike" kern="1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η</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（作用区域面积）</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（完成运算所需时间矩形面积）</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0" i="0" u="none" strike="noStrike" kern="1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7*5</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Δ</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21</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Δ</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t*4</a:t>
            </a:r>
            <a:r>
              <a:rPr kumimoji="1" lang="zh-CN"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=5/12</a:t>
            </a:r>
            <a:endPar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180456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95350" y="404664"/>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4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二、重点章节内容复习</a:t>
            </a:r>
            <a:endParaRPr kumimoji="1" lang="zh-CN" altLang="en-US" sz="40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892011" y="1878085"/>
            <a:ext cx="76404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3200" b="1" i="0" u="none" strike="noStrike" kern="1200" cap="none" spc="0" normalizeH="0" baseline="0" noProof="0" dirty="0" smtClean="0">
                <a:ln>
                  <a:noFill/>
                </a:ln>
                <a:solidFill>
                  <a:srgbClr val="FFBF09"/>
                </a:solidFill>
                <a:effectLst/>
                <a:uLnTx/>
                <a:uFillTx/>
                <a:latin typeface="Times New Roman" panose="02020603050405020304" pitchFamily="18" charset="0"/>
                <a:ea typeface="黑体" panose="02010609060101010101" pitchFamily="49" charset="-122"/>
                <a:sym typeface="Wingdings" panose="05000000000000000000" pitchFamily="2" charset="2"/>
              </a:rPr>
              <a:t>5</a:t>
            </a:r>
            <a:r>
              <a:rPr kumimoji="0" lang="zh-CN" altLang="en-US" sz="3200" b="1" i="0" u="none" strike="noStrike" kern="1200" cap="none" spc="0" normalizeH="0" baseline="0" noProof="0" dirty="0" smtClean="0">
                <a:ln>
                  <a:noFill/>
                </a:ln>
                <a:solidFill>
                  <a:srgbClr val="FFBF09"/>
                </a:solidFill>
                <a:effectLst/>
                <a:uLnTx/>
                <a:uFillTx/>
                <a:latin typeface="Times New Roman" panose="02020603050405020304" pitchFamily="18" charset="0"/>
                <a:ea typeface="黑体" panose="02010609060101010101" pitchFamily="49" charset="-122"/>
                <a:sym typeface="Wingdings" panose="05000000000000000000" pitchFamily="2" charset="2"/>
              </a:rPr>
              <a:t>、</a:t>
            </a:r>
            <a:r>
              <a:rPr kumimoji="0" lang="zh-CN" altLang="en-US" sz="3200" b="1" dirty="0">
                <a:solidFill>
                  <a:srgbClr val="FFBF09"/>
                </a:solidFill>
                <a:ea typeface="黑体" panose="02010609060101010101" pitchFamily="49" charset="-122"/>
                <a:sym typeface="Wingdings" panose="05000000000000000000" pitchFamily="2" charset="2"/>
              </a:rPr>
              <a:t>存储器组织</a:t>
            </a:r>
            <a:r>
              <a:rPr kumimoji="0" lang="zh-CN" altLang="en-US" sz="3200" b="1" dirty="0" smtClean="0">
                <a:solidFill>
                  <a:srgbClr val="FFBF09"/>
                </a:solidFill>
                <a:ea typeface="黑体" panose="02010609060101010101" pitchFamily="49" charset="-122"/>
                <a:sym typeface="Wingdings" panose="05000000000000000000" pitchFamily="2" charset="2"/>
              </a:rPr>
              <a:t>与交叉</a:t>
            </a:r>
            <a:r>
              <a:rPr kumimoji="0" lang="zh-CN" altLang="en-US" sz="3200" b="1" dirty="0">
                <a:solidFill>
                  <a:srgbClr val="FFBF09"/>
                </a:solidFill>
                <a:ea typeface="黑体" panose="02010609060101010101" pitchFamily="49" charset="-122"/>
                <a:sym typeface="Wingdings" panose="05000000000000000000" pitchFamily="2" charset="2"/>
              </a:rPr>
              <a:t>存储器带宽</a:t>
            </a:r>
            <a:endParaRPr kumimoji="0" lang="en-US" altLang="zh-CN" sz="3200" b="1" dirty="0">
              <a:solidFill>
                <a:srgbClr val="FFBF09"/>
              </a:solidFill>
              <a:ea typeface="黑体" panose="02010609060101010101" pitchFamily="49" charset="-122"/>
              <a:sym typeface="Wingdings" panose="05000000000000000000" pitchFamily="2" charset="2"/>
            </a:endParaRPr>
          </a:p>
        </p:txBody>
      </p:sp>
      <p:sp>
        <p:nvSpPr>
          <p:cNvPr id="4" name="矩形 3"/>
          <p:cNvSpPr/>
          <p:nvPr/>
        </p:nvSpPr>
        <p:spPr>
          <a:xfrm>
            <a:off x="229337" y="3429000"/>
            <a:ext cx="8590813" cy="267765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掌握：</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1</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、交叉存储器带宽</a:t>
            </a: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	</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2</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、存储器组织方法</a:t>
            </a: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	</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3</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Cache</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系统效率</a:t>
            </a:r>
            <a:endParaRPr kumimoji="1" lang="en-US" altLang="zh-CN" sz="2400" b="1" i="0" u="none" strike="noStrike" kern="1200" cap="none" spc="0" normalizeH="0" baseline="0" noProof="0" dirty="0" smtClean="0">
              <a:ln>
                <a:noFill/>
              </a:ln>
              <a:solidFill>
                <a:srgbClr val="FFFFFF"/>
              </a:solidFill>
              <a:effectLst/>
              <a:uLnTx/>
              <a:uFillTx/>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黑体" pitchFamily="49" charset="-122"/>
                <a:ea typeface="黑体" pitchFamily="49" charset="-122"/>
              </a:rPr>
              <a:t>吞吐率：</a:t>
            </a: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TP=(</a:t>
            </a:r>
            <a:r>
              <a:rPr kumimoji="1" lang="zh-CN" altLang="en-US" sz="2400" b="1" i="0" u="none" strike="noStrike" kern="1200" cap="none" spc="0" normalizeH="0" baseline="0" noProof="0" dirty="0">
                <a:ln>
                  <a:noFill/>
                </a:ln>
                <a:solidFill>
                  <a:srgbClr val="FFFFFF"/>
                </a:solidFill>
                <a:effectLst/>
                <a:uLnTx/>
                <a:uFillTx/>
                <a:latin typeface="黑体" pitchFamily="49" charset="-122"/>
                <a:ea typeface="黑体" pitchFamily="49" charset="-122"/>
              </a:rPr>
              <a:t>输出结果数</a:t>
            </a: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a:t>
            </a:r>
            <a:r>
              <a:rPr kumimoji="1" lang="zh-CN" altLang="en-US" sz="2400" b="1" i="0" u="none" strike="noStrike" kern="1200" cap="none" spc="0" normalizeH="0" baseline="0" noProof="0" dirty="0">
                <a:ln>
                  <a:noFill/>
                </a:ln>
                <a:solidFill>
                  <a:srgbClr val="FFFFFF"/>
                </a:solidFill>
                <a:effectLst/>
                <a:uLnTx/>
                <a:uFillTx/>
                <a:latin typeface="黑体" pitchFamily="49" charset="-122"/>
                <a:ea typeface="黑体" pitchFamily="49" charset="-122"/>
              </a:rPr>
              <a:t>（完成算式总用时）</a:t>
            </a:r>
            <a:endPar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endParaRPr>
          </a:p>
          <a:p>
            <a:pPr marL="0" marR="0" lvl="1"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黑体" pitchFamily="49" charset="-122"/>
                <a:ea typeface="黑体" pitchFamily="49" charset="-122"/>
              </a:rPr>
              <a:t>效率：</a:t>
            </a: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η=</a:t>
            </a:r>
            <a:r>
              <a:rPr kumimoji="1" lang="zh-CN" altLang="en-US" sz="2400" b="1" i="0" u="none" strike="noStrike" kern="1200" cap="none" spc="0" normalizeH="0" baseline="0" noProof="0" dirty="0">
                <a:ln>
                  <a:noFill/>
                </a:ln>
                <a:solidFill>
                  <a:srgbClr val="FFFFFF"/>
                </a:solidFill>
                <a:effectLst/>
                <a:uLnTx/>
                <a:uFillTx/>
                <a:latin typeface="黑体" pitchFamily="49" charset="-122"/>
                <a:ea typeface="黑体" pitchFamily="49" charset="-122"/>
              </a:rPr>
              <a:t>（作用区域面积）</a:t>
            </a: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a:t>
            </a:r>
            <a:r>
              <a:rPr kumimoji="1" lang="zh-CN" altLang="en-US" sz="2400" b="1" i="0" u="none" strike="noStrike" kern="1200" cap="none" spc="0" normalizeH="0" baseline="0" noProof="0" dirty="0">
                <a:ln>
                  <a:noFill/>
                </a:ln>
                <a:solidFill>
                  <a:srgbClr val="FFFFFF"/>
                </a:solidFill>
                <a:effectLst/>
                <a:uLnTx/>
                <a:uFillTx/>
                <a:latin typeface="黑体" pitchFamily="49" charset="-122"/>
                <a:ea typeface="黑体" pitchFamily="49" charset="-122"/>
              </a:rPr>
              <a:t>（完成运算所需时间矩形面积）</a:t>
            </a:r>
            <a:endPar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p:txBody>
      </p:sp>
    </p:spTree>
    <p:extLst>
      <p:ext uri="{BB962C8B-B14F-4D97-AF65-F5344CB8AC3E}">
        <p14:creationId xmlns:p14="http://schemas.microsoft.com/office/powerpoint/2010/main" val="167634438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p:cNvSpPr txBox="1">
            <a:spLocks noChangeArrowheads="1"/>
          </p:cNvSpPr>
          <p:nvPr/>
        </p:nvSpPr>
        <p:spPr bwMode="auto">
          <a:xfrm>
            <a:off x="304800" y="473348"/>
            <a:ext cx="85344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800" b="1" dirty="0" smtClean="0">
                <a:solidFill>
                  <a:schemeClr val="tx2"/>
                </a:solidFill>
                <a:latin typeface="黑体" panose="02010609060101010101" pitchFamily="49" charset="-122"/>
                <a:ea typeface="黑体" panose="02010609060101010101" pitchFamily="49" charset="-122"/>
              </a:rPr>
              <a:t>多</a:t>
            </a:r>
            <a:r>
              <a:rPr lang="zh-CN" altLang="en-US" sz="2800" b="1" dirty="0">
                <a:solidFill>
                  <a:schemeClr val="tx2"/>
                </a:solidFill>
                <a:latin typeface="黑体" panose="02010609060101010101" pitchFamily="49" charset="-122"/>
                <a:ea typeface="黑体" panose="02010609060101010101" pitchFamily="49" charset="-122"/>
              </a:rPr>
              <a:t>体交叉存取方式并行主存系统</a:t>
            </a:r>
            <a:endParaRPr lang="en-US" altLang="zh-CN" sz="2800" b="1" dirty="0">
              <a:solidFill>
                <a:schemeClr val="tx2"/>
              </a:solidFill>
              <a:latin typeface="黑体" panose="02010609060101010101" pitchFamily="49" charset="-122"/>
              <a:ea typeface="黑体" panose="02010609060101010101" pitchFamily="49" charset="-122"/>
            </a:endParaRPr>
          </a:p>
          <a:p>
            <a:pPr algn="l" eaLnBrk="1" hangingPunct="1">
              <a:spcBef>
                <a:spcPct val="50000"/>
              </a:spcBef>
            </a:pPr>
            <a:r>
              <a:rPr lang="zh-CN" altLang="en-US" sz="2800" b="1" dirty="0">
                <a:latin typeface="黑体" panose="02010609060101010101" pitchFamily="49" charset="-122"/>
                <a:ea typeface="黑体" panose="02010609060101010101" pitchFamily="49" charset="-122"/>
              </a:rPr>
              <a:t>多个存储体具有自己的地址寄存器、数据线、时序，可以独立编址地并行工作。</a:t>
            </a:r>
          </a:p>
        </p:txBody>
      </p:sp>
      <p:graphicFrame>
        <p:nvGraphicFramePr>
          <p:cNvPr id="1026" name="Object 5"/>
          <p:cNvGraphicFramePr>
            <a:graphicFrameLocks noChangeAspect="1"/>
          </p:cNvGraphicFramePr>
          <p:nvPr>
            <p:extLst>
              <p:ext uri="{D42A27DB-BD31-4B8C-83A1-F6EECF244321}">
                <p14:modId xmlns:p14="http://schemas.microsoft.com/office/powerpoint/2010/main" val="839941394"/>
              </p:ext>
            </p:extLst>
          </p:nvPr>
        </p:nvGraphicFramePr>
        <p:xfrm>
          <a:off x="381000" y="2116981"/>
          <a:ext cx="7848600" cy="4624387"/>
        </p:xfrm>
        <a:graphic>
          <a:graphicData uri="http://schemas.openxmlformats.org/presentationml/2006/ole">
            <mc:AlternateContent xmlns:mc="http://schemas.openxmlformats.org/markup-compatibility/2006">
              <mc:Choice xmlns:v="urn:schemas-microsoft-com:vml" Requires="v">
                <p:oleObj spid="_x0000_s4128" name="VISIO" r:id="rId3" imgW="4383024" imgH="2807208" progId="Visio.Drawing.5">
                  <p:embed/>
                </p:oleObj>
              </mc:Choice>
              <mc:Fallback>
                <p:oleObj name="VISIO" r:id="rId3" imgW="4383024" imgH="2807208" progId="Visio.Drawing.5">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16981"/>
                        <a:ext cx="7848600" cy="46243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4"/>
          <p:cNvSpPr txBox="1">
            <a:spLocks noChangeArrowheads="1"/>
          </p:cNvSpPr>
          <p:nvPr/>
        </p:nvSpPr>
        <p:spPr bwMode="auto">
          <a:xfrm>
            <a:off x="228600" y="76200"/>
            <a:ext cx="6786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00FF00"/>
                </a:solidFill>
                <a:latin typeface="Calibri" panose="020F0502020204030204" pitchFamily="34" charset="0"/>
                <a:ea typeface="黑体" panose="02010609060101010101" pitchFamily="49" charset="-122"/>
              </a:rPr>
              <a:t>1</a:t>
            </a:r>
            <a:r>
              <a:rPr lang="zh-CN" altLang="en-US" sz="3200" b="1" dirty="0" smtClean="0">
                <a:solidFill>
                  <a:srgbClr val="00FF00"/>
                </a:solidFill>
                <a:latin typeface="Calibri" panose="020F0502020204030204" pitchFamily="34" charset="0"/>
                <a:ea typeface="黑体" panose="02010609060101010101" pitchFamily="49" charset="-122"/>
              </a:rPr>
              <a:t>、交叉存储器的带宽</a:t>
            </a:r>
            <a:endParaRPr lang="zh-CN" altLang="en-US" sz="3200" b="1" dirty="0">
              <a:solidFill>
                <a:srgbClr val="00FF00"/>
              </a:solidFill>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71400116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5"/>
          <p:cNvSpPr txBox="1">
            <a:spLocks noChangeArrowheads="1"/>
          </p:cNvSpPr>
          <p:nvPr/>
        </p:nvSpPr>
        <p:spPr bwMode="auto">
          <a:xfrm>
            <a:off x="898525" y="836613"/>
            <a:ext cx="5581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(1) </a:t>
            </a:r>
            <a:r>
              <a:rPr lang="zh-CN" altLang="en-US" sz="3200" b="1"/>
              <a:t>高位交叉</a:t>
            </a:r>
            <a:r>
              <a:rPr lang="en-US" altLang="zh-CN" sz="3200" b="1"/>
              <a:t> </a:t>
            </a:r>
          </a:p>
        </p:txBody>
      </p:sp>
      <p:grpSp>
        <p:nvGrpSpPr>
          <p:cNvPr id="2" name="Group 6"/>
          <p:cNvGrpSpPr>
            <a:grpSpLocks/>
          </p:cNvGrpSpPr>
          <p:nvPr/>
        </p:nvGrpSpPr>
        <p:grpSpPr bwMode="auto">
          <a:xfrm>
            <a:off x="1447800" y="1603375"/>
            <a:ext cx="7467600" cy="3195638"/>
            <a:chOff x="912" y="1010"/>
            <a:chExt cx="4553" cy="2013"/>
          </a:xfrm>
        </p:grpSpPr>
        <p:sp>
          <p:nvSpPr>
            <p:cNvPr id="120876" name="Text Box 7"/>
            <p:cNvSpPr txBox="1">
              <a:spLocks noChangeArrowheads="1"/>
            </p:cNvSpPr>
            <p:nvPr/>
          </p:nvSpPr>
          <p:spPr bwMode="auto">
            <a:xfrm>
              <a:off x="1008" y="1010"/>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0</a:t>
              </a:r>
            </a:p>
          </p:txBody>
        </p:sp>
        <p:grpSp>
          <p:nvGrpSpPr>
            <p:cNvPr id="120877" name="Group 8"/>
            <p:cNvGrpSpPr>
              <a:grpSpLocks/>
            </p:cNvGrpSpPr>
            <p:nvPr/>
          </p:nvGrpSpPr>
          <p:grpSpPr bwMode="auto">
            <a:xfrm>
              <a:off x="912" y="1387"/>
              <a:ext cx="567" cy="1636"/>
              <a:chOff x="624" y="1104"/>
              <a:chExt cx="567" cy="1636"/>
            </a:xfrm>
          </p:grpSpPr>
          <p:sp>
            <p:nvSpPr>
              <p:cNvPr id="120935" name="Rectangle 9"/>
              <p:cNvSpPr>
                <a:spLocks noChangeArrowheads="1"/>
              </p:cNvSpPr>
              <p:nvPr/>
            </p:nvSpPr>
            <p:spPr bwMode="auto">
              <a:xfrm>
                <a:off x="624"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36" name="Rectangle 10"/>
              <p:cNvSpPr>
                <a:spLocks noChangeArrowheads="1"/>
              </p:cNvSpPr>
              <p:nvPr/>
            </p:nvSpPr>
            <p:spPr bwMode="auto">
              <a:xfrm>
                <a:off x="624" y="2133"/>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937" name="Rectangle 11"/>
              <p:cNvSpPr>
                <a:spLocks noChangeArrowheads="1"/>
              </p:cNvSpPr>
              <p:nvPr/>
            </p:nvSpPr>
            <p:spPr bwMode="auto">
              <a:xfrm>
                <a:off x="624"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38" name="Rectangle 12"/>
              <p:cNvSpPr>
                <a:spLocks noChangeArrowheads="1"/>
              </p:cNvSpPr>
              <p:nvPr/>
            </p:nvSpPr>
            <p:spPr bwMode="auto">
              <a:xfrm>
                <a:off x="624" y="1526"/>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939" name="Rectangle 13"/>
              <p:cNvSpPr>
                <a:spLocks noChangeArrowheads="1"/>
              </p:cNvSpPr>
              <p:nvPr/>
            </p:nvSpPr>
            <p:spPr bwMode="auto">
              <a:xfrm>
                <a:off x="624" y="1315"/>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40" name="Rectangle 14"/>
              <p:cNvSpPr>
                <a:spLocks noChangeArrowheads="1"/>
              </p:cNvSpPr>
              <p:nvPr/>
            </p:nvSpPr>
            <p:spPr bwMode="auto">
              <a:xfrm>
                <a:off x="624"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41" name="Line 15"/>
              <p:cNvSpPr>
                <a:spLocks noChangeShapeType="1"/>
              </p:cNvSpPr>
              <p:nvPr/>
            </p:nvSpPr>
            <p:spPr bwMode="auto">
              <a:xfrm>
                <a:off x="624"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2" name="Line 16"/>
              <p:cNvSpPr>
                <a:spLocks noChangeShapeType="1"/>
              </p:cNvSpPr>
              <p:nvPr/>
            </p:nvSpPr>
            <p:spPr bwMode="auto">
              <a:xfrm>
                <a:off x="624"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3" name="Line 17"/>
              <p:cNvSpPr>
                <a:spLocks noChangeShapeType="1"/>
              </p:cNvSpPr>
              <p:nvPr/>
            </p:nvSpPr>
            <p:spPr bwMode="auto">
              <a:xfrm>
                <a:off x="624" y="1526"/>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4" name="Line 18"/>
              <p:cNvSpPr>
                <a:spLocks noChangeShapeType="1"/>
              </p:cNvSpPr>
              <p:nvPr/>
            </p:nvSpPr>
            <p:spPr bwMode="auto">
              <a:xfrm>
                <a:off x="624"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5" name="Line 19"/>
              <p:cNvSpPr>
                <a:spLocks noChangeShapeType="1"/>
              </p:cNvSpPr>
              <p:nvPr/>
            </p:nvSpPr>
            <p:spPr bwMode="auto">
              <a:xfrm>
                <a:off x="624"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6" name="Line 20"/>
              <p:cNvSpPr>
                <a:spLocks noChangeShapeType="1"/>
              </p:cNvSpPr>
              <p:nvPr/>
            </p:nvSpPr>
            <p:spPr bwMode="auto">
              <a:xfrm>
                <a:off x="624"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7" name="Line 21"/>
              <p:cNvSpPr>
                <a:spLocks noChangeShapeType="1"/>
              </p:cNvSpPr>
              <p:nvPr/>
            </p:nvSpPr>
            <p:spPr bwMode="auto">
              <a:xfrm>
                <a:off x="624"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8" name="Line 22"/>
              <p:cNvSpPr>
                <a:spLocks noChangeShapeType="1"/>
              </p:cNvSpPr>
              <p:nvPr/>
            </p:nvSpPr>
            <p:spPr bwMode="auto">
              <a:xfrm>
                <a:off x="624"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49" name="Line 23"/>
              <p:cNvSpPr>
                <a:spLocks noChangeShapeType="1"/>
              </p:cNvSpPr>
              <p:nvPr/>
            </p:nvSpPr>
            <p:spPr bwMode="auto">
              <a:xfrm>
                <a:off x="1152"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50" name="Text Box 24"/>
              <p:cNvSpPr txBox="1">
                <a:spLocks noChangeArrowheads="1"/>
              </p:cNvSpPr>
              <p:nvPr/>
            </p:nvSpPr>
            <p:spPr bwMode="auto">
              <a:xfrm>
                <a:off x="778" y="1584"/>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0951" name="Text Box 25"/>
              <p:cNvSpPr txBox="1">
                <a:spLocks noChangeArrowheads="1"/>
              </p:cNvSpPr>
              <p:nvPr/>
            </p:nvSpPr>
            <p:spPr bwMode="auto">
              <a:xfrm>
                <a:off x="778" y="2182"/>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sp>
          <p:nvSpPr>
            <p:cNvPr id="120878" name="Text Box 26"/>
            <p:cNvSpPr txBox="1">
              <a:spLocks noChangeArrowheads="1"/>
            </p:cNvSpPr>
            <p:nvPr/>
          </p:nvSpPr>
          <p:spPr bwMode="auto">
            <a:xfrm>
              <a:off x="2296" y="1010"/>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1</a:t>
              </a:r>
            </a:p>
          </p:txBody>
        </p:sp>
        <p:grpSp>
          <p:nvGrpSpPr>
            <p:cNvPr id="120879" name="Group 27"/>
            <p:cNvGrpSpPr>
              <a:grpSpLocks/>
            </p:cNvGrpSpPr>
            <p:nvPr/>
          </p:nvGrpSpPr>
          <p:grpSpPr bwMode="auto">
            <a:xfrm>
              <a:off x="2222" y="1387"/>
              <a:ext cx="563" cy="1636"/>
              <a:chOff x="1807" y="1104"/>
              <a:chExt cx="563" cy="1636"/>
            </a:xfrm>
          </p:grpSpPr>
          <p:sp>
            <p:nvSpPr>
              <p:cNvPr id="120918" name="Rectangle 28"/>
              <p:cNvSpPr>
                <a:spLocks noChangeArrowheads="1"/>
              </p:cNvSpPr>
              <p:nvPr/>
            </p:nvSpPr>
            <p:spPr bwMode="auto">
              <a:xfrm>
                <a:off x="1807"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19" name="Rectangle 29"/>
              <p:cNvSpPr>
                <a:spLocks noChangeArrowheads="1"/>
              </p:cNvSpPr>
              <p:nvPr/>
            </p:nvSpPr>
            <p:spPr bwMode="auto">
              <a:xfrm>
                <a:off x="1807" y="2133"/>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920" name="Rectangle 30"/>
              <p:cNvSpPr>
                <a:spLocks noChangeArrowheads="1"/>
              </p:cNvSpPr>
              <p:nvPr/>
            </p:nvSpPr>
            <p:spPr bwMode="auto">
              <a:xfrm>
                <a:off x="1807"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21" name="Rectangle 31"/>
              <p:cNvSpPr>
                <a:spLocks noChangeArrowheads="1"/>
              </p:cNvSpPr>
              <p:nvPr/>
            </p:nvSpPr>
            <p:spPr bwMode="auto">
              <a:xfrm>
                <a:off x="1807" y="1526"/>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922" name="Rectangle 32"/>
              <p:cNvSpPr>
                <a:spLocks noChangeArrowheads="1"/>
              </p:cNvSpPr>
              <p:nvPr/>
            </p:nvSpPr>
            <p:spPr bwMode="auto">
              <a:xfrm>
                <a:off x="1807" y="1315"/>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23" name="Rectangle 33"/>
              <p:cNvSpPr>
                <a:spLocks noChangeArrowheads="1"/>
              </p:cNvSpPr>
              <p:nvPr/>
            </p:nvSpPr>
            <p:spPr bwMode="auto">
              <a:xfrm>
                <a:off x="1807"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24" name="Line 34"/>
              <p:cNvSpPr>
                <a:spLocks noChangeShapeType="1"/>
              </p:cNvSpPr>
              <p:nvPr/>
            </p:nvSpPr>
            <p:spPr bwMode="auto">
              <a:xfrm>
                <a:off x="1807"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25" name="Line 35"/>
              <p:cNvSpPr>
                <a:spLocks noChangeShapeType="1"/>
              </p:cNvSpPr>
              <p:nvPr/>
            </p:nvSpPr>
            <p:spPr bwMode="auto">
              <a:xfrm>
                <a:off x="1807"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26" name="Line 36"/>
              <p:cNvSpPr>
                <a:spLocks noChangeShapeType="1"/>
              </p:cNvSpPr>
              <p:nvPr/>
            </p:nvSpPr>
            <p:spPr bwMode="auto">
              <a:xfrm>
                <a:off x="1807" y="1526"/>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27" name="Line 37"/>
              <p:cNvSpPr>
                <a:spLocks noChangeShapeType="1"/>
              </p:cNvSpPr>
              <p:nvPr/>
            </p:nvSpPr>
            <p:spPr bwMode="auto">
              <a:xfrm>
                <a:off x="1807"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28" name="Line 38"/>
              <p:cNvSpPr>
                <a:spLocks noChangeShapeType="1"/>
              </p:cNvSpPr>
              <p:nvPr/>
            </p:nvSpPr>
            <p:spPr bwMode="auto">
              <a:xfrm>
                <a:off x="1807"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29" name="Line 39"/>
              <p:cNvSpPr>
                <a:spLocks noChangeShapeType="1"/>
              </p:cNvSpPr>
              <p:nvPr/>
            </p:nvSpPr>
            <p:spPr bwMode="auto">
              <a:xfrm>
                <a:off x="1807"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30" name="Line 40"/>
              <p:cNvSpPr>
                <a:spLocks noChangeShapeType="1"/>
              </p:cNvSpPr>
              <p:nvPr/>
            </p:nvSpPr>
            <p:spPr bwMode="auto">
              <a:xfrm>
                <a:off x="1807"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31" name="Line 41"/>
              <p:cNvSpPr>
                <a:spLocks noChangeShapeType="1"/>
              </p:cNvSpPr>
              <p:nvPr/>
            </p:nvSpPr>
            <p:spPr bwMode="auto">
              <a:xfrm>
                <a:off x="1807"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32" name="Line 42"/>
              <p:cNvSpPr>
                <a:spLocks noChangeShapeType="1"/>
              </p:cNvSpPr>
              <p:nvPr/>
            </p:nvSpPr>
            <p:spPr bwMode="auto">
              <a:xfrm>
                <a:off x="2335"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33" name="Text Box 43"/>
              <p:cNvSpPr txBox="1">
                <a:spLocks noChangeArrowheads="1"/>
              </p:cNvSpPr>
              <p:nvPr/>
            </p:nvSpPr>
            <p:spPr bwMode="auto">
              <a:xfrm>
                <a:off x="1957" y="1584"/>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0934" name="Text Box 44"/>
              <p:cNvSpPr txBox="1">
                <a:spLocks noChangeArrowheads="1"/>
              </p:cNvSpPr>
              <p:nvPr/>
            </p:nvSpPr>
            <p:spPr bwMode="auto">
              <a:xfrm>
                <a:off x="1926" y="2182"/>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sp>
          <p:nvSpPr>
            <p:cNvPr id="120880" name="Text Box 45"/>
            <p:cNvSpPr txBox="1">
              <a:spLocks noChangeArrowheads="1"/>
            </p:cNvSpPr>
            <p:nvPr/>
          </p:nvSpPr>
          <p:spPr bwMode="auto">
            <a:xfrm>
              <a:off x="3634" y="1010"/>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2</a:t>
              </a:r>
            </a:p>
          </p:txBody>
        </p:sp>
        <p:sp>
          <p:nvSpPr>
            <p:cNvPr id="120881" name="Text Box 46"/>
            <p:cNvSpPr txBox="1">
              <a:spLocks noChangeArrowheads="1"/>
            </p:cNvSpPr>
            <p:nvPr/>
          </p:nvSpPr>
          <p:spPr bwMode="auto">
            <a:xfrm>
              <a:off x="4984" y="1010"/>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3</a:t>
              </a:r>
            </a:p>
          </p:txBody>
        </p:sp>
        <p:grpSp>
          <p:nvGrpSpPr>
            <p:cNvPr id="120882" name="Group 47"/>
            <p:cNvGrpSpPr>
              <a:grpSpLocks/>
            </p:cNvGrpSpPr>
            <p:nvPr/>
          </p:nvGrpSpPr>
          <p:grpSpPr bwMode="auto">
            <a:xfrm>
              <a:off x="4888" y="1387"/>
              <a:ext cx="577" cy="1636"/>
              <a:chOff x="4271" y="1104"/>
              <a:chExt cx="577" cy="1636"/>
            </a:xfrm>
          </p:grpSpPr>
          <p:sp>
            <p:nvSpPr>
              <p:cNvPr id="120901" name="Rectangle 48"/>
              <p:cNvSpPr>
                <a:spLocks noChangeArrowheads="1"/>
              </p:cNvSpPr>
              <p:nvPr/>
            </p:nvSpPr>
            <p:spPr bwMode="auto">
              <a:xfrm>
                <a:off x="4271"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02" name="Rectangle 49"/>
              <p:cNvSpPr>
                <a:spLocks noChangeArrowheads="1"/>
              </p:cNvSpPr>
              <p:nvPr/>
            </p:nvSpPr>
            <p:spPr bwMode="auto">
              <a:xfrm>
                <a:off x="4271" y="2133"/>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903" name="Rectangle 50"/>
              <p:cNvSpPr>
                <a:spLocks noChangeArrowheads="1"/>
              </p:cNvSpPr>
              <p:nvPr/>
            </p:nvSpPr>
            <p:spPr bwMode="auto">
              <a:xfrm>
                <a:off x="4271"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04" name="Rectangle 51"/>
              <p:cNvSpPr>
                <a:spLocks noChangeArrowheads="1"/>
              </p:cNvSpPr>
              <p:nvPr/>
            </p:nvSpPr>
            <p:spPr bwMode="auto">
              <a:xfrm>
                <a:off x="4271" y="1526"/>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905" name="Rectangle 52"/>
              <p:cNvSpPr>
                <a:spLocks noChangeArrowheads="1"/>
              </p:cNvSpPr>
              <p:nvPr/>
            </p:nvSpPr>
            <p:spPr bwMode="auto">
              <a:xfrm>
                <a:off x="4271" y="1315"/>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06" name="Rectangle 53"/>
              <p:cNvSpPr>
                <a:spLocks noChangeArrowheads="1"/>
              </p:cNvSpPr>
              <p:nvPr/>
            </p:nvSpPr>
            <p:spPr bwMode="auto">
              <a:xfrm>
                <a:off x="4271"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907" name="Line 54"/>
              <p:cNvSpPr>
                <a:spLocks noChangeShapeType="1"/>
              </p:cNvSpPr>
              <p:nvPr/>
            </p:nvSpPr>
            <p:spPr bwMode="auto">
              <a:xfrm>
                <a:off x="4271"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08" name="Line 55"/>
              <p:cNvSpPr>
                <a:spLocks noChangeShapeType="1"/>
              </p:cNvSpPr>
              <p:nvPr/>
            </p:nvSpPr>
            <p:spPr bwMode="auto">
              <a:xfrm>
                <a:off x="4271"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09" name="Line 56"/>
              <p:cNvSpPr>
                <a:spLocks noChangeShapeType="1"/>
              </p:cNvSpPr>
              <p:nvPr/>
            </p:nvSpPr>
            <p:spPr bwMode="auto">
              <a:xfrm>
                <a:off x="4271" y="1526"/>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0" name="Line 57"/>
              <p:cNvSpPr>
                <a:spLocks noChangeShapeType="1"/>
              </p:cNvSpPr>
              <p:nvPr/>
            </p:nvSpPr>
            <p:spPr bwMode="auto">
              <a:xfrm>
                <a:off x="4271"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1" name="Line 58"/>
              <p:cNvSpPr>
                <a:spLocks noChangeShapeType="1"/>
              </p:cNvSpPr>
              <p:nvPr/>
            </p:nvSpPr>
            <p:spPr bwMode="auto">
              <a:xfrm>
                <a:off x="4271"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2" name="Line 59"/>
              <p:cNvSpPr>
                <a:spLocks noChangeShapeType="1"/>
              </p:cNvSpPr>
              <p:nvPr/>
            </p:nvSpPr>
            <p:spPr bwMode="auto">
              <a:xfrm>
                <a:off x="4271"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3" name="Line 60"/>
              <p:cNvSpPr>
                <a:spLocks noChangeShapeType="1"/>
              </p:cNvSpPr>
              <p:nvPr/>
            </p:nvSpPr>
            <p:spPr bwMode="auto">
              <a:xfrm>
                <a:off x="4271"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4" name="Line 61"/>
              <p:cNvSpPr>
                <a:spLocks noChangeShapeType="1"/>
              </p:cNvSpPr>
              <p:nvPr/>
            </p:nvSpPr>
            <p:spPr bwMode="auto">
              <a:xfrm>
                <a:off x="4271"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5" name="Line 62"/>
              <p:cNvSpPr>
                <a:spLocks noChangeShapeType="1"/>
              </p:cNvSpPr>
              <p:nvPr/>
            </p:nvSpPr>
            <p:spPr bwMode="auto">
              <a:xfrm>
                <a:off x="4799"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916" name="Text Box 63"/>
              <p:cNvSpPr txBox="1">
                <a:spLocks noChangeArrowheads="1"/>
              </p:cNvSpPr>
              <p:nvPr/>
            </p:nvSpPr>
            <p:spPr bwMode="auto">
              <a:xfrm>
                <a:off x="4435" y="1584"/>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0917" name="Text Box 64"/>
              <p:cNvSpPr txBox="1">
                <a:spLocks noChangeArrowheads="1"/>
              </p:cNvSpPr>
              <p:nvPr/>
            </p:nvSpPr>
            <p:spPr bwMode="auto">
              <a:xfrm>
                <a:off x="4435" y="2182"/>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grpSp>
          <p:nvGrpSpPr>
            <p:cNvPr id="120883" name="Group 65"/>
            <p:cNvGrpSpPr>
              <a:grpSpLocks/>
            </p:cNvGrpSpPr>
            <p:nvPr/>
          </p:nvGrpSpPr>
          <p:grpSpPr bwMode="auto">
            <a:xfrm>
              <a:off x="3563" y="1387"/>
              <a:ext cx="542" cy="1636"/>
              <a:chOff x="3049" y="1104"/>
              <a:chExt cx="542" cy="1636"/>
            </a:xfrm>
          </p:grpSpPr>
          <p:sp>
            <p:nvSpPr>
              <p:cNvPr id="120884" name="Rectangle 66"/>
              <p:cNvSpPr>
                <a:spLocks noChangeArrowheads="1"/>
              </p:cNvSpPr>
              <p:nvPr/>
            </p:nvSpPr>
            <p:spPr bwMode="auto">
              <a:xfrm>
                <a:off x="3049"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885" name="Rectangle 67"/>
              <p:cNvSpPr>
                <a:spLocks noChangeArrowheads="1"/>
              </p:cNvSpPr>
              <p:nvPr/>
            </p:nvSpPr>
            <p:spPr bwMode="auto">
              <a:xfrm>
                <a:off x="3049" y="2133"/>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886" name="Rectangle 68"/>
              <p:cNvSpPr>
                <a:spLocks noChangeArrowheads="1"/>
              </p:cNvSpPr>
              <p:nvPr/>
            </p:nvSpPr>
            <p:spPr bwMode="auto">
              <a:xfrm>
                <a:off x="3049"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887" name="Rectangle 69"/>
              <p:cNvSpPr>
                <a:spLocks noChangeArrowheads="1"/>
              </p:cNvSpPr>
              <p:nvPr/>
            </p:nvSpPr>
            <p:spPr bwMode="auto">
              <a:xfrm>
                <a:off x="3049" y="1526"/>
                <a:ext cx="528" cy="3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0888" name="Rectangle 70"/>
              <p:cNvSpPr>
                <a:spLocks noChangeArrowheads="1"/>
              </p:cNvSpPr>
              <p:nvPr/>
            </p:nvSpPr>
            <p:spPr bwMode="auto">
              <a:xfrm>
                <a:off x="3049" y="1315"/>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889" name="Rectangle 71"/>
              <p:cNvSpPr>
                <a:spLocks noChangeArrowheads="1"/>
              </p:cNvSpPr>
              <p:nvPr/>
            </p:nvSpPr>
            <p:spPr bwMode="auto">
              <a:xfrm>
                <a:off x="3049"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0890" name="Line 72"/>
              <p:cNvSpPr>
                <a:spLocks noChangeShapeType="1"/>
              </p:cNvSpPr>
              <p:nvPr/>
            </p:nvSpPr>
            <p:spPr bwMode="auto">
              <a:xfrm>
                <a:off x="3049"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1" name="Line 73"/>
              <p:cNvSpPr>
                <a:spLocks noChangeShapeType="1"/>
              </p:cNvSpPr>
              <p:nvPr/>
            </p:nvSpPr>
            <p:spPr bwMode="auto">
              <a:xfrm>
                <a:off x="3049"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2" name="Line 74"/>
              <p:cNvSpPr>
                <a:spLocks noChangeShapeType="1"/>
              </p:cNvSpPr>
              <p:nvPr/>
            </p:nvSpPr>
            <p:spPr bwMode="auto">
              <a:xfrm>
                <a:off x="3049" y="1526"/>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3" name="Line 75"/>
              <p:cNvSpPr>
                <a:spLocks noChangeShapeType="1"/>
              </p:cNvSpPr>
              <p:nvPr/>
            </p:nvSpPr>
            <p:spPr bwMode="auto">
              <a:xfrm>
                <a:off x="3049"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4" name="Line 76"/>
              <p:cNvSpPr>
                <a:spLocks noChangeShapeType="1"/>
              </p:cNvSpPr>
              <p:nvPr/>
            </p:nvSpPr>
            <p:spPr bwMode="auto">
              <a:xfrm>
                <a:off x="3049"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5" name="Line 77"/>
              <p:cNvSpPr>
                <a:spLocks noChangeShapeType="1"/>
              </p:cNvSpPr>
              <p:nvPr/>
            </p:nvSpPr>
            <p:spPr bwMode="auto">
              <a:xfrm>
                <a:off x="3049"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6" name="Line 78"/>
              <p:cNvSpPr>
                <a:spLocks noChangeShapeType="1"/>
              </p:cNvSpPr>
              <p:nvPr/>
            </p:nvSpPr>
            <p:spPr bwMode="auto">
              <a:xfrm>
                <a:off x="3049"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7" name="Line 79"/>
              <p:cNvSpPr>
                <a:spLocks noChangeShapeType="1"/>
              </p:cNvSpPr>
              <p:nvPr/>
            </p:nvSpPr>
            <p:spPr bwMode="auto">
              <a:xfrm>
                <a:off x="3049"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8" name="Line 80"/>
              <p:cNvSpPr>
                <a:spLocks noChangeShapeType="1"/>
              </p:cNvSpPr>
              <p:nvPr/>
            </p:nvSpPr>
            <p:spPr bwMode="auto">
              <a:xfrm>
                <a:off x="3579"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99" name="Text Box 81"/>
              <p:cNvSpPr txBox="1">
                <a:spLocks noChangeArrowheads="1"/>
              </p:cNvSpPr>
              <p:nvPr/>
            </p:nvSpPr>
            <p:spPr bwMode="auto">
              <a:xfrm>
                <a:off x="3164" y="1584"/>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0900" name="Text Box 82"/>
              <p:cNvSpPr txBox="1">
                <a:spLocks noChangeArrowheads="1"/>
              </p:cNvSpPr>
              <p:nvPr/>
            </p:nvSpPr>
            <p:spPr bwMode="auto">
              <a:xfrm>
                <a:off x="3178" y="2182"/>
                <a:ext cx="4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grpSp>
      <p:grpSp>
        <p:nvGrpSpPr>
          <p:cNvPr id="7" name="Group 84"/>
          <p:cNvGrpSpPr>
            <a:grpSpLocks/>
          </p:cNvGrpSpPr>
          <p:nvPr/>
        </p:nvGrpSpPr>
        <p:grpSpPr bwMode="auto">
          <a:xfrm>
            <a:off x="3027363" y="6096000"/>
            <a:ext cx="3381375" cy="454025"/>
            <a:chOff x="1907" y="3840"/>
            <a:chExt cx="2062" cy="286"/>
          </a:xfrm>
        </p:grpSpPr>
        <p:grpSp>
          <p:nvGrpSpPr>
            <p:cNvPr id="120870" name="Group 85"/>
            <p:cNvGrpSpPr>
              <a:grpSpLocks/>
            </p:cNvGrpSpPr>
            <p:nvPr/>
          </p:nvGrpSpPr>
          <p:grpSpPr bwMode="auto">
            <a:xfrm>
              <a:off x="1907" y="3840"/>
              <a:ext cx="2062" cy="286"/>
              <a:chOff x="1488" y="3840"/>
              <a:chExt cx="2062" cy="286"/>
            </a:xfrm>
          </p:grpSpPr>
          <p:sp>
            <p:nvSpPr>
              <p:cNvPr id="120872" name="Rectangle 86"/>
              <p:cNvSpPr>
                <a:spLocks noChangeArrowheads="1"/>
              </p:cNvSpPr>
              <p:nvPr/>
            </p:nvSpPr>
            <p:spPr bwMode="auto">
              <a:xfrm>
                <a:off x="2519" y="3840"/>
                <a:ext cx="1031" cy="28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0873" name="Text Box 87"/>
              <p:cNvSpPr txBox="1">
                <a:spLocks noChangeArrowheads="1"/>
              </p:cNvSpPr>
              <p:nvPr/>
            </p:nvSpPr>
            <p:spPr bwMode="auto">
              <a:xfrm>
                <a:off x="2648" y="3851"/>
                <a:ext cx="7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体内地址</a:t>
                </a:r>
              </a:p>
            </p:txBody>
          </p:sp>
          <p:sp>
            <p:nvSpPr>
              <p:cNvPr id="120874" name="Rectangle 88"/>
              <p:cNvSpPr>
                <a:spLocks noChangeArrowheads="1"/>
              </p:cNvSpPr>
              <p:nvPr/>
            </p:nvSpPr>
            <p:spPr bwMode="auto">
              <a:xfrm>
                <a:off x="1488" y="3840"/>
                <a:ext cx="1031" cy="28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0875" name="Text Box 89"/>
              <p:cNvSpPr txBox="1">
                <a:spLocks noChangeArrowheads="1"/>
              </p:cNvSpPr>
              <p:nvPr/>
            </p:nvSpPr>
            <p:spPr bwMode="auto">
              <a:xfrm>
                <a:off x="1770" y="3851"/>
                <a:ext cx="4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体号</a:t>
                </a:r>
              </a:p>
            </p:txBody>
          </p:sp>
        </p:grpSp>
        <p:sp>
          <p:nvSpPr>
            <p:cNvPr id="120871" name="Text Box 90"/>
            <p:cNvSpPr txBox="1">
              <a:spLocks noChangeArrowheads="1"/>
            </p:cNvSpPr>
            <p:nvPr/>
          </p:nvSpPr>
          <p:spPr bwMode="auto">
            <a:xfrm>
              <a:off x="2189" y="3851"/>
              <a:ext cx="4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solidFill>
                    <a:schemeClr val="tx2"/>
                  </a:solidFill>
                </a:rPr>
                <a:t>体号</a:t>
              </a:r>
            </a:p>
          </p:txBody>
        </p:sp>
      </p:grpSp>
      <p:grpSp>
        <p:nvGrpSpPr>
          <p:cNvPr id="9" name="Group 91"/>
          <p:cNvGrpSpPr>
            <a:grpSpLocks/>
          </p:cNvGrpSpPr>
          <p:nvPr/>
        </p:nvGrpSpPr>
        <p:grpSpPr bwMode="auto">
          <a:xfrm>
            <a:off x="80144" y="1603375"/>
            <a:ext cx="1524640" cy="3265488"/>
            <a:chOff x="54" y="1010"/>
            <a:chExt cx="929" cy="2057"/>
          </a:xfrm>
        </p:grpSpPr>
        <p:sp>
          <p:nvSpPr>
            <p:cNvPr id="120865" name="Text Box 92"/>
            <p:cNvSpPr txBox="1">
              <a:spLocks noChangeArrowheads="1"/>
            </p:cNvSpPr>
            <p:nvPr/>
          </p:nvSpPr>
          <p:spPr bwMode="auto">
            <a:xfrm>
              <a:off x="295" y="101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地址</a:t>
              </a:r>
            </a:p>
          </p:txBody>
        </p:sp>
        <p:grpSp>
          <p:nvGrpSpPr>
            <p:cNvPr id="120866" name="Group 93"/>
            <p:cNvGrpSpPr>
              <a:grpSpLocks/>
            </p:cNvGrpSpPr>
            <p:nvPr/>
          </p:nvGrpSpPr>
          <p:grpSpPr bwMode="auto">
            <a:xfrm>
              <a:off x="54" y="1339"/>
              <a:ext cx="929" cy="1728"/>
              <a:chOff x="54" y="1339"/>
              <a:chExt cx="929" cy="1728"/>
            </a:xfrm>
          </p:grpSpPr>
          <p:sp>
            <p:nvSpPr>
              <p:cNvPr id="120867" name="Text Box 94"/>
              <p:cNvSpPr txBox="1">
                <a:spLocks noChangeArrowheads="1"/>
              </p:cNvSpPr>
              <p:nvPr/>
            </p:nvSpPr>
            <p:spPr bwMode="auto">
              <a:xfrm>
                <a:off x="54" y="1339"/>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solidFill>
                      <a:schemeClr val="tx2"/>
                    </a:solidFill>
                  </a:rPr>
                  <a:t>00</a:t>
                </a:r>
                <a:r>
                  <a:rPr lang="en-US" altLang="zh-CN" b="1" dirty="0"/>
                  <a:t> 0000</a:t>
                </a:r>
              </a:p>
            </p:txBody>
          </p:sp>
          <p:sp>
            <p:nvSpPr>
              <p:cNvPr id="120868" name="Text Box 95"/>
              <p:cNvSpPr txBox="1">
                <a:spLocks noChangeArrowheads="1"/>
              </p:cNvSpPr>
              <p:nvPr/>
            </p:nvSpPr>
            <p:spPr bwMode="auto">
              <a:xfrm>
                <a:off x="54" y="1583"/>
                <a:ext cx="8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solidFill>
                      <a:schemeClr val="tx2"/>
                    </a:solidFill>
                  </a:rPr>
                  <a:t>00</a:t>
                </a:r>
                <a:r>
                  <a:rPr lang="en-US" altLang="zh-CN" b="1" dirty="0"/>
                  <a:t> 0001</a:t>
                </a:r>
              </a:p>
            </p:txBody>
          </p:sp>
          <p:sp>
            <p:nvSpPr>
              <p:cNvPr id="120869" name="Text Box 96"/>
              <p:cNvSpPr txBox="1">
                <a:spLocks noChangeArrowheads="1"/>
              </p:cNvSpPr>
              <p:nvPr/>
            </p:nvSpPr>
            <p:spPr bwMode="auto">
              <a:xfrm>
                <a:off x="158"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solidFill>
                      <a:schemeClr val="tx2"/>
                    </a:solidFill>
                  </a:rPr>
                  <a:t>00</a:t>
                </a:r>
                <a:r>
                  <a:rPr lang="en-US" altLang="zh-CN" b="1"/>
                  <a:t> 1111</a:t>
                </a:r>
              </a:p>
            </p:txBody>
          </p:sp>
        </p:grpSp>
      </p:grpSp>
      <p:grpSp>
        <p:nvGrpSpPr>
          <p:cNvPr id="11" name="Group 97"/>
          <p:cNvGrpSpPr>
            <a:grpSpLocks/>
          </p:cNvGrpSpPr>
          <p:nvPr/>
        </p:nvGrpSpPr>
        <p:grpSpPr bwMode="auto">
          <a:xfrm>
            <a:off x="2509837" y="2125663"/>
            <a:ext cx="1817228" cy="2743200"/>
            <a:chOff x="1581" y="1339"/>
            <a:chExt cx="1108" cy="1728"/>
          </a:xfrm>
        </p:grpSpPr>
        <p:sp>
          <p:nvSpPr>
            <p:cNvPr id="120862" name="Text Box 98"/>
            <p:cNvSpPr txBox="1">
              <a:spLocks noChangeArrowheads="1"/>
            </p:cNvSpPr>
            <p:nvPr/>
          </p:nvSpPr>
          <p:spPr bwMode="auto">
            <a:xfrm>
              <a:off x="1581" y="1339"/>
              <a:ext cx="11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solidFill>
                    <a:schemeClr val="tx2"/>
                  </a:solidFill>
                </a:rPr>
                <a:t>01</a:t>
              </a:r>
              <a:r>
                <a:rPr lang="en-US" altLang="zh-CN" b="1" dirty="0"/>
                <a:t> 0000</a:t>
              </a:r>
            </a:p>
          </p:txBody>
        </p:sp>
        <p:sp>
          <p:nvSpPr>
            <p:cNvPr id="120863" name="Text Box 99"/>
            <p:cNvSpPr txBox="1">
              <a:spLocks noChangeArrowheads="1"/>
            </p:cNvSpPr>
            <p:nvPr/>
          </p:nvSpPr>
          <p:spPr bwMode="auto">
            <a:xfrm>
              <a:off x="1581" y="1548"/>
              <a:ext cx="10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solidFill>
                    <a:schemeClr val="tx2"/>
                  </a:solidFill>
                </a:rPr>
                <a:t>01</a:t>
              </a:r>
              <a:r>
                <a:rPr lang="en-US" altLang="zh-CN" b="1" dirty="0"/>
                <a:t> 0001</a:t>
              </a:r>
            </a:p>
          </p:txBody>
        </p:sp>
        <p:sp>
          <p:nvSpPr>
            <p:cNvPr id="120864" name="Text Box 100"/>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solidFill>
                    <a:schemeClr val="tx2"/>
                  </a:solidFill>
                </a:rPr>
                <a:t>01</a:t>
              </a:r>
              <a:r>
                <a:rPr lang="en-US" altLang="zh-CN" b="1"/>
                <a:t> 1111</a:t>
              </a:r>
            </a:p>
          </p:txBody>
        </p:sp>
      </p:grpSp>
      <p:grpSp>
        <p:nvGrpSpPr>
          <p:cNvPr id="12" name="Group 101"/>
          <p:cNvGrpSpPr>
            <a:grpSpLocks/>
          </p:cNvGrpSpPr>
          <p:nvPr/>
        </p:nvGrpSpPr>
        <p:grpSpPr bwMode="auto">
          <a:xfrm>
            <a:off x="4597401" y="2125663"/>
            <a:ext cx="1784427" cy="2743200"/>
            <a:chOff x="2896" y="1339"/>
            <a:chExt cx="1088" cy="1728"/>
          </a:xfrm>
        </p:grpSpPr>
        <p:sp>
          <p:nvSpPr>
            <p:cNvPr id="120859" name="Text Box 102"/>
            <p:cNvSpPr txBox="1">
              <a:spLocks noChangeArrowheads="1"/>
            </p:cNvSpPr>
            <p:nvPr/>
          </p:nvSpPr>
          <p:spPr bwMode="auto">
            <a:xfrm>
              <a:off x="2896" y="1339"/>
              <a:ext cx="10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solidFill>
                    <a:schemeClr val="tx2"/>
                  </a:solidFill>
                </a:rPr>
                <a:t>10</a:t>
              </a:r>
              <a:r>
                <a:rPr lang="en-US" altLang="zh-CN" b="1" dirty="0"/>
                <a:t> 0000</a:t>
              </a:r>
            </a:p>
          </p:txBody>
        </p:sp>
        <p:sp>
          <p:nvSpPr>
            <p:cNvPr id="120860" name="Text Box 103"/>
            <p:cNvSpPr txBox="1">
              <a:spLocks noChangeArrowheads="1"/>
            </p:cNvSpPr>
            <p:nvPr/>
          </p:nvSpPr>
          <p:spPr bwMode="auto">
            <a:xfrm>
              <a:off x="2896" y="1548"/>
              <a:ext cx="9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solidFill>
                    <a:schemeClr val="tx2"/>
                  </a:solidFill>
                </a:rPr>
                <a:t>10 </a:t>
              </a:r>
              <a:r>
                <a:rPr lang="en-US" altLang="zh-CN" b="1" dirty="0"/>
                <a:t>0001</a:t>
              </a:r>
            </a:p>
          </p:txBody>
        </p:sp>
        <p:sp>
          <p:nvSpPr>
            <p:cNvPr id="120861" name="Text Box 104"/>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solidFill>
                    <a:schemeClr val="tx2"/>
                  </a:solidFill>
                </a:rPr>
                <a:t>10 </a:t>
              </a:r>
              <a:r>
                <a:rPr lang="en-US" altLang="zh-CN" b="1"/>
                <a:t>1111</a:t>
              </a:r>
            </a:p>
          </p:txBody>
        </p:sp>
      </p:grpSp>
      <p:grpSp>
        <p:nvGrpSpPr>
          <p:cNvPr id="13" name="Group 105"/>
          <p:cNvGrpSpPr>
            <a:grpSpLocks/>
          </p:cNvGrpSpPr>
          <p:nvPr/>
        </p:nvGrpSpPr>
        <p:grpSpPr bwMode="auto">
          <a:xfrm>
            <a:off x="6659563" y="2125663"/>
            <a:ext cx="1089025" cy="2743200"/>
            <a:chOff x="4195" y="1339"/>
            <a:chExt cx="664" cy="1728"/>
          </a:xfrm>
        </p:grpSpPr>
        <p:sp>
          <p:nvSpPr>
            <p:cNvPr id="120856" name="Text Box 106"/>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solidFill>
                    <a:schemeClr val="tx2"/>
                  </a:solidFill>
                </a:rPr>
                <a:t>11</a:t>
              </a:r>
              <a:r>
                <a:rPr lang="en-US" altLang="zh-CN" b="1"/>
                <a:t> 0000</a:t>
              </a:r>
            </a:p>
          </p:txBody>
        </p:sp>
        <p:sp>
          <p:nvSpPr>
            <p:cNvPr id="120857" name="Text Box 107"/>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solidFill>
                    <a:schemeClr val="tx2"/>
                  </a:solidFill>
                </a:rPr>
                <a:t>11</a:t>
              </a:r>
              <a:r>
                <a:rPr lang="en-US" altLang="zh-CN" b="1"/>
                <a:t> 0001</a:t>
              </a:r>
            </a:p>
          </p:txBody>
        </p:sp>
        <p:sp>
          <p:nvSpPr>
            <p:cNvPr id="120858" name="Text Box 108"/>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solidFill>
                    <a:schemeClr val="tx2"/>
                  </a:solidFill>
                </a:rPr>
                <a:t>11</a:t>
              </a:r>
              <a:r>
                <a:rPr lang="en-US" altLang="zh-CN" b="1"/>
                <a:t> 1111</a:t>
              </a:r>
            </a:p>
          </p:txBody>
        </p:sp>
      </p:grpSp>
      <p:grpSp>
        <p:nvGrpSpPr>
          <p:cNvPr id="14" name="Group 109"/>
          <p:cNvGrpSpPr>
            <a:grpSpLocks/>
          </p:cNvGrpSpPr>
          <p:nvPr/>
        </p:nvGrpSpPr>
        <p:grpSpPr bwMode="auto">
          <a:xfrm>
            <a:off x="449263" y="4926013"/>
            <a:ext cx="6621462" cy="447675"/>
            <a:chOff x="283" y="3103"/>
            <a:chExt cx="4037" cy="282"/>
          </a:xfrm>
        </p:grpSpPr>
        <p:sp>
          <p:nvSpPr>
            <p:cNvPr id="120851" name="Line 110"/>
            <p:cNvSpPr>
              <a:spLocks noChangeShapeType="1"/>
            </p:cNvSpPr>
            <p:nvPr/>
          </p:nvSpPr>
          <p:spPr bwMode="auto">
            <a:xfrm>
              <a:off x="283" y="3385"/>
              <a:ext cx="4037" cy="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52" name="Line 111"/>
            <p:cNvSpPr>
              <a:spLocks noChangeShapeType="1"/>
            </p:cNvSpPr>
            <p:nvPr/>
          </p:nvSpPr>
          <p:spPr bwMode="auto">
            <a:xfrm>
              <a:off x="295" y="311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53" name="Line 112"/>
            <p:cNvSpPr>
              <a:spLocks noChangeShapeType="1"/>
            </p:cNvSpPr>
            <p:nvPr/>
          </p:nvSpPr>
          <p:spPr bwMode="auto">
            <a:xfrm>
              <a:off x="1701" y="310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54" name="Line 113"/>
            <p:cNvSpPr>
              <a:spLocks noChangeShapeType="1"/>
            </p:cNvSpPr>
            <p:nvPr/>
          </p:nvSpPr>
          <p:spPr bwMode="auto">
            <a:xfrm>
              <a:off x="3016" y="311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55" name="Line 114"/>
            <p:cNvSpPr>
              <a:spLocks noChangeShapeType="1"/>
            </p:cNvSpPr>
            <p:nvPr/>
          </p:nvSpPr>
          <p:spPr bwMode="auto">
            <a:xfrm>
              <a:off x="4298" y="311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0051" name="Line 115"/>
          <p:cNvSpPr>
            <a:spLocks noChangeShapeType="1"/>
          </p:cNvSpPr>
          <p:nvPr/>
        </p:nvSpPr>
        <p:spPr bwMode="auto">
          <a:xfrm>
            <a:off x="3797300" y="5373688"/>
            <a:ext cx="0" cy="719137"/>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5" name="Group 116"/>
          <p:cNvGrpSpPr>
            <a:grpSpLocks/>
          </p:cNvGrpSpPr>
          <p:nvPr/>
        </p:nvGrpSpPr>
        <p:grpSpPr bwMode="auto">
          <a:xfrm>
            <a:off x="876300" y="4941888"/>
            <a:ext cx="6637338" cy="719137"/>
            <a:chOff x="552" y="3113"/>
            <a:chExt cx="4047" cy="453"/>
          </a:xfrm>
        </p:grpSpPr>
        <p:sp>
          <p:nvSpPr>
            <p:cNvPr id="120846" name="Line 117"/>
            <p:cNvSpPr>
              <a:spLocks noChangeShapeType="1"/>
            </p:cNvSpPr>
            <p:nvPr/>
          </p:nvSpPr>
          <p:spPr bwMode="auto">
            <a:xfrm>
              <a:off x="552" y="3566"/>
              <a:ext cx="404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7" name="Line 118"/>
            <p:cNvSpPr>
              <a:spLocks noChangeShapeType="1"/>
            </p:cNvSpPr>
            <p:nvPr/>
          </p:nvSpPr>
          <p:spPr bwMode="auto">
            <a:xfrm>
              <a:off x="567"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8" name="Line 119"/>
            <p:cNvSpPr>
              <a:spLocks noChangeShapeType="1"/>
            </p:cNvSpPr>
            <p:nvPr/>
          </p:nvSpPr>
          <p:spPr bwMode="auto">
            <a:xfrm>
              <a:off x="1973"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9" name="Line 120"/>
            <p:cNvSpPr>
              <a:spLocks noChangeShapeType="1"/>
            </p:cNvSpPr>
            <p:nvPr/>
          </p:nvSpPr>
          <p:spPr bwMode="auto">
            <a:xfrm>
              <a:off x="3288"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50" name="Line 121"/>
            <p:cNvSpPr>
              <a:spLocks noChangeShapeType="1"/>
            </p:cNvSpPr>
            <p:nvPr/>
          </p:nvSpPr>
          <p:spPr bwMode="auto">
            <a:xfrm>
              <a:off x="4582"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0058" name="Line 122"/>
          <p:cNvSpPr>
            <a:spLocks noChangeShapeType="1"/>
          </p:cNvSpPr>
          <p:nvPr/>
        </p:nvSpPr>
        <p:spPr bwMode="auto">
          <a:xfrm>
            <a:off x="5435600" y="5661025"/>
            <a:ext cx="0" cy="431800"/>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59" name="Text Box 123"/>
          <p:cNvSpPr txBox="1">
            <a:spLocks noChangeArrowheads="1"/>
          </p:cNvSpPr>
          <p:nvPr/>
        </p:nvSpPr>
        <p:spPr bwMode="auto">
          <a:xfrm>
            <a:off x="3924300" y="836613"/>
            <a:ext cx="2479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3200" b="1"/>
              <a:t>顺序编址</a:t>
            </a:r>
            <a:r>
              <a:rPr lang="en-US" altLang="zh-CN" sz="3200" b="1"/>
              <a:t> </a:t>
            </a:r>
          </a:p>
        </p:txBody>
      </p:sp>
    </p:spTree>
    <p:extLst>
      <p:ext uri="{BB962C8B-B14F-4D97-AF65-F5344CB8AC3E}">
        <p14:creationId xmlns:p14="http://schemas.microsoft.com/office/powerpoint/2010/main" val="28579937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blinds(horizontal)">
                                      <p:cBhvr>
                                        <p:cTn id="7" dur="500"/>
                                        <p:tgtEl>
                                          <p:spTgt spid="39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059"/>
                                        </p:tgtEl>
                                        <p:attrNameLst>
                                          <p:attrName>style.visibility</p:attrName>
                                        </p:attrNameLst>
                                      </p:cBhvr>
                                      <p:to>
                                        <p:strVal val="visible"/>
                                      </p:to>
                                    </p:set>
                                    <p:animEffect transition="in" filter="blinds(horizontal)">
                                      <p:cBhvr>
                                        <p:cTn id="12" dur="500"/>
                                        <p:tgtEl>
                                          <p:spTgt spid="40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Vertic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40051"/>
                                        </p:tgtEl>
                                        <p:attrNameLst>
                                          <p:attrName>style.visibility</p:attrName>
                                        </p:attrNameLst>
                                      </p:cBhvr>
                                      <p:to>
                                        <p:strVal val="visible"/>
                                      </p:to>
                                    </p:set>
                                    <p:animEffect transition="in" filter="slide(fromBottom)">
                                      <p:cBhvr>
                                        <p:cTn id="47" dur="500"/>
                                        <p:tgtEl>
                                          <p:spTgt spid="40051"/>
                                        </p:tgtEl>
                                      </p:cBhvr>
                                    </p:animEffect>
                                  </p:childTnLst>
                                </p:cTn>
                              </p:par>
                            </p:childTnLst>
                          </p:cTn>
                        </p:par>
                        <p:par>
                          <p:cTn id="48" fill="hold" nodeType="afterGroup">
                            <p:stCondLst>
                              <p:cond delay="500"/>
                            </p:stCondLst>
                            <p:childTnLst>
                              <p:par>
                                <p:cTn id="49" presetID="12" presetClass="entr" presetSubtype="4"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slide(fromBottom)">
                                      <p:cBhvr>
                                        <p:cTn id="51" dur="500"/>
                                        <p:tgtEl>
                                          <p:spTgt spid="1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4" fill="hold" nodeType="clickEffect">
                                  <p:stCondLst>
                                    <p:cond delay="0"/>
                                  </p:stCondLst>
                                  <p:childTnLst>
                                    <p:set>
                                      <p:cBhvr>
                                        <p:cTn id="55" dur="1" fill="hold">
                                          <p:stCondLst>
                                            <p:cond delay="0"/>
                                          </p:stCondLst>
                                        </p:cTn>
                                        <p:tgtEl>
                                          <p:spTgt spid="40058"/>
                                        </p:tgtEl>
                                        <p:attrNameLst>
                                          <p:attrName>style.visibility</p:attrName>
                                        </p:attrNameLst>
                                      </p:cBhvr>
                                      <p:to>
                                        <p:strVal val="visible"/>
                                      </p:to>
                                    </p:set>
                                    <p:animEffect transition="in" filter="slide(fromBottom)">
                                      <p:cBhvr>
                                        <p:cTn id="56" dur="500"/>
                                        <p:tgtEl>
                                          <p:spTgt spid="40058"/>
                                        </p:tgtEl>
                                      </p:cBhvr>
                                    </p:animEffect>
                                  </p:childTnLst>
                                </p:cTn>
                              </p:par>
                            </p:childTnLst>
                          </p:cTn>
                        </p:par>
                        <p:par>
                          <p:cTn id="57" fill="hold" nodeType="afterGroup">
                            <p:stCondLst>
                              <p:cond delay="500"/>
                            </p:stCondLst>
                            <p:childTnLst>
                              <p:par>
                                <p:cTn id="58" presetID="12" presetClass="entr" presetSubtype="4"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slide(fromBottom)">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utoUpdateAnimBg="0"/>
      <p:bldP spid="4005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355725" y="1779588"/>
            <a:ext cx="7559675" cy="2836862"/>
            <a:chOff x="912" y="1010"/>
            <a:chExt cx="4553" cy="2013"/>
          </a:xfrm>
        </p:grpSpPr>
        <p:sp>
          <p:nvSpPr>
            <p:cNvPr id="121899" name="Text Box 5"/>
            <p:cNvSpPr txBox="1">
              <a:spLocks noChangeArrowheads="1"/>
            </p:cNvSpPr>
            <p:nvPr/>
          </p:nvSpPr>
          <p:spPr bwMode="auto">
            <a:xfrm>
              <a:off x="1008" y="1010"/>
              <a:ext cx="29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0</a:t>
              </a:r>
            </a:p>
          </p:txBody>
        </p:sp>
        <p:grpSp>
          <p:nvGrpSpPr>
            <p:cNvPr id="121900" name="Group 6"/>
            <p:cNvGrpSpPr>
              <a:grpSpLocks/>
            </p:cNvGrpSpPr>
            <p:nvPr/>
          </p:nvGrpSpPr>
          <p:grpSpPr bwMode="auto">
            <a:xfrm>
              <a:off x="912" y="1387"/>
              <a:ext cx="567" cy="1636"/>
              <a:chOff x="624" y="1104"/>
              <a:chExt cx="567" cy="1636"/>
            </a:xfrm>
          </p:grpSpPr>
          <p:sp>
            <p:nvSpPr>
              <p:cNvPr id="121958" name="Rectangle 7"/>
              <p:cNvSpPr>
                <a:spLocks noChangeArrowheads="1"/>
              </p:cNvSpPr>
              <p:nvPr/>
            </p:nvSpPr>
            <p:spPr bwMode="auto">
              <a:xfrm>
                <a:off x="624"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59" name="Rectangle 8"/>
              <p:cNvSpPr>
                <a:spLocks noChangeArrowheads="1"/>
              </p:cNvSpPr>
              <p:nvPr/>
            </p:nvSpPr>
            <p:spPr bwMode="auto">
              <a:xfrm>
                <a:off x="624" y="2133"/>
                <a:ext cx="528" cy="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60" name="Rectangle 9"/>
              <p:cNvSpPr>
                <a:spLocks noChangeArrowheads="1"/>
              </p:cNvSpPr>
              <p:nvPr/>
            </p:nvSpPr>
            <p:spPr bwMode="auto">
              <a:xfrm>
                <a:off x="624"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61" name="Rectangle 10"/>
              <p:cNvSpPr>
                <a:spLocks noChangeArrowheads="1"/>
              </p:cNvSpPr>
              <p:nvPr/>
            </p:nvSpPr>
            <p:spPr bwMode="auto">
              <a:xfrm>
                <a:off x="624" y="1527"/>
                <a:ext cx="528" cy="39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62" name="Rectangle 11"/>
              <p:cNvSpPr>
                <a:spLocks noChangeArrowheads="1"/>
              </p:cNvSpPr>
              <p:nvPr/>
            </p:nvSpPr>
            <p:spPr bwMode="auto">
              <a:xfrm>
                <a:off x="624" y="1315"/>
                <a:ext cx="528" cy="2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63" name="Rectangle 12"/>
              <p:cNvSpPr>
                <a:spLocks noChangeArrowheads="1"/>
              </p:cNvSpPr>
              <p:nvPr/>
            </p:nvSpPr>
            <p:spPr bwMode="auto">
              <a:xfrm>
                <a:off x="624"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64" name="Line 13"/>
              <p:cNvSpPr>
                <a:spLocks noChangeShapeType="1"/>
              </p:cNvSpPr>
              <p:nvPr/>
            </p:nvSpPr>
            <p:spPr bwMode="auto">
              <a:xfrm>
                <a:off x="624"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65" name="Line 14"/>
              <p:cNvSpPr>
                <a:spLocks noChangeShapeType="1"/>
              </p:cNvSpPr>
              <p:nvPr/>
            </p:nvSpPr>
            <p:spPr bwMode="auto">
              <a:xfrm>
                <a:off x="624"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66" name="Line 15"/>
              <p:cNvSpPr>
                <a:spLocks noChangeShapeType="1"/>
              </p:cNvSpPr>
              <p:nvPr/>
            </p:nvSpPr>
            <p:spPr bwMode="auto">
              <a:xfrm>
                <a:off x="624" y="1527"/>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67" name="Line 16"/>
              <p:cNvSpPr>
                <a:spLocks noChangeShapeType="1"/>
              </p:cNvSpPr>
              <p:nvPr/>
            </p:nvSpPr>
            <p:spPr bwMode="auto">
              <a:xfrm>
                <a:off x="624"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68" name="Line 17"/>
              <p:cNvSpPr>
                <a:spLocks noChangeShapeType="1"/>
              </p:cNvSpPr>
              <p:nvPr/>
            </p:nvSpPr>
            <p:spPr bwMode="auto">
              <a:xfrm>
                <a:off x="624"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69" name="Line 18"/>
              <p:cNvSpPr>
                <a:spLocks noChangeShapeType="1"/>
              </p:cNvSpPr>
              <p:nvPr/>
            </p:nvSpPr>
            <p:spPr bwMode="auto">
              <a:xfrm>
                <a:off x="624"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70" name="Line 19"/>
              <p:cNvSpPr>
                <a:spLocks noChangeShapeType="1"/>
              </p:cNvSpPr>
              <p:nvPr/>
            </p:nvSpPr>
            <p:spPr bwMode="auto">
              <a:xfrm>
                <a:off x="624"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71" name="Line 20"/>
              <p:cNvSpPr>
                <a:spLocks noChangeShapeType="1"/>
              </p:cNvSpPr>
              <p:nvPr/>
            </p:nvSpPr>
            <p:spPr bwMode="auto">
              <a:xfrm>
                <a:off x="624"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72" name="Line 21"/>
              <p:cNvSpPr>
                <a:spLocks noChangeShapeType="1"/>
              </p:cNvSpPr>
              <p:nvPr/>
            </p:nvSpPr>
            <p:spPr bwMode="auto">
              <a:xfrm>
                <a:off x="1152"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73" name="Text Box 22"/>
              <p:cNvSpPr txBox="1">
                <a:spLocks noChangeArrowheads="1"/>
              </p:cNvSpPr>
              <p:nvPr/>
            </p:nvSpPr>
            <p:spPr bwMode="auto">
              <a:xfrm>
                <a:off x="783" y="1584"/>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1974" name="Text Box 23"/>
              <p:cNvSpPr txBox="1">
                <a:spLocks noChangeArrowheads="1"/>
              </p:cNvSpPr>
              <p:nvPr/>
            </p:nvSpPr>
            <p:spPr bwMode="auto">
              <a:xfrm>
                <a:off x="783" y="2182"/>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sp>
          <p:nvSpPr>
            <p:cNvPr id="121901" name="Text Box 24"/>
            <p:cNvSpPr txBox="1">
              <a:spLocks noChangeArrowheads="1"/>
            </p:cNvSpPr>
            <p:nvPr/>
          </p:nvSpPr>
          <p:spPr bwMode="auto">
            <a:xfrm>
              <a:off x="2296" y="1010"/>
              <a:ext cx="29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1</a:t>
              </a:r>
            </a:p>
          </p:txBody>
        </p:sp>
        <p:grpSp>
          <p:nvGrpSpPr>
            <p:cNvPr id="121902" name="Group 25"/>
            <p:cNvGrpSpPr>
              <a:grpSpLocks/>
            </p:cNvGrpSpPr>
            <p:nvPr/>
          </p:nvGrpSpPr>
          <p:grpSpPr bwMode="auto">
            <a:xfrm>
              <a:off x="2222" y="1387"/>
              <a:ext cx="564" cy="1636"/>
              <a:chOff x="1807" y="1104"/>
              <a:chExt cx="564" cy="1636"/>
            </a:xfrm>
          </p:grpSpPr>
          <p:sp>
            <p:nvSpPr>
              <p:cNvPr id="121941" name="Rectangle 26"/>
              <p:cNvSpPr>
                <a:spLocks noChangeArrowheads="1"/>
              </p:cNvSpPr>
              <p:nvPr/>
            </p:nvSpPr>
            <p:spPr bwMode="auto">
              <a:xfrm>
                <a:off x="1807"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42" name="Rectangle 27"/>
              <p:cNvSpPr>
                <a:spLocks noChangeArrowheads="1"/>
              </p:cNvSpPr>
              <p:nvPr/>
            </p:nvSpPr>
            <p:spPr bwMode="auto">
              <a:xfrm>
                <a:off x="1807" y="2133"/>
                <a:ext cx="528" cy="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43" name="Rectangle 28"/>
              <p:cNvSpPr>
                <a:spLocks noChangeArrowheads="1"/>
              </p:cNvSpPr>
              <p:nvPr/>
            </p:nvSpPr>
            <p:spPr bwMode="auto">
              <a:xfrm>
                <a:off x="1807"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44" name="Rectangle 29"/>
              <p:cNvSpPr>
                <a:spLocks noChangeArrowheads="1"/>
              </p:cNvSpPr>
              <p:nvPr/>
            </p:nvSpPr>
            <p:spPr bwMode="auto">
              <a:xfrm>
                <a:off x="1807" y="1527"/>
                <a:ext cx="528" cy="39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45" name="Rectangle 30"/>
              <p:cNvSpPr>
                <a:spLocks noChangeArrowheads="1"/>
              </p:cNvSpPr>
              <p:nvPr/>
            </p:nvSpPr>
            <p:spPr bwMode="auto">
              <a:xfrm>
                <a:off x="1807" y="1315"/>
                <a:ext cx="528" cy="2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46" name="Rectangle 31"/>
              <p:cNvSpPr>
                <a:spLocks noChangeArrowheads="1"/>
              </p:cNvSpPr>
              <p:nvPr/>
            </p:nvSpPr>
            <p:spPr bwMode="auto">
              <a:xfrm>
                <a:off x="1807"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47" name="Line 32"/>
              <p:cNvSpPr>
                <a:spLocks noChangeShapeType="1"/>
              </p:cNvSpPr>
              <p:nvPr/>
            </p:nvSpPr>
            <p:spPr bwMode="auto">
              <a:xfrm>
                <a:off x="1807"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48" name="Line 33"/>
              <p:cNvSpPr>
                <a:spLocks noChangeShapeType="1"/>
              </p:cNvSpPr>
              <p:nvPr/>
            </p:nvSpPr>
            <p:spPr bwMode="auto">
              <a:xfrm>
                <a:off x="1807"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49" name="Line 34"/>
              <p:cNvSpPr>
                <a:spLocks noChangeShapeType="1"/>
              </p:cNvSpPr>
              <p:nvPr/>
            </p:nvSpPr>
            <p:spPr bwMode="auto">
              <a:xfrm>
                <a:off x="1807" y="1527"/>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0" name="Line 35"/>
              <p:cNvSpPr>
                <a:spLocks noChangeShapeType="1"/>
              </p:cNvSpPr>
              <p:nvPr/>
            </p:nvSpPr>
            <p:spPr bwMode="auto">
              <a:xfrm>
                <a:off x="1807"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1" name="Line 36"/>
              <p:cNvSpPr>
                <a:spLocks noChangeShapeType="1"/>
              </p:cNvSpPr>
              <p:nvPr/>
            </p:nvSpPr>
            <p:spPr bwMode="auto">
              <a:xfrm>
                <a:off x="1807"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2" name="Line 37"/>
              <p:cNvSpPr>
                <a:spLocks noChangeShapeType="1"/>
              </p:cNvSpPr>
              <p:nvPr/>
            </p:nvSpPr>
            <p:spPr bwMode="auto">
              <a:xfrm>
                <a:off x="1807"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3" name="Line 38"/>
              <p:cNvSpPr>
                <a:spLocks noChangeShapeType="1"/>
              </p:cNvSpPr>
              <p:nvPr/>
            </p:nvSpPr>
            <p:spPr bwMode="auto">
              <a:xfrm>
                <a:off x="1807"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4" name="Line 39"/>
              <p:cNvSpPr>
                <a:spLocks noChangeShapeType="1"/>
              </p:cNvSpPr>
              <p:nvPr/>
            </p:nvSpPr>
            <p:spPr bwMode="auto">
              <a:xfrm>
                <a:off x="1807"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5" name="Line 40"/>
              <p:cNvSpPr>
                <a:spLocks noChangeShapeType="1"/>
              </p:cNvSpPr>
              <p:nvPr/>
            </p:nvSpPr>
            <p:spPr bwMode="auto">
              <a:xfrm>
                <a:off x="2335"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56" name="Text Box 41"/>
              <p:cNvSpPr txBox="1">
                <a:spLocks noChangeArrowheads="1"/>
              </p:cNvSpPr>
              <p:nvPr/>
            </p:nvSpPr>
            <p:spPr bwMode="auto">
              <a:xfrm>
                <a:off x="1963" y="1584"/>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1957" name="Text Box 42"/>
              <p:cNvSpPr txBox="1">
                <a:spLocks noChangeArrowheads="1"/>
              </p:cNvSpPr>
              <p:nvPr/>
            </p:nvSpPr>
            <p:spPr bwMode="auto">
              <a:xfrm>
                <a:off x="1935" y="2182"/>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sp>
          <p:nvSpPr>
            <p:cNvPr id="121903" name="Text Box 43"/>
            <p:cNvSpPr txBox="1">
              <a:spLocks noChangeArrowheads="1"/>
            </p:cNvSpPr>
            <p:nvPr/>
          </p:nvSpPr>
          <p:spPr bwMode="auto">
            <a:xfrm>
              <a:off x="3634" y="1010"/>
              <a:ext cx="29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2</a:t>
              </a:r>
            </a:p>
          </p:txBody>
        </p:sp>
        <p:sp>
          <p:nvSpPr>
            <p:cNvPr id="121904" name="Text Box 44"/>
            <p:cNvSpPr txBox="1">
              <a:spLocks noChangeArrowheads="1"/>
            </p:cNvSpPr>
            <p:nvPr/>
          </p:nvSpPr>
          <p:spPr bwMode="auto">
            <a:xfrm>
              <a:off x="4984" y="1010"/>
              <a:ext cx="29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M</a:t>
              </a:r>
              <a:r>
                <a:rPr lang="en-US" altLang="zh-CN" b="1" baseline="-20000"/>
                <a:t>3</a:t>
              </a:r>
            </a:p>
          </p:txBody>
        </p:sp>
        <p:grpSp>
          <p:nvGrpSpPr>
            <p:cNvPr id="121905" name="Group 45"/>
            <p:cNvGrpSpPr>
              <a:grpSpLocks/>
            </p:cNvGrpSpPr>
            <p:nvPr/>
          </p:nvGrpSpPr>
          <p:grpSpPr bwMode="auto">
            <a:xfrm>
              <a:off x="4888" y="1387"/>
              <a:ext cx="577" cy="1636"/>
              <a:chOff x="4271" y="1104"/>
              <a:chExt cx="577" cy="1636"/>
            </a:xfrm>
          </p:grpSpPr>
          <p:sp>
            <p:nvSpPr>
              <p:cNvPr id="121924" name="Rectangle 46"/>
              <p:cNvSpPr>
                <a:spLocks noChangeArrowheads="1"/>
              </p:cNvSpPr>
              <p:nvPr/>
            </p:nvSpPr>
            <p:spPr bwMode="auto">
              <a:xfrm>
                <a:off x="4271"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25" name="Rectangle 47"/>
              <p:cNvSpPr>
                <a:spLocks noChangeArrowheads="1"/>
              </p:cNvSpPr>
              <p:nvPr/>
            </p:nvSpPr>
            <p:spPr bwMode="auto">
              <a:xfrm>
                <a:off x="4271" y="2133"/>
                <a:ext cx="528" cy="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26" name="Rectangle 48"/>
              <p:cNvSpPr>
                <a:spLocks noChangeArrowheads="1"/>
              </p:cNvSpPr>
              <p:nvPr/>
            </p:nvSpPr>
            <p:spPr bwMode="auto">
              <a:xfrm>
                <a:off x="4271"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27" name="Rectangle 49"/>
              <p:cNvSpPr>
                <a:spLocks noChangeArrowheads="1"/>
              </p:cNvSpPr>
              <p:nvPr/>
            </p:nvSpPr>
            <p:spPr bwMode="auto">
              <a:xfrm>
                <a:off x="4271" y="1527"/>
                <a:ext cx="528" cy="39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28" name="Rectangle 50"/>
              <p:cNvSpPr>
                <a:spLocks noChangeArrowheads="1"/>
              </p:cNvSpPr>
              <p:nvPr/>
            </p:nvSpPr>
            <p:spPr bwMode="auto">
              <a:xfrm>
                <a:off x="4271" y="1315"/>
                <a:ext cx="528" cy="2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29" name="Rectangle 51"/>
              <p:cNvSpPr>
                <a:spLocks noChangeArrowheads="1"/>
              </p:cNvSpPr>
              <p:nvPr/>
            </p:nvSpPr>
            <p:spPr bwMode="auto">
              <a:xfrm>
                <a:off x="4271"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30" name="Line 52"/>
              <p:cNvSpPr>
                <a:spLocks noChangeShapeType="1"/>
              </p:cNvSpPr>
              <p:nvPr/>
            </p:nvSpPr>
            <p:spPr bwMode="auto">
              <a:xfrm>
                <a:off x="4271"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1" name="Line 53"/>
              <p:cNvSpPr>
                <a:spLocks noChangeShapeType="1"/>
              </p:cNvSpPr>
              <p:nvPr/>
            </p:nvSpPr>
            <p:spPr bwMode="auto">
              <a:xfrm>
                <a:off x="4271"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2" name="Line 54"/>
              <p:cNvSpPr>
                <a:spLocks noChangeShapeType="1"/>
              </p:cNvSpPr>
              <p:nvPr/>
            </p:nvSpPr>
            <p:spPr bwMode="auto">
              <a:xfrm>
                <a:off x="4271" y="1527"/>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3" name="Line 55"/>
              <p:cNvSpPr>
                <a:spLocks noChangeShapeType="1"/>
              </p:cNvSpPr>
              <p:nvPr/>
            </p:nvSpPr>
            <p:spPr bwMode="auto">
              <a:xfrm>
                <a:off x="4271"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4" name="Line 56"/>
              <p:cNvSpPr>
                <a:spLocks noChangeShapeType="1"/>
              </p:cNvSpPr>
              <p:nvPr/>
            </p:nvSpPr>
            <p:spPr bwMode="auto">
              <a:xfrm>
                <a:off x="4271"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5" name="Line 57"/>
              <p:cNvSpPr>
                <a:spLocks noChangeShapeType="1"/>
              </p:cNvSpPr>
              <p:nvPr/>
            </p:nvSpPr>
            <p:spPr bwMode="auto">
              <a:xfrm>
                <a:off x="4271"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6" name="Line 58"/>
              <p:cNvSpPr>
                <a:spLocks noChangeShapeType="1"/>
              </p:cNvSpPr>
              <p:nvPr/>
            </p:nvSpPr>
            <p:spPr bwMode="auto">
              <a:xfrm>
                <a:off x="4271"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7" name="Line 59"/>
              <p:cNvSpPr>
                <a:spLocks noChangeShapeType="1"/>
              </p:cNvSpPr>
              <p:nvPr/>
            </p:nvSpPr>
            <p:spPr bwMode="auto">
              <a:xfrm>
                <a:off x="4271"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8" name="Line 60"/>
              <p:cNvSpPr>
                <a:spLocks noChangeShapeType="1"/>
              </p:cNvSpPr>
              <p:nvPr/>
            </p:nvSpPr>
            <p:spPr bwMode="auto">
              <a:xfrm>
                <a:off x="4799"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39" name="Text Box 61"/>
              <p:cNvSpPr txBox="1">
                <a:spLocks noChangeArrowheads="1"/>
              </p:cNvSpPr>
              <p:nvPr/>
            </p:nvSpPr>
            <p:spPr bwMode="auto">
              <a:xfrm>
                <a:off x="4440" y="1584"/>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1940" name="Text Box 62"/>
              <p:cNvSpPr txBox="1">
                <a:spLocks noChangeArrowheads="1"/>
              </p:cNvSpPr>
              <p:nvPr/>
            </p:nvSpPr>
            <p:spPr bwMode="auto">
              <a:xfrm>
                <a:off x="4440" y="2182"/>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grpSp>
          <p:nvGrpSpPr>
            <p:cNvPr id="121906" name="Group 63"/>
            <p:cNvGrpSpPr>
              <a:grpSpLocks/>
            </p:cNvGrpSpPr>
            <p:nvPr/>
          </p:nvGrpSpPr>
          <p:grpSpPr bwMode="auto">
            <a:xfrm>
              <a:off x="3563" y="1387"/>
              <a:ext cx="542" cy="1636"/>
              <a:chOff x="3049" y="1104"/>
              <a:chExt cx="542" cy="1636"/>
            </a:xfrm>
          </p:grpSpPr>
          <p:sp>
            <p:nvSpPr>
              <p:cNvPr id="121907" name="Rectangle 64"/>
              <p:cNvSpPr>
                <a:spLocks noChangeArrowheads="1"/>
              </p:cNvSpPr>
              <p:nvPr/>
            </p:nvSpPr>
            <p:spPr bwMode="auto">
              <a:xfrm>
                <a:off x="3049" y="2529"/>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08" name="Rectangle 65"/>
              <p:cNvSpPr>
                <a:spLocks noChangeArrowheads="1"/>
              </p:cNvSpPr>
              <p:nvPr/>
            </p:nvSpPr>
            <p:spPr bwMode="auto">
              <a:xfrm>
                <a:off x="3049" y="2133"/>
                <a:ext cx="528" cy="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09" name="Rectangle 66"/>
              <p:cNvSpPr>
                <a:spLocks noChangeArrowheads="1"/>
              </p:cNvSpPr>
              <p:nvPr/>
            </p:nvSpPr>
            <p:spPr bwMode="auto">
              <a:xfrm>
                <a:off x="3049" y="1922"/>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10" name="Rectangle 67"/>
              <p:cNvSpPr>
                <a:spLocks noChangeArrowheads="1"/>
              </p:cNvSpPr>
              <p:nvPr/>
            </p:nvSpPr>
            <p:spPr bwMode="auto">
              <a:xfrm>
                <a:off x="3049" y="1527"/>
                <a:ext cx="528" cy="39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en-US" altLang="zh-CN" sz="1600"/>
              </a:p>
              <a:p>
                <a:pPr algn="l" eaLnBrk="1" hangingPunct="1"/>
                <a:endParaRPr lang="zh-CN" altLang="en-US" sz="1600"/>
              </a:p>
            </p:txBody>
          </p:sp>
          <p:sp>
            <p:nvSpPr>
              <p:cNvPr id="121911" name="Rectangle 68"/>
              <p:cNvSpPr>
                <a:spLocks noChangeArrowheads="1"/>
              </p:cNvSpPr>
              <p:nvPr/>
            </p:nvSpPr>
            <p:spPr bwMode="auto">
              <a:xfrm>
                <a:off x="3049" y="1315"/>
                <a:ext cx="528" cy="2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12" name="Rectangle 69"/>
              <p:cNvSpPr>
                <a:spLocks noChangeArrowheads="1"/>
              </p:cNvSpPr>
              <p:nvPr/>
            </p:nvSpPr>
            <p:spPr bwMode="auto">
              <a:xfrm>
                <a:off x="3049" y="1104"/>
                <a:ext cx="528" cy="2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1600"/>
              </a:p>
            </p:txBody>
          </p:sp>
          <p:sp>
            <p:nvSpPr>
              <p:cNvPr id="121913" name="Line 70"/>
              <p:cNvSpPr>
                <a:spLocks noChangeShapeType="1"/>
              </p:cNvSpPr>
              <p:nvPr/>
            </p:nvSpPr>
            <p:spPr bwMode="auto">
              <a:xfrm>
                <a:off x="3049" y="1104"/>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4" name="Line 71"/>
              <p:cNvSpPr>
                <a:spLocks noChangeShapeType="1"/>
              </p:cNvSpPr>
              <p:nvPr/>
            </p:nvSpPr>
            <p:spPr bwMode="auto">
              <a:xfrm>
                <a:off x="3049" y="1315"/>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5" name="Line 72"/>
              <p:cNvSpPr>
                <a:spLocks noChangeShapeType="1"/>
              </p:cNvSpPr>
              <p:nvPr/>
            </p:nvSpPr>
            <p:spPr bwMode="auto">
              <a:xfrm>
                <a:off x="3049" y="1527"/>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6" name="Line 73"/>
              <p:cNvSpPr>
                <a:spLocks noChangeShapeType="1"/>
              </p:cNvSpPr>
              <p:nvPr/>
            </p:nvSpPr>
            <p:spPr bwMode="auto">
              <a:xfrm>
                <a:off x="3049" y="192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7" name="Line 74"/>
              <p:cNvSpPr>
                <a:spLocks noChangeShapeType="1"/>
              </p:cNvSpPr>
              <p:nvPr/>
            </p:nvSpPr>
            <p:spPr bwMode="auto">
              <a:xfrm>
                <a:off x="3049" y="2133"/>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8" name="Line 75"/>
              <p:cNvSpPr>
                <a:spLocks noChangeShapeType="1"/>
              </p:cNvSpPr>
              <p:nvPr/>
            </p:nvSpPr>
            <p:spPr bwMode="auto">
              <a:xfrm>
                <a:off x="3049" y="2529"/>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9" name="Line 76"/>
              <p:cNvSpPr>
                <a:spLocks noChangeShapeType="1"/>
              </p:cNvSpPr>
              <p:nvPr/>
            </p:nvSpPr>
            <p:spPr bwMode="auto">
              <a:xfrm>
                <a:off x="3049" y="2740"/>
                <a:ext cx="52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20" name="Line 77"/>
              <p:cNvSpPr>
                <a:spLocks noChangeShapeType="1"/>
              </p:cNvSpPr>
              <p:nvPr/>
            </p:nvSpPr>
            <p:spPr bwMode="auto">
              <a:xfrm>
                <a:off x="3049"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21" name="Line 78"/>
              <p:cNvSpPr>
                <a:spLocks noChangeShapeType="1"/>
              </p:cNvSpPr>
              <p:nvPr/>
            </p:nvSpPr>
            <p:spPr bwMode="auto">
              <a:xfrm>
                <a:off x="3577" y="1104"/>
                <a:ext cx="0" cy="1636"/>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22" name="Text Box 79"/>
              <p:cNvSpPr txBox="1">
                <a:spLocks noChangeArrowheads="1"/>
              </p:cNvSpPr>
              <p:nvPr/>
            </p:nvSpPr>
            <p:spPr bwMode="auto">
              <a:xfrm>
                <a:off x="3171" y="1584"/>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sp>
            <p:nvSpPr>
              <p:cNvPr id="121923" name="Text Box 80"/>
              <p:cNvSpPr txBox="1">
                <a:spLocks noChangeArrowheads="1"/>
              </p:cNvSpPr>
              <p:nvPr/>
            </p:nvSpPr>
            <p:spPr bwMode="auto">
              <a:xfrm>
                <a:off x="3183" y="2182"/>
                <a:ext cx="4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a:t>
                </a:r>
              </a:p>
            </p:txBody>
          </p:sp>
        </p:grpSp>
      </p:grpSp>
      <p:grpSp>
        <p:nvGrpSpPr>
          <p:cNvPr id="7" name="Group 82"/>
          <p:cNvGrpSpPr>
            <a:grpSpLocks/>
          </p:cNvGrpSpPr>
          <p:nvPr/>
        </p:nvGrpSpPr>
        <p:grpSpPr bwMode="auto">
          <a:xfrm>
            <a:off x="3070225" y="5964238"/>
            <a:ext cx="3382963" cy="412750"/>
            <a:chOff x="1907" y="3840"/>
            <a:chExt cx="2062" cy="293"/>
          </a:xfrm>
        </p:grpSpPr>
        <p:grpSp>
          <p:nvGrpSpPr>
            <p:cNvPr id="121893" name="Group 83"/>
            <p:cNvGrpSpPr>
              <a:grpSpLocks/>
            </p:cNvGrpSpPr>
            <p:nvPr/>
          </p:nvGrpSpPr>
          <p:grpSpPr bwMode="auto">
            <a:xfrm>
              <a:off x="1907" y="3840"/>
              <a:ext cx="2062" cy="293"/>
              <a:chOff x="1488" y="3840"/>
              <a:chExt cx="2062" cy="293"/>
            </a:xfrm>
          </p:grpSpPr>
          <p:sp>
            <p:nvSpPr>
              <p:cNvPr id="121895" name="Rectangle 84"/>
              <p:cNvSpPr>
                <a:spLocks noChangeArrowheads="1"/>
              </p:cNvSpPr>
              <p:nvPr/>
            </p:nvSpPr>
            <p:spPr bwMode="auto">
              <a:xfrm>
                <a:off x="2519" y="3840"/>
                <a:ext cx="1031" cy="28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1896" name="Text Box 85"/>
              <p:cNvSpPr txBox="1">
                <a:spLocks noChangeArrowheads="1"/>
              </p:cNvSpPr>
              <p:nvPr/>
            </p:nvSpPr>
            <p:spPr bwMode="auto">
              <a:xfrm>
                <a:off x="2648" y="3851"/>
                <a:ext cx="5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　</a:t>
                </a:r>
                <a:r>
                  <a:rPr lang="zh-CN" altLang="en-US" b="1">
                    <a:solidFill>
                      <a:schemeClr val="tx2"/>
                    </a:solidFill>
                  </a:rPr>
                  <a:t>体号</a:t>
                </a:r>
              </a:p>
            </p:txBody>
          </p:sp>
          <p:sp>
            <p:nvSpPr>
              <p:cNvPr id="121897" name="Rectangle 86"/>
              <p:cNvSpPr>
                <a:spLocks noChangeArrowheads="1"/>
              </p:cNvSpPr>
              <p:nvPr/>
            </p:nvSpPr>
            <p:spPr bwMode="auto">
              <a:xfrm>
                <a:off x="1488" y="3840"/>
                <a:ext cx="1031" cy="28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1898" name="Text Box 87"/>
              <p:cNvSpPr txBox="1">
                <a:spLocks noChangeArrowheads="1"/>
              </p:cNvSpPr>
              <p:nvPr/>
            </p:nvSpPr>
            <p:spPr bwMode="auto">
              <a:xfrm>
                <a:off x="1770" y="3851"/>
                <a:ext cx="11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b="1"/>
              </a:p>
            </p:txBody>
          </p:sp>
        </p:grpSp>
        <p:sp>
          <p:nvSpPr>
            <p:cNvPr id="121894" name="Text Box 88"/>
            <p:cNvSpPr txBox="1">
              <a:spLocks noChangeArrowheads="1"/>
            </p:cNvSpPr>
            <p:nvPr/>
          </p:nvSpPr>
          <p:spPr bwMode="auto">
            <a:xfrm>
              <a:off x="2033" y="3851"/>
              <a:ext cx="73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体内地址</a:t>
              </a:r>
            </a:p>
          </p:txBody>
        </p:sp>
      </p:grpSp>
      <p:grpSp>
        <p:nvGrpSpPr>
          <p:cNvPr id="9" name="Group 89"/>
          <p:cNvGrpSpPr>
            <a:grpSpLocks/>
          </p:cNvGrpSpPr>
          <p:nvPr/>
        </p:nvGrpSpPr>
        <p:grpSpPr bwMode="auto">
          <a:xfrm>
            <a:off x="192505" y="1523999"/>
            <a:ext cx="7673558" cy="1096943"/>
            <a:chOff x="182" y="1010"/>
            <a:chExt cx="4677" cy="779"/>
          </a:xfrm>
        </p:grpSpPr>
        <p:sp>
          <p:nvSpPr>
            <p:cNvPr id="121887" name="Text Box 90"/>
            <p:cNvSpPr txBox="1">
              <a:spLocks noChangeArrowheads="1"/>
            </p:cNvSpPr>
            <p:nvPr/>
          </p:nvSpPr>
          <p:spPr bwMode="auto">
            <a:xfrm>
              <a:off x="295" y="1010"/>
              <a:ext cx="42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地址</a:t>
              </a:r>
            </a:p>
          </p:txBody>
        </p:sp>
        <p:grpSp>
          <p:nvGrpSpPr>
            <p:cNvPr id="121888" name="Group 91"/>
            <p:cNvGrpSpPr>
              <a:grpSpLocks/>
            </p:cNvGrpSpPr>
            <p:nvPr/>
          </p:nvGrpSpPr>
          <p:grpSpPr bwMode="auto">
            <a:xfrm>
              <a:off x="182" y="1339"/>
              <a:ext cx="4677" cy="450"/>
              <a:chOff x="182" y="1339"/>
              <a:chExt cx="4677" cy="450"/>
            </a:xfrm>
          </p:grpSpPr>
          <p:sp>
            <p:nvSpPr>
              <p:cNvPr id="121889" name="Text Box 92"/>
              <p:cNvSpPr txBox="1">
                <a:spLocks noChangeArrowheads="1"/>
              </p:cNvSpPr>
              <p:nvPr/>
            </p:nvSpPr>
            <p:spPr bwMode="auto">
              <a:xfrm>
                <a:off x="182" y="1505"/>
                <a:ext cx="10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t>0000 </a:t>
                </a:r>
                <a:r>
                  <a:rPr lang="en-US" altLang="zh-CN" b="1" dirty="0">
                    <a:solidFill>
                      <a:schemeClr val="tx2"/>
                    </a:solidFill>
                  </a:rPr>
                  <a:t>00</a:t>
                </a:r>
              </a:p>
            </p:txBody>
          </p:sp>
          <p:sp>
            <p:nvSpPr>
              <p:cNvPr id="121890" name="Text Box 93"/>
              <p:cNvSpPr txBox="1">
                <a:spLocks noChangeArrowheads="1"/>
              </p:cNvSpPr>
              <p:nvPr/>
            </p:nvSpPr>
            <p:spPr bwMode="auto">
              <a:xfrm>
                <a:off x="1574" y="1489"/>
                <a:ext cx="98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t>0000 </a:t>
                </a:r>
                <a:r>
                  <a:rPr lang="en-US" altLang="zh-CN" b="1" dirty="0">
                    <a:solidFill>
                      <a:schemeClr val="tx2"/>
                    </a:solidFill>
                  </a:rPr>
                  <a:t>01</a:t>
                </a:r>
              </a:p>
            </p:txBody>
          </p:sp>
          <p:sp>
            <p:nvSpPr>
              <p:cNvPr id="121891" name="Text Box 94"/>
              <p:cNvSpPr txBox="1">
                <a:spLocks noChangeArrowheads="1"/>
              </p:cNvSpPr>
              <p:nvPr/>
            </p:nvSpPr>
            <p:spPr bwMode="auto">
              <a:xfrm>
                <a:off x="2896" y="1339"/>
                <a:ext cx="92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t>0000 </a:t>
                </a:r>
                <a:r>
                  <a:rPr lang="en-US" altLang="zh-CN" b="1" dirty="0">
                    <a:solidFill>
                      <a:schemeClr val="tx2"/>
                    </a:solidFill>
                  </a:rPr>
                  <a:t>10</a:t>
                </a:r>
              </a:p>
            </p:txBody>
          </p:sp>
          <p:sp>
            <p:nvSpPr>
              <p:cNvPr id="121892" name="Text Box 95"/>
              <p:cNvSpPr txBox="1">
                <a:spLocks noChangeArrowheads="1"/>
              </p:cNvSpPr>
              <p:nvPr/>
            </p:nvSpPr>
            <p:spPr bwMode="auto">
              <a:xfrm>
                <a:off x="4195" y="1339"/>
                <a:ext cx="66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0000 </a:t>
                </a:r>
                <a:r>
                  <a:rPr lang="en-US" altLang="zh-CN" b="1">
                    <a:solidFill>
                      <a:schemeClr val="tx2"/>
                    </a:solidFill>
                  </a:rPr>
                  <a:t>11</a:t>
                </a:r>
              </a:p>
            </p:txBody>
          </p:sp>
        </p:grpSp>
      </p:grpSp>
      <p:grpSp>
        <p:nvGrpSpPr>
          <p:cNvPr id="11" name="Group 96"/>
          <p:cNvGrpSpPr>
            <a:grpSpLocks/>
          </p:cNvGrpSpPr>
          <p:nvPr/>
        </p:nvGrpSpPr>
        <p:grpSpPr bwMode="auto">
          <a:xfrm>
            <a:off x="205630" y="2319338"/>
            <a:ext cx="7660433" cy="647498"/>
            <a:chOff x="190" y="1548"/>
            <a:chExt cx="4669" cy="460"/>
          </a:xfrm>
        </p:grpSpPr>
        <p:sp>
          <p:nvSpPr>
            <p:cNvPr id="121883" name="Text Box 97"/>
            <p:cNvSpPr txBox="1">
              <a:spLocks noChangeArrowheads="1"/>
            </p:cNvSpPr>
            <p:nvPr/>
          </p:nvSpPr>
          <p:spPr bwMode="auto">
            <a:xfrm>
              <a:off x="190" y="1724"/>
              <a:ext cx="109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t>0001 </a:t>
              </a:r>
              <a:r>
                <a:rPr lang="en-US" altLang="zh-CN" b="1" dirty="0">
                  <a:solidFill>
                    <a:schemeClr val="tx2"/>
                  </a:solidFill>
                </a:rPr>
                <a:t>00</a:t>
              </a:r>
            </a:p>
          </p:txBody>
        </p:sp>
        <p:sp>
          <p:nvSpPr>
            <p:cNvPr id="121884" name="Text Box 98"/>
            <p:cNvSpPr txBox="1">
              <a:spLocks noChangeArrowheads="1"/>
            </p:cNvSpPr>
            <p:nvPr/>
          </p:nvSpPr>
          <p:spPr bwMode="auto">
            <a:xfrm>
              <a:off x="1581" y="1714"/>
              <a:ext cx="83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t>0001</a:t>
              </a:r>
              <a:r>
                <a:rPr lang="en-US" altLang="zh-CN" b="1" dirty="0">
                  <a:solidFill>
                    <a:schemeClr val="tx2"/>
                  </a:solidFill>
                </a:rPr>
                <a:t> 01</a:t>
              </a:r>
            </a:p>
          </p:txBody>
        </p:sp>
        <p:sp>
          <p:nvSpPr>
            <p:cNvPr id="121885" name="Text Box 99"/>
            <p:cNvSpPr txBox="1">
              <a:spLocks noChangeArrowheads="1"/>
            </p:cNvSpPr>
            <p:nvPr/>
          </p:nvSpPr>
          <p:spPr bwMode="auto">
            <a:xfrm>
              <a:off x="2896" y="1548"/>
              <a:ext cx="96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dirty="0"/>
                <a:t>0001 </a:t>
              </a:r>
              <a:r>
                <a:rPr lang="en-US" altLang="zh-CN" b="1" dirty="0">
                  <a:solidFill>
                    <a:schemeClr val="tx2"/>
                  </a:solidFill>
                </a:rPr>
                <a:t>10</a:t>
              </a:r>
            </a:p>
          </p:txBody>
        </p:sp>
        <p:sp>
          <p:nvSpPr>
            <p:cNvPr id="121886" name="Text Box 100"/>
            <p:cNvSpPr txBox="1">
              <a:spLocks noChangeArrowheads="1"/>
            </p:cNvSpPr>
            <p:nvPr/>
          </p:nvSpPr>
          <p:spPr bwMode="auto">
            <a:xfrm>
              <a:off x="4195" y="1548"/>
              <a:ext cx="66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0001 </a:t>
              </a:r>
              <a:r>
                <a:rPr lang="en-US" altLang="zh-CN" b="1">
                  <a:solidFill>
                    <a:schemeClr val="tx2"/>
                  </a:solidFill>
                </a:rPr>
                <a:t>11</a:t>
              </a:r>
            </a:p>
          </p:txBody>
        </p:sp>
      </p:grpSp>
      <p:grpSp>
        <p:nvGrpSpPr>
          <p:cNvPr id="12" name="Group 101"/>
          <p:cNvGrpSpPr>
            <a:grpSpLocks/>
          </p:cNvGrpSpPr>
          <p:nvPr/>
        </p:nvGrpSpPr>
        <p:grpSpPr bwMode="auto">
          <a:xfrm>
            <a:off x="152400" y="4333875"/>
            <a:ext cx="7713663" cy="396875"/>
            <a:chOff x="158" y="2817"/>
            <a:chExt cx="4701" cy="282"/>
          </a:xfrm>
        </p:grpSpPr>
        <p:sp>
          <p:nvSpPr>
            <p:cNvPr id="121879" name="Text Box 102"/>
            <p:cNvSpPr txBox="1">
              <a:spLocks noChangeArrowheads="1"/>
            </p:cNvSpPr>
            <p:nvPr/>
          </p:nvSpPr>
          <p:spPr bwMode="auto">
            <a:xfrm>
              <a:off x="158" y="2817"/>
              <a:ext cx="66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1111 </a:t>
              </a:r>
              <a:r>
                <a:rPr lang="en-US" altLang="zh-CN" b="1">
                  <a:solidFill>
                    <a:schemeClr val="tx2"/>
                  </a:solidFill>
                </a:rPr>
                <a:t>00</a:t>
              </a:r>
            </a:p>
          </p:txBody>
        </p:sp>
        <p:sp>
          <p:nvSpPr>
            <p:cNvPr id="121880" name="Text Box 103"/>
            <p:cNvSpPr txBox="1">
              <a:spLocks noChangeArrowheads="1"/>
            </p:cNvSpPr>
            <p:nvPr/>
          </p:nvSpPr>
          <p:spPr bwMode="auto">
            <a:xfrm>
              <a:off x="1581" y="2817"/>
              <a:ext cx="66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1111 </a:t>
              </a:r>
              <a:r>
                <a:rPr lang="en-US" altLang="zh-CN" b="1">
                  <a:solidFill>
                    <a:schemeClr val="tx2"/>
                  </a:solidFill>
                </a:rPr>
                <a:t>01</a:t>
              </a:r>
            </a:p>
          </p:txBody>
        </p:sp>
        <p:sp>
          <p:nvSpPr>
            <p:cNvPr id="121881" name="Text Box 104"/>
            <p:cNvSpPr txBox="1">
              <a:spLocks noChangeArrowheads="1"/>
            </p:cNvSpPr>
            <p:nvPr/>
          </p:nvSpPr>
          <p:spPr bwMode="auto">
            <a:xfrm>
              <a:off x="2896" y="2817"/>
              <a:ext cx="66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1111</a:t>
              </a:r>
              <a:r>
                <a:rPr lang="en-US" altLang="zh-CN" b="1">
                  <a:solidFill>
                    <a:schemeClr val="tx2"/>
                  </a:solidFill>
                </a:rPr>
                <a:t> 10</a:t>
              </a:r>
            </a:p>
          </p:txBody>
        </p:sp>
        <p:sp>
          <p:nvSpPr>
            <p:cNvPr id="121882" name="Text Box 105"/>
            <p:cNvSpPr txBox="1">
              <a:spLocks noChangeArrowheads="1"/>
            </p:cNvSpPr>
            <p:nvPr/>
          </p:nvSpPr>
          <p:spPr bwMode="auto">
            <a:xfrm>
              <a:off x="4195" y="2817"/>
              <a:ext cx="66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1111 </a:t>
              </a:r>
              <a:r>
                <a:rPr lang="en-US" altLang="zh-CN" b="1">
                  <a:solidFill>
                    <a:schemeClr val="tx2"/>
                  </a:solidFill>
                </a:rPr>
                <a:t>11</a:t>
              </a:r>
            </a:p>
          </p:txBody>
        </p:sp>
      </p:grpSp>
      <p:grpSp>
        <p:nvGrpSpPr>
          <p:cNvPr id="13" name="Group 106"/>
          <p:cNvGrpSpPr>
            <a:grpSpLocks/>
          </p:cNvGrpSpPr>
          <p:nvPr/>
        </p:nvGrpSpPr>
        <p:grpSpPr bwMode="auto">
          <a:xfrm>
            <a:off x="981075" y="4794250"/>
            <a:ext cx="6623050" cy="396875"/>
            <a:chOff x="283" y="3103"/>
            <a:chExt cx="4037" cy="282"/>
          </a:xfrm>
        </p:grpSpPr>
        <p:sp>
          <p:nvSpPr>
            <p:cNvPr id="121874" name="Line 107"/>
            <p:cNvSpPr>
              <a:spLocks noChangeShapeType="1"/>
            </p:cNvSpPr>
            <p:nvPr/>
          </p:nvSpPr>
          <p:spPr bwMode="auto">
            <a:xfrm>
              <a:off x="283" y="3385"/>
              <a:ext cx="4037" cy="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5" name="Line 108"/>
            <p:cNvSpPr>
              <a:spLocks noChangeShapeType="1"/>
            </p:cNvSpPr>
            <p:nvPr/>
          </p:nvSpPr>
          <p:spPr bwMode="auto">
            <a:xfrm>
              <a:off x="295" y="311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6" name="Line 109"/>
            <p:cNvSpPr>
              <a:spLocks noChangeShapeType="1"/>
            </p:cNvSpPr>
            <p:nvPr/>
          </p:nvSpPr>
          <p:spPr bwMode="auto">
            <a:xfrm>
              <a:off x="1701" y="310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7" name="Line 110"/>
            <p:cNvSpPr>
              <a:spLocks noChangeShapeType="1"/>
            </p:cNvSpPr>
            <p:nvPr/>
          </p:nvSpPr>
          <p:spPr bwMode="auto">
            <a:xfrm>
              <a:off x="3016" y="311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8" name="Line 111"/>
            <p:cNvSpPr>
              <a:spLocks noChangeShapeType="1"/>
            </p:cNvSpPr>
            <p:nvPr/>
          </p:nvSpPr>
          <p:spPr bwMode="auto">
            <a:xfrm>
              <a:off x="4298" y="3113"/>
              <a:ext cx="0" cy="272"/>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2096" name="Line 112"/>
          <p:cNvSpPr>
            <a:spLocks noChangeShapeType="1"/>
          </p:cNvSpPr>
          <p:nvPr/>
        </p:nvSpPr>
        <p:spPr bwMode="auto">
          <a:xfrm>
            <a:off x="5611813" y="5272088"/>
            <a:ext cx="1587" cy="638175"/>
          </a:xfrm>
          <a:prstGeom prst="line">
            <a:avLst/>
          </a:prstGeom>
          <a:noFill/>
          <a:ln w="57150">
            <a:solidFill>
              <a:schemeClr val="tx2"/>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 name="Group 113"/>
          <p:cNvGrpSpPr>
            <a:grpSpLocks/>
          </p:cNvGrpSpPr>
          <p:nvPr/>
        </p:nvGrpSpPr>
        <p:grpSpPr bwMode="auto">
          <a:xfrm>
            <a:off x="547688" y="4840288"/>
            <a:ext cx="6640512" cy="638175"/>
            <a:chOff x="552" y="3113"/>
            <a:chExt cx="4047" cy="453"/>
          </a:xfrm>
        </p:grpSpPr>
        <p:sp>
          <p:nvSpPr>
            <p:cNvPr id="121869" name="Line 114"/>
            <p:cNvSpPr>
              <a:spLocks noChangeShapeType="1"/>
            </p:cNvSpPr>
            <p:nvPr/>
          </p:nvSpPr>
          <p:spPr bwMode="auto">
            <a:xfrm>
              <a:off x="552" y="3566"/>
              <a:ext cx="404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0" name="Line 115"/>
            <p:cNvSpPr>
              <a:spLocks noChangeShapeType="1"/>
            </p:cNvSpPr>
            <p:nvPr/>
          </p:nvSpPr>
          <p:spPr bwMode="auto">
            <a:xfrm>
              <a:off x="567"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1" name="Line 116"/>
            <p:cNvSpPr>
              <a:spLocks noChangeShapeType="1"/>
            </p:cNvSpPr>
            <p:nvPr/>
          </p:nvSpPr>
          <p:spPr bwMode="auto">
            <a:xfrm>
              <a:off x="1973"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2" name="Line 117"/>
            <p:cNvSpPr>
              <a:spLocks noChangeShapeType="1"/>
            </p:cNvSpPr>
            <p:nvPr/>
          </p:nvSpPr>
          <p:spPr bwMode="auto">
            <a:xfrm>
              <a:off x="3288"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73" name="Line 118"/>
            <p:cNvSpPr>
              <a:spLocks noChangeShapeType="1"/>
            </p:cNvSpPr>
            <p:nvPr/>
          </p:nvSpPr>
          <p:spPr bwMode="auto">
            <a:xfrm>
              <a:off x="4582" y="3113"/>
              <a:ext cx="0" cy="453"/>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2103" name="Line 119"/>
          <p:cNvSpPr>
            <a:spLocks noChangeShapeType="1"/>
          </p:cNvSpPr>
          <p:nvPr/>
        </p:nvSpPr>
        <p:spPr bwMode="auto">
          <a:xfrm>
            <a:off x="4003675" y="5527675"/>
            <a:ext cx="1588" cy="382588"/>
          </a:xfrm>
          <a:prstGeom prst="line">
            <a:avLst/>
          </a:prstGeom>
          <a:noFill/>
          <a:ln w="57150">
            <a:solidFill>
              <a:schemeClr val="tx1"/>
            </a:solidFill>
            <a:round/>
            <a:headEnd type="stealth"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67" name="Text Box 120"/>
          <p:cNvSpPr txBox="1">
            <a:spLocks noChangeArrowheads="1"/>
          </p:cNvSpPr>
          <p:nvPr/>
        </p:nvSpPr>
        <p:spPr bwMode="auto">
          <a:xfrm>
            <a:off x="347663" y="477838"/>
            <a:ext cx="61039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t>(2) </a:t>
            </a:r>
            <a:r>
              <a:rPr lang="zh-CN" altLang="en-US" sz="3200" b="1"/>
              <a:t>低位交叉</a:t>
            </a:r>
          </a:p>
        </p:txBody>
      </p:sp>
      <p:sp>
        <p:nvSpPr>
          <p:cNvPr id="42105" name="Text Box 121"/>
          <p:cNvSpPr txBox="1">
            <a:spLocks noChangeArrowheads="1"/>
          </p:cNvSpPr>
          <p:nvPr/>
        </p:nvSpPr>
        <p:spPr bwMode="auto">
          <a:xfrm>
            <a:off x="3228975" y="477838"/>
            <a:ext cx="61039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3200" b="1"/>
              <a:t>各个体轮流编址</a:t>
            </a:r>
          </a:p>
        </p:txBody>
      </p:sp>
    </p:spTree>
    <p:extLst>
      <p:ext uri="{BB962C8B-B14F-4D97-AF65-F5344CB8AC3E}">
        <p14:creationId xmlns:p14="http://schemas.microsoft.com/office/powerpoint/2010/main" val="1664046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105"/>
                                        </p:tgtEl>
                                        <p:attrNameLst>
                                          <p:attrName>style.visibility</p:attrName>
                                        </p:attrNameLst>
                                      </p:cBhvr>
                                      <p:to>
                                        <p:strVal val="visible"/>
                                      </p:to>
                                    </p:set>
                                    <p:animEffect transition="in" filter="blinds(horizontal)">
                                      <p:cBhvr>
                                        <p:cTn id="7" dur="500"/>
                                        <p:tgtEl>
                                          <p:spTgt spid="42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42096"/>
                                        </p:tgtEl>
                                        <p:attrNameLst>
                                          <p:attrName>style.visibility</p:attrName>
                                        </p:attrNameLst>
                                      </p:cBhvr>
                                      <p:to>
                                        <p:strVal val="visible"/>
                                      </p:to>
                                    </p:set>
                                    <p:animEffect transition="in" filter="slide(fromBottom)">
                                      <p:cBhvr>
                                        <p:cTn id="37" dur="500"/>
                                        <p:tgtEl>
                                          <p:spTgt spid="42096"/>
                                        </p:tgtEl>
                                      </p:cBhvr>
                                    </p:animEffect>
                                  </p:childTnLst>
                                </p:cTn>
                              </p:par>
                            </p:childTnLst>
                          </p:cTn>
                        </p:par>
                        <p:par>
                          <p:cTn id="38" fill="hold" nodeType="afterGroup">
                            <p:stCondLst>
                              <p:cond delay="500"/>
                            </p:stCondLst>
                            <p:childTnLst>
                              <p:par>
                                <p:cTn id="39" presetID="12" presetClass="entr" presetSubtype="4"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slide(fromBottom)">
                                      <p:cBhvr>
                                        <p:cTn id="41" dur="500"/>
                                        <p:tgtEl>
                                          <p:spTgt spid="1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nodeType="clickEffect">
                                  <p:stCondLst>
                                    <p:cond delay="0"/>
                                  </p:stCondLst>
                                  <p:childTnLst>
                                    <p:set>
                                      <p:cBhvr>
                                        <p:cTn id="45" dur="1" fill="hold">
                                          <p:stCondLst>
                                            <p:cond delay="0"/>
                                          </p:stCondLst>
                                        </p:cTn>
                                        <p:tgtEl>
                                          <p:spTgt spid="42103"/>
                                        </p:tgtEl>
                                        <p:attrNameLst>
                                          <p:attrName>style.visibility</p:attrName>
                                        </p:attrNameLst>
                                      </p:cBhvr>
                                      <p:to>
                                        <p:strVal val="visible"/>
                                      </p:to>
                                    </p:set>
                                    <p:animEffect transition="in" filter="slide(fromBottom)">
                                      <p:cBhvr>
                                        <p:cTn id="46" dur="500"/>
                                        <p:tgtEl>
                                          <p:spTgt spid="42103"/>
                                        </p:tgtEl>
                                      </p:cBhvr>
                                    </p:animEffect>
                                  </p:childTnLst>
                                </p:cTn>
                              </p:par>
                            </p:childTnLst>
                          </p:cTn>
                        </p:par>
                        <p:par>
                          <p:cTn id="47" fill="hold" nodeType="afterGroup">
                            <p:stCondLst>
                              <p:cond delay="500"/>
                            </p:stCondLst>
                            <p:childTnLst>
                              <p:par>
                                <p:cTn id="48" presetID="16" presetClass="entr" presetSubtype="37"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outVertical)">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0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2" name="Group 4"/>
          <p:cNvGrpSpPr>
            <a:grpSpLocks/>
          </p:cNvGrpSpPr>
          <p:nvPr/>
        </p:nvGrpSpPr>
        <p:grpSpPr bwMode="auto">
          <a:xfrm>
            <a:off x="3492500" y="3048000"/>
            <a:ext cx="2641600" cy="3505200"/>
            <a:chOff x="2136" y="1824"/>
            <a:chExt cx="1632" cy="2208"/>
          </a:xfrm>
        </p:grpSpPr>
        <p:sp>
          <p:nvSpPr>
            <p:cNvPr id="122918" name="Line 5"/>
            <p:cNvSpPr>
              <a:spLocks noChangeShapeType="1"/>
            </p:cNvSpPr>
            <p:nvPr/>
          </p:nvSpPr>
          <p:spPr bwMode="auto">
            <a:xfrm>
              <a:off x="2136" y="1824"/>
              <a:ext cx="0" cy="22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19" name="Line 6"/>
            <p:cNvSpPr>
              <a:spLocks noChangeShapeType="1"/>
            </p:cNvSpPr>
            <p:nvPr/>
          </p:nvSpPr>
          <p:spPr bwMode="auto">
            <a:xfrm>
              <a:off x="3768" y="1824"/>
              <a:ext cx="0" cy="22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2883" name="Group 7"/>
          <p:cNvGrpSpPr>
            <a:grpSpLocks/>
          </p:cNvGrpSpPr>
          <p:nvPr/>
        </p:nvGrpSpPr>
        <p:grpSpPr bwMode="auto">
          <a:xfrm>
            <a:off x="4140200" y="3048000"/>
            <a:ext cx="2641600" cy="3505200"/>
            <a:chOff x="2544" y="1824"/>
            <a:chExt cx="1632" cy="2208"/>
          </a:xfrm>
        </p:grpSpPr>
        <p:sp>
          <p:nvSpPr>
            <p:cNvPr id="122916" name="Line 8"/>
            <p:cNvSpPr>
              <a:spLocks noChangeShapeType="1"/>
            </p:cNvSpPr>
            <p:nvPr/>
          </p:nvSpPr>
          <p:spPr bwMode="auto">
            <a:xfrm>
              <a:off x="2544" y="1824"/>
              <a:ext cx="0" cy="22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17" name="Line 9"/>
            <p:cNvSpPr>
              <a:spLocks noChangeShapeType="1"/>
            </p:cNvSpPr>
            <p:nvPr/>
          </p:nvSpPr>
          <p:spPr bwMode="auto">
            <a:xfrm>
              <a:off x="4176" y="1824"/>
              <a:ext cx="0" cy="22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2884" name="Group 10"/>
          <p:cNvGrpSpPr>
            <a:grpSpLocks/>
          </p:cNvGrpSpPr>
          <p:nvPr/>
        </p:nvGrpSpPr>
        <p:grpSpPr bwMode="auto">
          <a:xfrm>
            <a:off x="4787900" y="3048000"/>
            <a:ext cx="2641600" cy="3505200"/>
            <a:chOff x="2952" y="1824"/>
            <a:chExt cx="1632" cy="2208"/>
          </a:xfrm>
        </p:grpSpPr>
        <p:sp>
          <p:nvSpPr>
            <p:cNvPr id="122914" name="Line 11"/>
            <p:cNvSpPr>
              <a:spLocks noChangeShapeType="1"/>
            </p:cNvSpPr>
            <p:nvPr/>
          </p:nvSpPr>
          <p:spPr bwMode="auto">
            <a:xfrm>
              <a:off x="2952" y="1824"/>
              <a:ext cx="0" cy="22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15" name="Line 12"/>
            <p:cNvSpPr>
              <a:spLocks noChangeShapeType="1"/>
            </p:cNvSpPr>
            <p:nvPr/>
          </p:nvSpPr>
          <p:spPr bwMode="auto">
            <a:xfrm>
              <a:off x="4584" y="1824"/>
              <a:ext cx="0" cy="22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2885" name="Group 13"/>
          <p:cNvGrpSpPr>
            <a:grpSpLocks/>
          </p:cNvGrpSpPr>
          <p:nvPr/>
        </p:nvGrpSpPr>
        <p:grpSpPr bwMode="auto">
          <a:xfrm>
            <a:off x="2794000" y="3276600"/>
            <a:ext cx="5283200" cy="3271838"/>
            <a:chOff x="1728" y="1971"/>
            <a:chExt cx="3264" cy="2301"/>
          </a:xfrm>
        </p:grpSpPr>
        <p:sp>
          <p:nvSpPr>
            <p:cNvPr id="122911" name="Line 14"/>
            <p:cNvSpPr>
              <a:spLocks noChangeShapeType="1"/>
            </p:cNvSpPr>
            <p:nvPr/>
          </p:nvSpPr>
          <p:spPr bwMode="auto">
            <a:xfrm>
              <a:off x="1728" y="1971"/>
              <a:ext cx="0" cy="2301"/>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12" name="Line 15"/>
            <p:cNvSpPr>
              <a:spLocks noChangeShapeType="1"/>
            </p:cNvSpPr>
            <p:nvPr/>
          </p:nvSpPr>
          <p:spPr bwMode="auto">
            <a:xfrm>
              <a:off x="3360" y="1971"/>
              <a:ext cx="0" cy="2301"/>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13" name="Line 16"/>
            <p:cNvSpPr>
              <a:spLocks noChangeShapeType="1"/>
            </p:cNvSpPr>
            <p:nvPr/>
          </p:nvSpPr>
          <p:spPr bwMode="auto">
            <a:xfrm>
              <a:off x="4992" y="1971"/>
              <a:ext cx="0" cy="2301"/>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886" name="Text Box 17"/>
          <p:cNvSpPr txBox="1">
            <a:spLocks noChangeArrowheads="1"/>
          </p:cNvSpPr>
          <p:nvPr/>
        </p:nvSpPr>
        <p:spPr bwMode="auto">
          <a:xfrm>
            <a:off x="285750" y="142875"/>
            <a:ext cx="40401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3600" b="1"/>
              <a:t>低位交叉的特点</a:t>
            </a:r>
          </a:p>
        </p:txBody>
      </p:sp>
      <p:grpSp>
        <p:nvGrpSpPr>
          <p:cNvPr id="122887" name="Group 19"/>
          <p:cNvGrpSpPr>
            <a:grpSpLocks/>
          </p:cNvGrpSpPr>
          <p:nvPr/>
        </p:nvGrpSpPr>
        <p:grpSpPr bwMode="auto">
          <a:xfrm>
            <a:off x="762000" y="2916238"/>
            <a:ext cx="7924800" cy="400050"/>
            <a:chOff x="480" y="1741"/>
            <a:chExt cx="4896" cy="252"/>
          </a:xfrm>
        </p:grpSpPr>
        <p:sp>
          <p:nvSpPr>
            <p:cNvPr id="122909" name="Text Box 20"/>
            <p:cNvSpPr txBox="1">
              <a:spLocks noChangeArrowheads="1"/>
            </p:cNvSpPr>
            <p:nvPr/>
          </p:nvSpPr>
          <p:spPr bwMode="auto">
            <a:xfrm>
              <a:off x="480" y="1741"/>
              <a:ext cx="4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时间</a:t>
              </a:r>
            </a:p>
          </p:txBody>
        </p:sp>
        <p:sp>
          <p:nvSpPr>
            <p:cNvPr id="122910" name="Line 21"/>
            <p:cNvSpPr>
              <a:spLocks noChangeShapeType="1"/>
            </p:cNvSpPr>
            <p:nvPr/>
          </p:nvSpPr>
          <p:spPr bwMode="auto">
            <a:xfrm>
              <a:off x="1536" y="1968"/>
              <a:ext cx="384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888" name="Freeform 22"/>
          <p:cNvSpPr>
            <a:spLocks/>
          </p:cNvSpPr>
          <p:nvPr/>
        </p:nvSpPr>
        <p:spPr bwMode="auto">
          <a:xfrm>
            <a:off x="2471738" y="4427538"/>
            <a:ext cx="6210300" cy="492125"/>
          </a:xfrm>
          <a:custGeom>
            <a:avLst/>
            <a:gdLst>
              <a:gd name="T0" fmla="*/ 0 w 3837"/>
              <a:gd name="T1" fmla="*/ 2147483647 h 310"/>
              <a:gd name="T2" fmla="*/ 2147483647 w 3837"/>
              <a:gd name="T3" fmla="*/ 2147483647 h 310"/>
              <a:gd name="T4" fmla="*/ 2147483647 w 3837"/>
              <a:gd name="T5" fmla="*/ 2147483647 h 310"/>
              <a:gd name="T6" fmla="*/ 2147483647 w 3837"/>
              <a:gd name="T7" fmla="*/ 2147483647 h 310"/>
              <a:gd name="T8" fmla="*/ 2147483647 w 3837"/>
              <a:gd name="T9" fmla="*/ 2147483647 h 310"/>
              <a:gd name="T10" fmla="*/ 2147483647 w 3837"/>
              <a:gd name="T11" fmla="*/ 2147483647 h 310"/>
              <a:gd name="T12" fmla="*/ 2147483647 w 3837"/>
              <a:gd name="T13" fmla="*/ 2147483647 h 310"/>
              <a:gd name="T14" fmla="*/ 2147483647 w 3837"/>
              <a:gd name="T15" fmla="*/ 2147483647 h 310"/>
              <a:gd name="T16" fmla="*/ 2147483647 w 3837"/>
              <a:gd name="T17" fmla="*/ 2147483647 h 310"/>
              <a:gd name="T18" fmla="*/ 2147483647 w 3837"/>
              <a:gd name="T19" fmla="*/ 0 h 310"/>
              <a:gd name="T20" fmla="*/ 2147483647 w 3837"/>
              <a:gd name="T21" fmla="*/ 2147483647 h 3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7"/>
              <a:gd name="T34" fmla="*/ 0 h 310"/>
              <a:gd name="T35" fmla="*/ 3837 w 3837"/>
              <a:gd name="T36" fmla="*/ 310 h 3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7" h="310">
                <a:moveTo>
                  <a:pt x="0" y="1"/>
                </a:moveTo>
                <a:lnTo>
                  <a:pt x="599" y="1"/>
                </a:lnTo>
                <a:lnTo>
                  <a:pt x="600" y="310"/>
                </a:lnTo>
                <a:lnTo>
                  <a:pt x="750" y="310"/>
                </a:lnTo>
                <a:lnTo>
                  <a:pt x="750" y="6"/>
                </a:lnTo>
                <a:lnTo>
                  <a:pt x="2231" y="4"/>
                </a:lnTo>
                <a:lnTo>
                  <a:pt x="2231" y="310"/>
                </a:lnTo>
                <a:lnTo>
                  <a:pt x="2385" y="310"/>
                </a:lnTo>
                <a:lnTo>
                  <a:pt x="2385" y="21"/>
                </a:lnTo>
                <a:lnTo>
                  <a:pt x="2385" y="0"/>
                </a:lnTo>
                <a:lnTo>
                  <a:pt x="3837" y="1"/>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2889" name="Freeform 23"/>
          <p:cNvSpPr>
            <a:spLocks/>
          </p:cNvSpPr>
          <p:nvPr/>
        </p:nvSpPr>
        <p:spPr bwMode="auto">
          <a:xfrm>
            <a:off x="2471738" y="5130800"/>
            <a:ext cx="6205537" cy="485775"/>
          </a:xfrm>
          <a:custGeom>
            <a:avLst/>
            <a:gdLst>
              <a:gd name="T0" fmla="*/ 0 w 3834"/>
              <a:gd name="T1" fmla="*/ 2147483647 h 306"/>
              <a:gd name="T2" fmla="*/ 2147483647 w 3834"/>
              <a:gd name="T3" fmla="*/ 2147483647 h 306"/>
              <a:gd name="T4" fmla="*/ 2147483647 w 3834"/>
              <a:gd name="T5" fmla="*/ 2147483647 h 306"/>
              <a:gd name="T6" fmla="*/ 2147483647 w 3834"/>
              <a:gd name="T7" fmla="*/ 2147483647 h 306"/>
              <a:gd name="T8" fmla="*/ 2147483647 w 3834"/>
              <a:gd name="T9" fmla="*/ 2147483647 h 306"/>
              <a:gd name="T10" fmla="*/ 2147483647 w 3834"/>
              <a:gd name="T11" fmla="*/ 2147483647 h 306"/>
              <a:gd name="T12" fmla="*/ 2147483647 w 3834"/>
              <a:gd name="T13" fmla="*/ 2147483647 h 306"/>
              <a:gd name="T14" fmla="*/ 2147483647 w 3834"/>
              <a:gd name="T15" fmla="*/ 2147483647 h 306"/>
              <a:gd name="T16" fmla="*/ 2147483647 w 3834"/>
              <a:gd name="T17" fmla="*/ 2147483647 h 306"/>
              <a:gd name="T18" fmla="*/ 2147483647 w 3834"/>
              <a:gd name="T19" fmla="*/ 0 h 306"/>
              <a:gd name="T20" fmla="*/ 2147483647 w 3834"/>
              <a:gd name="T21" fmla="*/ 2147483647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4"/>
              <a:gd name="T34" fmla="*/ 0 h 306"/>
              <a:gd name="T35" fmla="*/ 3834 w 3834"/>
              <a:gd name="T36" fmla="*/ 306 h 3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4" h="306">
                <a:moveTo>
                  <a:pt x="0" y="5"/>
                </a:moveTo>
                <a:lnTo>
                  <a:pt x="1008" y="5"/>
                </a:lnTo>
                <a:lnTo>
                  <a:pt x="1008" y="305"/>
                </a:lnTo>
                <a:lnTo>
                  <a:pt x="1158" y="306"/>
                </a:lnTo>
                <a:lnTo>
                  <a:pt x="1158" y="6"/>
                </a:lnTo>
                <a:lnTo>
                  <a:pt x="2637" y="5"/>
                </a:lnTo>
                <a:lnTo>
                  <a:pt x="2640" y="305"/>
                </a:lnTo>
                <a:lnTo>
                  <a:pt x="2790" y="306"/>
                </a:lnTo>
                <a:lnTo>
                  <a:pt x="2790" y="23"/>
                </a:lnTo>
                <a:lnTo>
                  <a:pt x="2793" y="0"/>
                </a:lnTo>
                <a:lnTo>
                  <a:pt x="3834" y="5"/>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2890" name="Freeform 24"/>
          <p:cNvSpPr>
            <a:spLocks/>
          </p:cNvSpPr>
          <p:nvPr/>
        </p:nvSpPr>
        <p:spPr bwMode="auto">
          <a:xfrm>
            <a:off x="2462213" y="5829300"/>
            <a:ext cx="6224587" cy="500063"/>
          </a:xfrm>
          <a:custGeom>
            <a:avLst/>
            <a:gdLst>
              <a:gd name="T0" fmla="*/ 0 w 3846"/>
              <a:gd name="T1" fmla="*/ 2147483647 h 315"/>
              <a:gd name="T2" fmla="*/ 2147483647 w 3846"/>
              <a:gd name="T3" fmla="*/ 2147483647 h 315"/>
              <a:gd name="T4" fmla="*/ 2147483647 w 3846"/>
              <a:gd name="T5" fmla="*/ 2147483647 h 315"/>
              <a:gd name="T6" fmla="*/ 2147483647 w 3846"/>
              <a:gd name="T7" fmla="*/ 2147483647 h 315"/>
              <a:gd name="T8" fmla="*/ 2147483647 w 3846"/>
              <a:gd name="T9" fmla="*/ 2147483647 h 315"/>
              <a:gd name="T10" fmla="*/ 2147483647 w 3846"/>
              <a:gd name="T11" fmla="*/ 2147483647 h 315"/>
              <a:gd name="T12" fmla="*/ 2147483647 w 3846"/>
              <a:gd name="T13" fmla="*/ 2147483647 h 315"/>
              <a:gd name="T14" fmla="*/ 2147483647 w 3846"/>
              <a:gd name="T15" fmla="*/ 2147483647 h 315"/>
              <a:gd name="T16" fmla="*/ 2147483647 w 3846"/>
              <a:gd name="T17" fmla="*/ 0 h 315"/>
              <a:gd name="T18" fmla="*/ 2147483647 w 3846"/>
              <a:gd name="T19" fmla="*/ 2147483647 h 315"/>
              <a:gd name="T20" fmla="*/ 2147483647 w 3846"/>
              <a:gd name="T21" fmla="*/ 2147483647 h 3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46"/>
              <a:gd name="T34" fmla="*/ 0 h 315"/>
              <a:gd name="T35" fmla="*/ 3846 w 3846"/>
              <a:gd name="T36" fmla="*/ 315 h 3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46" h="315">
                <a:moveTo>
                  <a:pt x="0" y="3"/>
                </a:moveTo>
                <a:lnTo>
                  <a:pt x="1422" y="3"/>
                </a:lnTo>
                <a:lnTo>
                  <a:pt x="1422" y="315"/>
                </a:lnTo>
                <a:lnTo>
                  <a:pt x="1563" y="315"/>
                </a:lnTo>
                <a:lnTo>
                  <a:pt x="1563" y="6"/>
                </a:lnTo>
                <a:lnTo>
                  <a:pt x="3054" y="3"/>
                </a:lnTo>
                <a:lnTo>
                  <a:pt x="3054" y="306"/>
                </a:lnTo>
                <a:lnTo>
                  <a:pt x="3198" y="308"/>
                </a:lnTo>
                <a:lnTo>
                  <a:pt x="3198" y="0"/>
                </a:lnTo>
                <a:lnTo>
                  <a:pt x="3195" y="3"/>
                </a:lnTo>
                <a:lnTo>
                  <a:pt x="3846" y="3"/>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grpSp>
        <p:nvGrpSpPr>
          <p:cNvPr id="122891" name="Group 25"/>
          <p:cNvGrpSpPr>
            <a:grpSpLocks/>
          </p:cNvGrpSpPr>
          <p:nvPr/>
        </p:nvGrpSpPr>
        <p:grpSpPr bwMode="auto">
          <a:xfrm>
            <a:off x="2471738" y="3714750"/>
            <a:ext cx="6215062" cy="500063"/>
            <a:chOff x="1536" y="2244"/>
            <a:chExt cx="3840" cy="315"/>
          </a:xfrm>
        </p:grpSpPr>
        <p:sp>
          <p:nvSpPr>
            <p:cNvPr id="122907" name="Freeform 26"/>
            <p:cNvSpPr>
              <a:spLocks/>
            </p:cNvSpPr>
            <p:nvPr/>
          </p:nvSpPr>
          <p:spPr bwMode="auto">
            <a:xfrm>
              <a:off x="1536" y="2247"/>
              <a:ext cx="3456" cy="312"/>
            </a:xfrm>
            <a:custGeom>
              <a:avLst/>
              <a:gdLst>
                <a:gd name="T0" fmla="*/ 0 w 3456"/>
                <a:gd name="T1" fmla="*/ 6 h 312"/>
                <a:gd name="T2" fmla="*/ 192 w 3456"/>
                <a:gd name="T3" fmla="*/ 6 h 312"/>
                <a:gd name="T4" fmla="*/ 192 w 3456"/>
                <a:gd name="T5" fmla="*/ 306 h 312"/>
                <a:gd name="T6" fmla="*/ 336 w 3456"/>
                <a:gd name="T7" fmla="*/ 309 h 312"/>
                <a:gd name="T8" fmla="*/ 336 w 3456"/>
                <a:gd name="T9" fmla="*/ 9 h 312"/>
                <a:gd name="T10" fmla="*/ 1824 w 3456"/>
                <a:gd name="T11" fmla="*/ 9 h 312"/>
                <a:gd name="T12" fmla="*/ 1824 w 3456"/>
                <a:gd name="T13" fmla="*/ 312 h 312"/>
                <a:gd name="T14" fmla="*/ 1968 w 3456"/>
                <a:gd name="T15" fmla="*/ 309 h 312"/>
                <a:gd name="T16" fmla="*/ 1971 w 3456"/>
                <a:gd name="T17" fmla="*/ 24 h 312"/>
                <a:gd name="T18" fmla="*/ 1971 w 3456"/>
                <a:gd name="T19" fmla="*/ 3 h 312"/>
                <a:gd name="T20" fmla="*/ 3456 w 3456"/>
                <a:gd name="T21" fmla="*/ 0 h 3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6"/>
                <a:gd name="T34" fmla="*/ 0 h 312"/>
                <a:gd name="T35" fmla="*/ 3456 w 3456"/>
                <a:gd name="T36" fmla="*/ 312 h 3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6" h="312">
                  <a:moveTo>
                    <a:pt x="0" y="6"/>
                  </a:moveTo>
                  <a:lnTo>
                    <a:pt x="192" y="6"/>
                  </a:lnTo>
                  <a:lnTo>
                    <a:pt x="192" y="306"/>
                  </a:lnTo>
                  <a:lnTo>
                    <a:pt x="336" y="309"/>
                  </a:lnTo>
                  <a:lnTo>
                    <a:pt x="336" y="9"/>
                  </a:lnTo>
                  <a:lnTo>
                    <a:pt x="1824" y="9"/>
                  </a:lnTo>
                  <a:lnTo>
                    <a:pt x="1824" y="312"/>
                  </a:lnTo>
                  <a:lnTo>
                    <a:pt x="1968" y="309"/>
                  </a:lnTo>
                  <a:lnTo>
                    <a:pt x="1971" y="24"/>
                  </a:lnTo>
                  <a:lnTo>
                    <a:pt x="1971" y="3"/>
                  </a:lnTo>
                  <a:lnTo>
                    <a:pt x="3456"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sp>
          <p:nvSpPr>
            <p:cNvPr id="122908" name="Freeform 27"/>
            <p:cNvSpPr>
              <a:spLocks/>
            </p:cNvSpPr>
            <p:nvPr/>
          </p:nvSpPr>
          <p:spPr bwMode="auto">
            <a:xfrm>
              <a:off x="4992" y="2244"/>
              <a:ext cx="384" cy="306"/>
            </a:xfrm>
            <a:custGeom>
              <a:avLst/>
              <a:gdLst>
                <a:gd name="T0" fmla="*/ 0 w 384"/>
                <a:gd name="T1" fmla="*/ 0 h 306"/>
                <a:gd name="T2" fmla="*/ 0 w 384"/>
                <a:gd name="T3" fmla="*/ 306 h 306"/>
                <a:gd name="T4" fmla="*/ 144 w 384"/>
                <a:gd name="T5" fmla="*/ 306 h 306"/>
                <a:gd name="T6" fmla="*/ 144 w 384"/>
                <a:gd name="T7" fmla="*/ 6 h 306"/>
                <a:gd name="T8" fmla="*/ 384 w 384"/>
                <a:gd name="T9" fmla="*/ 6 h 306"/>
                <a:gd name="T10" fmla="*/ 0 60000 65536"/>
                <a:gd name="T11" fmla="*/ 0 60000 65536"/>
                <a:gd name="T12" fmla="*/ 0 60000 65536"/>
                <a:gd name="T13" fmla="*/ 0 60000 65536"/>
                <a:gd name="T14" fmla="*/ 0 60000 65536"/>
                <a:gd name="T15" fmla="*/ 0 w 384"/>
                <a:gd name="T16" fmla="*/ 0 h 306"/>
                <a:gd name="T17" fmla="*/ 384 w 384"/>
                <a:gd name="T18" fmla="*/ 306 h 306"/>
              </a:gdLst>
              <a:ahLst/>
              <a:cxnLst>
                <a:cxn ang="T10">
                  <a:pos x="T0" y="T1"/>
                </a:cxn>
                <a:cxn ang="T11">
                  <a:pos x="T2" y="T3"/>
                </a:cxn>
                <a:cxn ang="T12">
                  <a:pos x="T4" y="T5"/>
                </a:cxn>
                <a:cxn ang="T13">
                  <a:pos x="T6" y="T7"/>
                </a:cxn>
                <a:cxn ang="T14">
                  <a:pos x="T8" y="T9"/>
                </a:cxn>
              </a:cxnLst>
              <a:rect l="T15" t="T16" r="T17" b="T18"/>
              <a:pathLst>
                <a:path w="384" h="306">
                  <a:moveTo>
                    <a:pt x="0" y="0"/>
                  </a:moveTo>
                  <a:lnTo>
                    <a:pt x="0" y="306"/>
                  </a:lnTo>
                  <a:lnTo>
                    <a:pt x="144" y="306"/>
                  </a:lnTo>
                  <a:lnTo>
                    <a:pt x="144" y="6"/>
                  </a:lnTo>
                  <a:lnTo>
                    <a:pt x="384" y="6"/>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a:p>
          </p:txBody>
        </p:sp>
      </p:grpSp>
      <p:grpSp>
        <p:nvGrpSpPr>
          <p:cNvPr id="122892" name="Group 28"/>
          <p:cNvGrpSpPr>
            <a:grpSpLocks/>
          </p:cNvGrpSpPr>
          <p:nvPr/>
        </p:nvGrpSpPr>
        <p:grpSpPr bwMode="auto">
          <a:xfrm>
            <a:off x="2794000" y="2133600"/>
            <a:ext cx="5283200" cy="1219200"/>
            <a:chOff x="1728" y="1248"/>
            <a:chExt cx="3264" cy="768"/>
          </a:xfrm>
        </p:grpSpPr>
        <p:sp>
          <p:nvSpPr>
            <p:cNvPr id="122898" name="Text Box 29"/>
            <p:cNvSpPr txBox="1">
              <a:spLocks noChangeArrowheads="1"/>
            </p:cNvSpPr>
            <p:nvPr/>
          </p:nvSpPr>
          <p:spPr bwMode="auto">
            <a:xfrm>
              <a:off x="2112" y="1248"/>
              <a:ext cx="7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    </a:t>
              </a:r>
              <a:r>
                <a:rPr lang="zh-CN" altLang="en-US" b="1"/>
                <a:t>单体</a:t>
              </a:r>
              <a:endParaRPr lang="en-US" altLang="zh-CN" b="1"/>
            </a:p>
            <a:p>
              <a:pPr algn="l" eaLnBrk="1" hangingPunct="1"/>
              <a:r>
                <a:rPr lang="zh-CN" altLang="en-US" b="1"/>
                <a:t>访存周期</a:t>
              </a:r>
            </a:p>
          </p:txBody>
        </p:sp>
        <p:sp>
          <p:nvSpPr>
            <p:cNvPr id="122899" name="Text Box 30"/>
            <p:cNvSpPr txBox="1">
              <a:spLocks noChangeArrowheads="1"/>
            </p:cNvSpPr>
            <p:nvPr/>
          </p:nvSpPr>
          <p:spPr bwMode="auto">
            <a:xfrm>
              <a:off x="3744" y="1248"/>
              <a:ext cx="7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b="1"/>
                <a:t>    </a:t>
              </a:r>
              <a:r>
                <a:rPr lang="zh-CN" altLang="en-US" b="1"/>
                <a:t>单体</a:t>
              </a:r>
              <a:endParaRPr lang="en-US" altLang="zh-CN" b="1"/>
            </a:p>
            <a:p>
              <a:pPr algn="l" eaLnBrk="1" hangingPunct="1"/>
              <a:r>
                <a:rPr lang="zh-CN" altLang="en-US" b="1"/>
                <a:t>访存周期</a:t>
              </a:r>
            </a:p>
          </p:txBody>
        </p:sp>
        <p:sp>
          <p:nvSpPr>
            <p:cNvPr id="122900" name="Line 31"/>
            <p:cNvSpPr>
              <a:spLocks noChangeShapeType="1"/>
            </p:cNvSpPr>
            <p:nvPr/>
          </p:nvSpPr>
          <p:spPr bwMode="auto">
            <a:xfrm>
              <a:off x="2976" y="1536"/>
              <a:ext cx="383" cy="0"/>
            </a:xfrm>
            <a:prstGeom prst="line">
              <a:avLst/>
            </a:prstGeom>
            <a:noFill/>
            <a:ln w="38100">
              <a:solidFill>
                <a:schemeClr val="tx2"/>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01" name="Line 32"/>
            <p:cNvSpPr>
              <a:spLocks noChangeShapeType="1"/>
            </p:cNvSpPr>
            <p:nvPr/>
          </p:nvSpPr>
          <p:spPr bwMode="auto">
            <a:xfrm>
              <a:off x="4613" y="1536"/>
              <a:ext cx="379" cy="0"/>
            </a:xfrm>
            <a:prstGeom prst="line">
              <a:avLst/>
            </a:prstGeom>
            <a:noFill/>
            <a:ln w="38100">
              <a:solidFill>
                <a:schemeClr val="tx2"/>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02" name="Line 33"/>
            <p:cNvSpPr>
              <a:spLocks noChangeShapeType="1"/>
            </p:cNvSpPr>
            <p:nvPr/>
          </p:nvSpPr>
          <p:spPr bwMode="auto">
            <a:xfrm rot="10800000">
              <a:off x="3360" y="1536"/>
              <a:ext cx="379" cy="0"/>
            </a:xfrm>
            <a:prstGeom prst="line">
              <a:avLst/>
            </a:prstGeom>
            <a:noFill/>
            <a:ln w="38100">
              <a:solidFill>
                <a:schemeClr val="tx2"/>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03" name="Line 34"/>
            <p:cNvSpPr>
              <a:spLocks noChangeShapeType="1"/>
            </p:cNvSpPr>
            <p:nvPr/>
          </p:nvSpPr>
          <p:spPr bwMode="auto">
            <a:xfrm rot="10800000">
              <a:off x="1733" y="1536"/>
              <a:ext cx="383" cy="0"/>
            </a:xfrm>
            <a:prstGeom prst="line">
              <a:avLst/>
            </a:prstGeom>
            <a:noFill/>
            <a:ln w="38100">
              <a:solidFill>
                <a:schemeClr val="tx2"/>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04" name="Line 35"/>
            <p:cNvSpPr>
              <a:spLocks noChangeShapeType="1"/>
            </p:cNvSpPr>
            <p:nvPr/>
          </p:nvSpPr>
          <p:spPr bwMode="auto">
            <a:xfrm>
              <a:off x="1728" y="1392"/>
              <a:ext cx="0" cy="62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5" name="Line 36"/>
            <p:cNvSpPr>
              <a:spLocks noChangeShapeType="1"/>
            </p:cNvSpPr>
            <p:nvPr/>
          </p:nvSpPr>
          <p:spPr bwMode="auto">
            <a:xfrm>
              <a:off x="3360" y="1392"/>
              <a:ext cx="0" cy="62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6" name="Line 37"/>
            <p:cNvSpPr>
              <a:spLocks noChangeShapeType="1"/>
            </p:cNvSpPr>
            <p:nvPr/>
          </p:nvSpPr>
          <p:spPr bwMode="auto">
            <a:xfrm>
              <a:off x="4992" y="1392"/>
              <a:ext cx="0" cy="62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893" name="Text Box 39"/>
          <p:cNvSpPr txBox="1">
            <a:spLocks noChangeArrowheads="1"/>
          </p:cNvSpPr>
          <p:nvPr/>
        </p:nvSpPr>
        <p:spPr bwMode="auto">
          <a:xfrm>
            <a:off x="379413" y="3657600"/>
            <a:ext cx="1687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启动存储体</a:t>
            </a:r>
            <a:r>
              <a:rPr lang="en-US" altLang="zh-CN" b="1"/>
              <a:t> 0</a:t>
            </a:r>
          </a:p>
        </p:txBody>
      </p:sp>
      <p:sp>
        <p:nvSpPr>
          <p:cNvPr id="122894" name="Text Box 40"/>
          <p:cNvSpPr txBox="1">
            <a:spLocks noChangeArrowheads="1"/>
          </p:cNvSpPr>
          <p:nvPr/>
        </p:nvSpPr>
        <p:spPr bwMode="auto">
          <a:xfrm>
            <a:off x="379413" y="4394200"/>
            <a:ext cx="1687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启动存储体</a:t>
            </a:r>
            <a:r>
              <a:rPr lang="en-US" altLang="zh-CN" b="1"/>
              <a:t> 1</a:t>
            </a:r>
          </a:p>
        </p:txBody>
      </p:sp>
      <p:sp>
        <p:nvSpPr>
          <p:cNvPr id="122895" name="Text Box 41"/>
          <p:cNvSpPr txBox="1">
            <a:spLocks noChangeArrowheads="1"/>
          </p:cNvSpPr>
          <p:nvPr/>
        </p:nvSpPr>
        <p:spPr bwMode="auto">
          <a:xfrm>
            <a:off x="379413" y="5130800"/>
            <a:ext cx="1687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启动存储体</a:t>
            </a:r>
            <a:r>
              <a:rPr lang="en-US" altLang="zh-CN" b="1"/>
              <a:t> 2</a:t>
            </a:r>
          </a:p>
        </p:txBody>
      </p:sp>
      <p:sp>
        <p:nvSpPr>
          <p:cNvPr id="122896" name="Text Box 42"/>
          <p:cNvSpPr txBox="1">
            <a:spLocks noChangeArrowheads="1"/>
          </p:cNvSpPr>
          <p:nvPr/>
        </p:nvSpPr>
        <p:spPr bwMode="auto">
          <a:xfrm>
            <a:off x="379413" y="5867400"/>
            <a:ext cx="1687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b="1"/>
              <a:t>启动存储体</a:t>
            </a:r>
            <a:r>
              <a:rPr lang="en-US" altLang="zh-CN" b="1"/>
              <a:t> 3</a:t>
            </a:r>
          </a:p>
        </p:txBody>
      </p:sp>
      <p:sp>
        <p:nvSpPr>
          <p:cNvPr id="122897" name="矩形 39"/>
          <p:cNvSpPr>
            <a:spLocks noChangeArrowheads="1"/>
          </p:cNvSpPr>
          <p:nvPr/>
        </p:nvSpPr>
        <p:spPr bwMode="auto">
          <a:xfrm>
            <a:off x="428625" y="1000125"/>
            <a:ext cx="821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buClr>
                <a:schemeClr val="tx2"/>
              </a:buClr>
              <a:buSzPct val="70000"/>
              <a:buFont typeface="Wingdings" panose="05000000000000000000" pitchFamily="2" charset="2"/>
              <a:buNone/>
            </a:pPr>
            <a:r>
              <a:rPr lang="zh-CN" altLang="en-US" b="1" dirty="0">
                <a:latin typeface="黑体" panose="02010609060101010101" pitchFamily="49" charset="-122"/>
                <a:ea typeface="黑体" panose="02010609060101010101" pitchFamily="49" charset="-122"/>
              </a:rPr>
              <a:t>通常在一个存取周期内，</a:t>
            </a:r>
            <a:r>
              <a:rPr lang="en-US" altLang="zh-CN" b="1" dirty="0">
                <a:latin typeface="黑体" panose="02010609060101010101" pitchFamily="49" charset="-122"/>
                <a:ea typeface="黑体" panose="02010609060101010101" pitchFamily="49" charset="-122"/>
              </a:rPr>
              <a:t>n</a:t>
            </a:r>
            <a:r>
              <a:rPr lang="zh-CN" altLang="en-US" b="1" dirty="0">
                <a:latin typeface="黑体" panose="02010609060101010101" pitchFamily="49" charset="-122"/>
                <a:ea typeface="黑体" panose="02010609060101010101" pitchFamily="49" charset="-122"/>
              </a:rPr>
              <a:t>个存储体必须分时启动，则各个存储体的启动间隔为</a:t>
            </a:r>
            <a:r>
              <a:rPr lang="en-US" altLang="zh-CN" b="1" dirty="0">
                <a:latin typeface="黑体" panose="02010609060101010101" pitchFamily="49" charset="-122"/>
                <a:ea typeface="黑体" panose="02010609060101010101" pitchFamily="49" charset="-122"/>
              </a:rPr>
              <a:t> t=T/n</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n</a:t>
            </a:r>
            <a:r>
              <a:rPr lang="zh-CN" altLang="en-US" b="1" dirty="0">
                <a:latin typeface="黑体" panose="02010609060101010101" pitchFamily="49" charset="-122"/>
                <a:ea typeface="黑体" panose="02010609060101010101" pitchFamily="49" charset="-122"/>
              </a:rPr>
              <a:t>为交叉存取度）</a:t>
            </a:r>
          </a:p>
        </p:txBody>
      </p:sp>
    </p:spTree>
    <p:extLst>
      <p:ext uri="{BB962C8B-B14F-4D97-AF65-F5344CB8AC3E}">
        <p14:creationId xmlns:p14="http://schemas.microsoft.com/office/powerpoint/2010/main" val="288603105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15"/>
          <p:cNvGrpSpPr>
            <a:grpSpLocks/>
          </p:cNvGrpSpPr>
          <p:nvPr/>
        </p:nvGrpSpPr>
        <p:grpSpPr bwMode="auto">
          <a:xfrm>
            <a:off x="0" y="404813"/>
            <a:ext cx="8610600" cy="5934075"/>
            <a:chOff x="0" y="255"/>
            <a:chExt cx="5424" cy="3738"/>
          </a:xfrm>
        </p:grpSpPr>
        <p:sp>
          <p:nvSpPr>
            <p:cNvPr id="2052" name="Text Box 8"/>
            <p:cNvSpPr txBox="1">
              <a:spLocks noChangeArrowheads="1"/>
            </p:cNvSpPr>
            <p:nvPr/>
          </p:nvSpPr>
          <p:spPr bwMode="auto">
            <a:xfrm>
              <a:off x="274" y="783"/>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a:t> </a:t>
              </a:r>
            </a:p>
          </p:txBody>
        </p:sp>
        <p:sp>
          <p:nvSpPr>
            <p:cNvPr id="2053" name="Rectangle 10"/>
            <p:cNvSpPr>
              <a:spLocks noChangeArrowheads="1"/>
            </p:cNvSpPr>
            <p:nvPr/>
          </p:nvSpPr>
          <p:spPr bwMode="auto">
            <a:xfrm>
              <a:off x="0" y="1602"/>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2400"/>
            </a:p>
          </p:txBody>
        </p:sp>
        <p:graphicFrame>
          <p:nvGraphicFramePr>
            <p:cNvPr id="2050" name="Object 11"/>
            <p:cNvGraphicFramePr>
              <a:graphicFrameLocks noChangeAspect="1"/>
            </p:cNvGraphicFramePr>
            <p:nvPr/>
          </p:nvGraphicFramePr>
          <p:xfrm>
            <a:off x="975" y="1000"/>
            <a:ext cx="4377" cy="2475"/>
          </p:xfrm>
          <a:graphic>
            <a:graphicData uri="http://schemas.openxmlformats.org/presentationml/2006/ole">
              <mc:AlternateContent xmlns:mc="http://schemas.openxmlformats.org/markup-compatibility/2006">
                <mc:Choice xmlns:v="urn:schemas-microsoft-com:vml" Requires="v">
                  <p:oleObj spid="_x0000_s5152" name="Visio" r:id="rId4" imgW="3479800" imgH="2082800" progId="Visio.Drawing.11">
                    <p:embed/>
                  </p:oleObj>
                </mc:Choice>
                <mc:Fallback>
                  <p:oleObj name="Visio" r:id="rId4" imgW="3479800" imgH="2082800" progId="Visio.Drawing.11">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b="5232"/>
                        <a:stretch>
                          <a:fillRect/>
                        </a:stretch>
                      </p:blipFill>
                      <p:spPr bwMode="auto">
                        <a:xfrm>
                          <a:off x="975" y="1000"/>
                          <a:ext cx="4377" cy="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
          <p:nvSpPr>
            <p:cNvPr id="2054" name="Text Box 12"/>
            <p:cNvSpPr txBox="1">
              <a:spLocks noChangeArrowheads="1"/>
            </p:cNvSpPr>
            <p:nvPr/>
          </p:nvSpPr>
          <p:spPr bwMode="auto">
            <a:xfrm>
              <a:off x="385" y="255"/>
              <a:ext cx="4718" cy="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lnSpc>
                  <a:spcPct val="150000"/>
                </a:lnSpc>
                <a:spcBef>
                  <a:spcPct val="50000"/>
                </a:spcBef>
              </a:pPr>
              <a:r>
                <a:rPr lang="zh-CN" altLang="en-US" sz="2400" b="1"/>
                <a:t>设四体低位交叉存储器，存取周期为</a:t>
              </a:r>
              <a:r>
                <a:rPr lang="en-US" altLang="zh-CN" sz="2400" b="1" i="1"/>
                <a:t>T</a:t>
              </a:r>
              <a:r>
                <a:rPr lang="zh-CN" altLang="en-US" sz="2400" b="1"/>
                <a:t>，总线传输周期为</a:t>
              </a:r>
              <a:r>
                <a:rPr lang="en-US" altLang="zh-CN" sz="2400" b="1" i="1">
                  <a:ea typeface="MS Mincho" panose="02020609040205080304" pitchFamily="49" charset="-128"/>
                </a:rPr>
                <a:t>τ</a:t>
              </a:r>
              <a:r>
                <a:rPr lang="zh-CN" altLang="en-US" sz="2400" b="1"/>
                <a:t>，为实现流水线方式存取，应满足</a:t>
              </a:r>
              <a:r>
                <a:rPr lang="en-US" altLang="zh-CN" sz="2400" b="1"/>
                <a:t> </a:t>
              </a:r>
              <a:r>
                <a:rPr lang="en-US" altLang="zh-CN" sz="2400" b="1" i="1">
                  <a:solidFill>
                    <a:schemeClr val="tx2"/>
                  </a:solidFill>
                </a:rPr>
                <a:t>T </a:t>
              </a:r>
              <a:r>
                <a:rPr lang="zh-CN" altLang="en-US" sz="2400" b="1">
                  <a:solidFill>
                    <a:schemeClr val="tx2"/>
                  </a:solidFill>
                </a:rPr>
                <a:t>＝</a:t>
              </a:r>
              <a:r>
                <a:rPr lang="en-US" altLang="zh-CN" sz="2400" b="1">
                  <a:solidFill>
                    <a:schemeClr val="tx2"/>
                  </a:solidFill>
                </a:rPr>
                <a:t> 4</a:t>
              </a:r>
              <a:r>
                <a:rPr lang="en-US" altLang="zh-CN" sz="2400" b="1" i="1">
                  <a:solidFill>
                    <a:schemeClr val="tx2"/>
                  </a:solidFill>
                  <a:ea typeface="MS Mincho" panose="02020609040205080304" pitchFamily="49" charset="-128"/>
                </a:rPr>
                <a:t>τ</a:t>
              </a:r>
              <a:r>
                <a:rPr lang="zh-CN" altLang="en-US" sz="2400" b="1"/>
                <a:t>。</a:t>
              </a:r>
            </a:p>
          </p:txBody>
        </p:sp>
        <p:sp>
          <p:nvSpPr>
            <p:cNvPr id="2055" name="Text Box 13"/>
            <p:cNvSpPr txBox="1">
              <a:spLocks noChangeArrowheads="1"/>
            </p:cNvSpPr>
            <p:nvPr/>
          </p:nvSpPr>
          <p:spPr bwMode="auto">
            <a:xfrm>
              <a:off x="1110" y="3702"/>
              <a:ext cx="43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t>连续读取</a:t>
              </a:r>
              <a:r>
                <a:rPr lang="en-US" altLang="zh-CN" sz="2400" b="1" dirty="0"/>
                <a:t> </a:t>
              </a:r>
              <a:r>
                <a:rPr lang="en-US" altLang="zh-CN" sz="2400" b="1" dirty="0">
                  <a:solidFill>
                    <a:schemeClr val="tx2"/>
                  </a:solidFill>
                </a:rPr>
                <a:t>4 </a:t>
              </a:r>
              <a:r>
                <a:rPr lang="zh-CN" altLang="en-US" sz="2400" b="1" dirty="0"/>
                <a:t>个字所需的时间为</a:t>
              </a:r>
              <a:r>
                <a:rPr lang="en-US" altLang="zh-CN" sz="2400" b="1" dirty="0"/>
                <a:t>   </a:t>
              </a:r>
              <a:r>
                <a:rPr lang="en-US" altLang="zh-CN" sz="2400" b="1" i="1" dirty="0">
                  <a:solidFill>
                    <a:schemeClr val="tx2"/>
                  </a:solidFill>
                </a:rPr>
                <a:t>T</a:t>
              </a:r>
              <a:r>
                <a:rPr lang="zh-CN" altLang="en-US" sz="2400" b="1" dirty="0">
                  <a:solidFill>
                    <a:schemeClr val="tx2"/>
                  </a:solidFill>
                </a:rPr>
                <a:t>＋</a:t>
              </a:r>
              <a:r>
                <a:rPr lang="en-US" altLang="zh-CN" sz="2400" b="1" dirty="0">
                  <a:solidFill>
                    <a:schemeClr val="tx2"/>
                  </a:solidFill>
                </a:rPr>
                <a:t>(4 </a:t>
              </a:r>
              <a:r>
                <a:rPr lang="zh-CN" altLang="en-US" sz="2400" b="1" dirty="0">
                  <a:solidFill>
                    <a:schemeClr val="tx2"/>
                  </a:solidFill>
                </a:rPr>
                <a:t>－</a:t>
              </a:r>
              <a:r>
                <a:rPr lang="en-US" altLang="zh-CN" sz="2400" b="1" dirty="0">
                  <a:solidFill>
                    <a:schemeClr val="tx2"/>
                  </a:solidFill>
                </a:rPr>
                <a:t>1)</a:t>
              </a:r>
              <a:r>
                <a:rPr lang="en-US" altLang="zh-CN" sz="2400" b="1" i="1" dirty="0">
                  <a:solidFill>
                    <a:schemeClr val="tx2"/>
                  </a:solidFill>
                  <a:ea typeface="MS Mincho" panose="02020609040205080304" pitchFamily="49" charset="-128"/>
                </a:rPr>
                <a:t>τ</a:t>
              </a:r>
            </a:p>
          </p:txBody>
        </p:sp>
      </p:grpSp>
    </p:spTree>
    <p:extLst>
      <p:ext uri="{BB962C8B-B14F-4D97-AF65-F5344CB8AC3E}">
        <p14:creationId xmlns:p14="http://schemas.microsoft.com/office/powerpoint/2010/main" val="83266683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p:cNvSpPr>
            <a:spLocks noChangeArrowheads="1"/>
          </p:cNvSpPr>
          <p:nvPr/>
        </p:nvSpPr>
        <p:spPr bwMode="auto">
          <a:xfrm>
            <a:off x="457200" y="116632"/>
            <a:ext cx="8534400" cy="17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chemeClr val="tx2"/>
                </a:solidFill>
              </a:rPr>
              <a:t>例</a:t>
            </a:r>
            <a:r>
              <a:rPr lang="en-US" altLang="zh-CN" sz="2400" b="1" dirty="0">
                <a:solidFill>
                  <a:schemeClr val="tx2"/>
                </a:solidFill>
              </a:rPr>
              <a:t>:</a:t>
            </a:r>
            <a:r>
              <a:rPr lang="zh-CN" altLang="en-US" sz="2400" b="1" dirty="0">
                <a:solidFill>
                  <a:schemeClr val="tx2"/>
                </a:solidFill>
              </a:rPr>
              <a:t>设存储器容量为</a:t>
            </a:r>
            <a:r>
              <a:rPr lang="en-US" altLang="zh-CN" sz="2400" b="1" dirty="0">
                <a:solidFill>
                  <a:schemeClr val="tx2"/>
                </a:solidFill>
              </a:rPr>
              <a:t>32</a:t>
            </a:r>
            <a:r>
              <a:rPr lang="zh-CN" altLang="en-US" sz="2400" b="1" dirty="0">
                <a:solidFill>
                  <a:schemeClr val="tx2"/>
                </a:solidFill>
              </a:rPr>
              <a:t>字，字长</a:t>
            </a:r>
            <a:r>
              <a:rPr lang="en-US" altLang="zh-CN" sz="2400" b="1" dirty="0">
                <a:solidFill>
                  <a:schemeClr val="tx2"/>
                </a:solidFill>
              </a:rPr>
              <a:t>64</a:t>
            </a:r>
            <a:r>
              <a:rPr lang="zh-CN" altLang="en-US" sz="2400" b="1" dirty="0">
                <a:solidFill>
                  <a:schemeClr val="tx2"/>
                </a:solidFill>
              </a:rPr>
              <a:t>位，模块数</a:t>
            </a:r>
            <a:r>
              <a:rPr lang="en-US" altLang="zh-CN" sz="2400" b="1" dirty="0">
                <a:solidFill>
                  <a:schemeClr val="tx2"/>
                </a:solidFill>
              </a:rPr>
              <a:t>m=4</a:t>
            </a:r>
            <a:r>
              <a:rPr lang="zh-CN" altLang="en-US" sz="2400" b="1" dirty="0">
                <a:solidFill>
                  <a:schemeClr val="tx2"/>
                </a:solidFill>
              </a:rPr>
              <a:t>，分别用顺序方式和交叉方式进行组织。存储周期</a:t>
            </a:r>
            <a:r>
              <a:rPr lang="en-US" altLang="zh-CN" sz="2400" b="1" dirty="0">
                <a:solidFill>
                  <a:schemeClr val="tx2"/>
                </a:solidFill>
              </a:rPr>
              <a:t>T=200ns</a:t>
            </a:r>
            <a:r>
              <a:rPr lang="zh-CN" altLang="en-US" sz="2400" b="1" dirty="0">
                <a:solidFill>
                  <a:schemeClr val="tx2"/>
                </a:solidFill>
              </a:rPr>
              <a:t>，数据总线宽度为</a:t>
            </a:r>
            <a:r>
              <a:rPr lang="en-US" altLang="zh-CN" sz="2400" b="1" dirty="0">
                <a:solidFill>
                  <a:schemeClr val="tx2"/>
                </a:solidFill>
              </a:rPr>
              <a:t>64</a:t>
            </a:r>
            <a:r>
              <a:rPr lang="zh-CN" altLang="en-US" sz="2400" b="1" dirty="0">
                <a:solidFill>
                  <a:schemeClr val="tx2"/>
                </a:solidFill>
              </a:rPr>
              <a:t>位，总线传送周期</a:t>
            </a:r>
            <a:r>
              <a:rPr lang="en-US" altLang="zh-CN" sz="2400" b="1" dirty="0">
                <a:solidFill>
                  <a:schemeClr val="tx2"/>
                </a:solidFill>
              </a:rPr>
              <a:t>=50ns</a:t>
            </a:r>
            <a:r>
              <a:rPr lang="zh-CN" altLang="en-US" sz="2400" b="1" dirty="0">
                <a:solidFill>
                  <a:schemeClr val="tx2"/>
                </a:solidFill>
              </a:rPr>
              <a:t>。若连续读出</a:t>
            </a:r>
            <a:r>
              <a:rPr lang="en-US" altLang="zh-CN" sz="2400" b="1" dirty="0">
                <a:solidFill>
                  <a:schemeClr val="tx2"/>
                </a:solidFill>
              </a:rPr>
              <a:t>4</a:t>
            </a:r>
            <a:r>
              <a:rPr lang="zh-CN" altLang="en-US" sz="2400" b="1" dirty="0">
                <a:solidFill>
                  <a:schemeClr val="tx2"/>
                </a:solidFill>
              </a:rPr>
              <a:t>个字，问顺序存储器和交叉存储器的带宽各是多少</a:t>
            </a:r>
            <a:r>
              <a:rPr lang="en-US" altLang="zh-CN" sz="2400" b="1" dirty="0">
                <a:solidFill>
                  <a:schemeClr val="tx2"/>
                </a:solidFill>
              </a:rPr>
              <a:t>?</a:t>
            </a:r>
          </a:p>
        </p:txBody>
      </p:sp>
      <p:sp>
        <p:nvSpPr>
          <p:cNvPr id="65541" name="Rectangle 5"/>
          <p:cNvSpPr>
            <a:spLocks noChangeArrowheads="1"/>
          </p:cNvSpPr>
          <p:nvPr/>
        </p:nvSpPr>
        <p:spPr bwMode="auto">
          <a:xfrm>
            <a:off x="457200" y="3467026"/>
            <a:ext cx="8456613" cy="33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lnSpc>
                <a:spcPct val="90000"/>
              </a:lnSpc>
            </a:pPr>
            <a:r>
              <a:rPr lang="zh-CN" altLang="en-US" sz="2400" b="1" dirty="0"/>
              <a:t>解：顺序存储器和交叉存储器连续读出</a:t>
            </a:r>
            <a:r>
              <a:rPr lang="en-US" altLang="zh-CN" sz="2400" b="1" dirty="0"/>
              <a:t>m=4</a:t>
            </a:r>
            <a:r>
              <a:rPr lang="zh-CN" altLang="en-US" sz="2400" b="1" dirty="0"/>
              <a:t>个字的信息总量都是：</a:t>
            </a:r>
            <a:endParaRPr lang="en-US" altLang="zh-CN" sz="2400" b="1" dirty="0"/>
          </a:p>
          <a:p>
            <a:pPr algn="l" eaLnBrk="1" hangingPunct="1">
              <a:lnSpc>
                <a:spcPct val="90000"/>
              </a:lnSpc>
            </a:pPr>
            <a:r>
              <a:rPr lang="en-US" altLang="zh-CN" sz="2400" b="1" dirty="0"/>
              <a:t>			q=64b×4=256bit</a:t>
            </a:r>
          </a:p>
          <a:p>
            <a:pPr eaLnBrk="1" hangingPunct="1">
              <a:lnSpc>
                <a:spcPct val="90000"/>
              </a:lnSpc>
            </a:pPr>
            <a:r>
              <a:rPr lang="zh-CN" altLang="en-US" sz="2400" b="1" dirty="0"/>
              <a:t>顺序存储器和交叉存储器连续读出</a:t>
            </a:r>
            <a:r>
              <a:rPr lang="en-US" altLang="zh-CN" sz="2400" b="1" dirty="0"/>
              <a:t>4</a:t>
            </a:r>
            <a:r>
              <a:rPr lang="zh-CN" altLang="en-US" sz="2400" b="1" dirty="0"/>
              <a:t>个字所需的时间分别是：</a:t>
            </a:r>
            <a:r>
              <a:rPr lang="en-US" altLang="zh-CN" sz="2400" b="1" dirty="0" smtClean="0"/>
              <a:t>t2=</a:t>
            </a:r>
            <a:r>
              <a:rPr lang="en-US" altLang="zh-CN" sz="2400" b="1" dirty="0" err="1" smtClean="0"/>
              <a:t>m</a:t>
            </a:r>
            <a:r>
              <a:rPr lang="en-US" altLang="zh-CN" sz="2400" b="1" dirty="0" err="1"/>
              <a:t>×</a:t>
            </a:r>
            <a:r>
              <a:rPr lang="en-US" altLang="zh-CN" sz="2400" b="1" dirty="0" err="1" smtClean="0"/>
              <a:t>T</a:t>
            </a:r>
            <a:r>
              <a:rPr lang="en-US" altLang="zh-CN" sz="2400" b="1" dirty="0" smtClean="0"/>
              <a:t>=4×200ns=800ns=8×10</a:t>
            </a:r>
            <a:r>
              <a:rPr lang="en-US" altLang="zh-CN" sz="2400" b="1" baseline="30000" dirty="0" smtClean="0"/>
              <a:t>-7</a:t>
            </a:r>
            <a:r>
              <a:rPr lang="en-US" altLang="zh-CN" sz="2400" b="1" dirty="0" smtClean="0"/>
              <a:t>s</a:t>
            </a:r>
            <a:endParaRPr lang="en-US" altLang="zh-CN" sz="2400" b="1" dirty="0"/>
          </a:p>
          <a:p>
            <a:pPr algn="l" eaLnBrk="1" hangingPunct="1">
              <a:lnSpc>
                <a:spcPct val="90000"/>
              </a:lnSpc>
            </a:pPr>
            <a:r>
              <a:rPr lang="en-US" altLang="zh-CN" sz="2400" b="1" dirty="0"/>
              <a:t>t1=T+(m-1) ×50ns=200ns+150ns=350ns=3.5×10</a:t>
            </a:r>
            <a:r>
              <a:rPr lang="en-US" altLang="zh-CN" sz="2400" b="1" baseline="30000" dirty="0"/>
              <a:t>-7</a:t>
            </a:r>
            <a:r>
              <a:rPr lang="en-US" altLang="zh-CN" sz="2400" b="1" dirty="0"/>
              <a:t>s</a:t>
            </a:r>
          </a:p>
          <a:p>
            <a:pPr algn="l" eaLnBrk="1" hangingPunct="1">
              <a:lnSpc>
                <a:spcPct val="90000"/>
              </a:lnSpc>
            </a:pPr>
            <a:r>
              <a:rPr lang="zh-CN" altLang="en-US" sz="2400" b="1" dirty="0"/>
              <a:t>顺序存储器和交叉存储器的带宽分别是：</a:t>
            </a:r>
            <a:endParaRPr lang="en-US" altLang="zh-CN" sz="2400" b="1" dirty="0"/>
          </a:p>
          <a:p>
            <a:pPr algn="l" eaLnBrk="1" hangingPunct="1">
              <a:lnSpc>
                <a:spcPct val="90000"/>
              </a:lnSpc>
            </a:pPr>
            <a:r>
              <a:rPr lang="en-US" altLang="zh-CN" sz="2400" b="1" dirty="0"/>
              <a:t>W2=q/t2=256b÷(8×10</a:t>
            </a:r>
            <a:r>
              <a:rPr lang="en-US" altLang="zh-CN" sz="2400" b="1" baseline="30000" dirty="0"/>
              <a:t>-7</a:t>
            </a:r>
            <a:r>
              <a:rPr lang="en-US" altLang="zh-CN" sz="2400" b="1" dirty="0"/>
              <a:t>)s</a:t>
            </a:r>
            <a:r>
              <a:rPr lang="en-US" altLang="zh-CN" sz="2400" b="1" dirty="0">
                <a:cs typeface="Times New Roman" panose="02020603050405020304" pitchFamily="18" charset="0"/>
              </a:rPr>
              <a:t>≈40MB/S</a:t>
            </a:r>
          </a:p>
          <a:p>
            <a:pPr algn="l" eaLnBrk="1" hangingPunct="1">
              <a:lnSpc>
                <a:spcPct val="90000"/>
              </a:lnSpc>
            </a:pPr>
            <a:r>
              <a:rPr lang="en-US" altLang="zh-CN" sz="2400" b="1" dirty="0"/>
              <a:t>W1=q/t1=256b÷(3.5×10</a:t>
            </a:r>
            <a:r>
              <a:rPr lang="en-US" altLang="zh-CN" sz="2400" b="1" baseline="30000" dirty="0"/>
              <a:t>-7</a:t>
            </a:r>
            <a:r>
              <a:rPr lang="en-US" altLang="zh-CN" sz="2400" b="1" dirty="0"/>
              <a:t>)s</a:t>
            </a:r>
            <a:r>
              <a:rPr lang="en-US" altLang="zh-CN" sz="2400" b="1" dirty="0">
                <a:cs typeface="Times New Roman" panose="02020603050405020304" pitchFamily="18" charset="0"/>
              </a:rPr>
              <a:t>≈91.4MB/S</a:t>
            </a:r>
          </a:p>
          <a:p>
            <a:pPr algn="l" eaLnBrk="1" hangingPunct="1">
              <a:lnSpc>
                <a:spcPct val="90000"/>
              </a:lnSpc>
            </a:pPr>
            <a:endParaRPr lang="zh-CN" altLang="en-US" sz="2400" b="1" dirty="0">
              <a:cs typeface="Times New Roman" panose="02020603050405020304" pitchFamily="18" charset="0"/>
            </a:endParaRPr>
          </a:p>
        </p:txBody>
      </p:sp>
      <p:sp>
        <p:nvSpPr>
          <p:cNvPr id="2" name="矩形 1"/>
          <p:cNvSpPr/>
          <p:nvPr/>
        </p:nvSpPr>
        <p:spPr>
          <a:xfrm>
            <a:off x="539552" y="1988840"/>
            <a:ext cx="7956376" cy="1200329"/>
          </a:xfrm>
          <a:prstGeom prst="rect">
            <a:avLst/>
          </a:prstGeom>
        </p:spPr>
        <p:txBody>
          <a:bodyPr wrap="square">
            <a:spAutoFit/>
          </a:bodyPr>
          <a:lstStyle/>
          <a:p>
            <a:r>
              <a:rPr lang="zh-CN" altLang="en-US" b="1" dirty="0">
                <a:solidFill>
                  <a:srgbClr val="FFFF00"/>
                </a:solidFill>
              </a:rPr>
              <a:t>带宽</a:t>
            </a:r>
            <a:r>
              <a:rPr lang="en-US" altLang="zh-CN" b="1" dirty="0">
                <a:solidFill>
                  <a:srgbClr val="FFFF00"/>
                </a:solidFill>
              </a:rPr>
              <a:t>=</a:t>
            </a:r>
            <a:r>
              <a:rPr lang="zh-CN" altLang="en-US" b="1" dirty="0">
                <a:solidFill>
                  <a:srgbClr val="FFFF00"/>
                </a:solidFill>
              </a:rPr>
              <a:t>数据量</a:t>
            </a:r>
            <a:r>
              <a:rPr lang="en-US" altLang="zh-CN" b="1" dirty="0">
                <a:solidFill>
                  <a:srgbClr val="FFFF00"/>
                </a:solidFill>
              </a:rPr>
              <a:t>/</a:t>
            </a:r>
            <a:r>
              <a:rPr lang="zh-CN" altLang="en-US" b="1" dirty="0">
                <a:solidFill>
                  <a:srgbClr val="FFFF00"/>
                </a:solidFill>
              </a:rPr>
              <a:t>读出数据所需时间</a:t>
            </a:r>
            <a:endParaRPr lang="en-US" altLang="zh-CN" b="1" dirty="0">
              <a:solidFill>
                <a:srgbClr val="FFFF00"/>
              </a:solidFill>
            </a:endParaRPr>
          </a:p>
          <a:p>
            <a:r>
              <a:rPr lang="zh-CN" altLang="en-US" b="1" dirty="0">
                <a:solidFill>
                  <a:srgbClr val="FFFF00"/>
                </a:solidFill>
              </a:rPr>
              <a:t>顺序存储体带宽</a:t>
            </a:r>
            <a:r>
              <a:rPr lang="en-US" altLang="zh-CN" b="1" dirty="0">
                <a:solidFill>
                  <a:srgbClr val="FFFF00"/>
                </a:solidFill>
              </a:rPr>
              <a:t>=</a:t>
            </a:r>
            <a:r>
              <a:rPr lang="zh-CN" altLang="en-US" b="1" dirty="0">
                <a:solidFill>
                  <a:srgbClr val="FFFF00"/>
                </a:solidFill>
              </a:rPr>
              <a:t>数据量</a:t>
            </a:r>
            <a:r>
              <a:rPr lang="en-US" altLang="zh-CN" b="1" dirty="0">
                <a:solidFill>
                  <a:srgbClr val="FFFF00"/>
                </a:solidFill>
              </a:rPr>
              <a:t>/</a:t>
            </a:r>
            <a:r>
              <a:rPr lang="zh-CN" altLang="en-US" b="1" dirty="0">
                <a:solidFill>
                  <a:srgbClr val="FFFF00"/>
                </a:solidFill>
              </a:rPr>
              <a:t>存储体数*存储周期</a:t>
            </a:r>
            <a:endParaRPr lang="en-US" altLang="zh-CN" b="1" dirty="0">
              <a:solidFill>
                <a:srgbClr val="FFFF00"/>
              </a:solidFill>
            </a:endParaRPr>
          </a:p>
          <a:p>
            <a:r>
              <a:rPr lang="zh-CN" altLang="en-US" b="1" dirty="0">
                <a:solidFill>
                  <a:srgbClr val="FFFF00"/>
                </a:solidFill>
              </a:rPr>
              <a:t>交叉存储体带宽</a:t>
            </a:r>
            <a:r>
              <a:rPr lang="en-US" altLang="zh-CN" b="1" dirty="0">
                <a:solidFill>
                  <a:srgbClr val="FFFF00"/>
                </a:solidFill>
              </a:rPr>
              <a:t>=</a:t>
            </a:r>
            <a:r>
              <a:rPr lang="zh-CN" altLang="en-US" b="1" dirty="0">
                <a:solidFill>
                  <a:srgbClr val="FFFF00"/>
                </a:solidFill>
              </a:rPr>
              <a:t>数据量</a:t>
            </a:r>
            <a:r>
              <a:rPr lang="en-US" altLang="zh-CN" b="1" dirty="0">
                <a:solidFill>
                  <a:srgbClr val="FFFF00"/>
                </a:solidFill>
              </a:rPr>
              <a:t>/</a:t>
            </a:r>
            <a:r>
              <a:rPr lang="zh-CN" altLang="en-US" b="1" dirty="0">
                <a:solidFill>
                  <a:srgbClr val="FFFF00"/>
                </a:solidFill>
              </a:rPr>
              <a:t>存储周期</a:t>
            </a:r>
            <a:r>
              <a:rPr lang="en-US" altLang="zh-CN" b="1" dirty="0">
                <a:solidFill>
                  <a:srgbClr val="FFFF00"/>
                </a:solidFill>
              </a:rPr>
              <a:t>+(M-1)*</a:t>
            </a:r>
            <a:r>
              <a:rPr lang="zh-CN" altLang="en-US" b="1" dirty="0">
                <a:solidFill>
                  <a:srgbClr val="FFFF00"/>
                </a:solidFill>
              </a:rPr>
              <a:t>总线周期</a:t>
            </a:r>
          </a:p>
        </p:txBody>
      </p:sp>
      <p:sp>
        <p:nvSpPr>
          <p:cNvPr id="5" name="矩形 4"/>
          <p:cNvSpPr/>
          <p:nvPr/>
        </p:nvSpPr>
        <p:spPr>
          <a:xfrm>
            <a:off x="6486778" y="6317177"/>
            <a:ext cx="2646878" cy="461665"/>
          </a:xfrm>
          <a:prstGeom prst="rect">
            <a:avLst/>
          </a:prstGeom>
        </p:spPr>
        <p:txBody>
          <a:bodyPr wrap="none">
            <a:spAutoFit/>
          </a:bodyPr>
          <a:lstStyle/>
          <a:p>
            <a:r>
              <a:rPr lang="zh-CN" altLang="en-US" b="1" dirty="0">
                <a:solidFill>
                  <a:srgbClr val="FFFF00"/>
                </a:solidFill>
              </a:rPr>
              <a:t>方法、公式背下来</a:t>
            </a:r>
            <a:endParaRPr lang="zh-CN" altLang="en-US" b="1" dirty="0">
              <a:solidFill>
                <a:srgbClr val="FFFF00"/>
              </a:solidFill>
            </a:endParaRPr>
          </a:p>
        </p:txBody>
      </p:sp>
    </p:spTree>
    <p:extLst>
      <p:ext uri="{BB962C8B-B14F-4D97-AF65-F5344CB8AC3E}">
        <p14:creationId xmlns:p14="http://schemas.microsoft.com/office/powerpoint/2010/main" val="4182723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anim calcmode="lin" valueType="num">
                                      <p:cBhvr additive="base">
                                        <p:cTn id="7" dur="500" fill="hold"/>
                                        <p:tgtEl>
                                          <p:spTgt spid="65541"/>
                                        </p:tgtEl>
                                        <p:attrNameLst>
                                          <p:attrName>ppt_x</p:attrName>
                                        </p:attrNameLst>
                                      </p:cBhvr>
                                      <p:tavLst>
                                        <p:tav tm="0">
                                          <p:val>
                                            <p:strVal val="#ppt_x"/>
                                          </p:val>
                                        </p:tav>
                                        <p:tav tm="100000">
                                          <p:val>
                                            <p:strVal val="#ppt_x"/>
                                          </p:val>
                                        </p:tav>
                                      </p:tavLst>
                                    </p:anim>
                                    <p:anim calcmode="lin" valueType="num">
                                      <p:cBhvr additive="base">
                                        <p:cTn id="8" dur="500" fill="hold"/>
                                        <p:tgtEl>
                                          <p:spTgt spid="655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76200"/>
            <a:ext cx="6786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00FF00"/>
                </a:solidFill>
                <a:latin typeface="Calibri" panose="020F0502020204030204" pitchFamily="34" charset="0"/>
                <a:ea typeface="黑体" panose="02010609060101010101" pitchFamily="49" charset="-122"/>
              </a:rPr>
              <a:t>2</a:t>
            </a:r>
            <a:r>
              <a:rPr lang="zh-CN" altLang="en-US" sz="3200" b="1" dirty="0" smtClean="0">
                <a:solidFill>
                  <a:srgbClr val="00FF00"/>
                </a:solidFill>
                <a:latin typeface="Calibri" panose="020F0502020204030204" pitchFamily="34" charset="0"/>
                <a:ea typeface="黑体" panose="02010609060101010101" pitchFamily="49" charset="-122"/>
              </a:rPr>
              <a:t>、存储器组织方法</a:t>
            </a:r>
            <a:endParaRPr lang="zh-CN" altLang="en-US" sz="3200" b="1" dirty="0">
              <a:solidFill>
                <a:srgbClr val="00FF00"/>
              </a:solidFill>
              <a:latin typeface="Calibri" panose="020F0502020204030204" pitchFamily="34" charset="0"/>
              <a:ea typeface="黑体" panose="02010609060101010101" pitchFamily="49" charset="-122"/>
            </a:endParaRPr>
          </a:p>
        </p:txBody>
      </p:sp>
      <p:sp>
        <p:nvSpPr>
          <p:cNvPr id="5" name="矩形 4"/>
          <p:cNvSpPr/>
          <p:nvPr/>
        </p:nvSpPr>
        <p:spPr>
          <a:xfrm>
            <a:off x="107504" y="1484784"/>
            <a:ext cx="8590813" cy="1569660"/>
          </a:xfrm>
          <a:prstGeom prst="rect">
            <a:avLst/>
          </a:prstGeom>
        </p:spPr>
        <p:txBody>
          <a:bodyPr wrap="square">
            <a:spAutoFit/>
          </a:bodyPr>
          <a:lstStyle/>
          <a:p>
            <a:pPr lvl="0"/>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掌握：</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1</a:t>
            </a:r>
            <a:r>
              <a:rPr lang="zh-CN" altLang="en-US" b="1" dirty="0">
                <a:solidFill>
                  <a:srgbClr val="FFFFFF"/>
                </a:solidFill>
                <a:latin typeface="黑体" pitchFamily="49" charset="-122"/>
                <a:ea typeface="黑体" pitchFamily="49" charset="-122"/>
              </a:rPr>
              <a:t>、计算芯片</a:t>
            </a:r>
            <a:r>
              <a:rPr lang="zh-CN" altLang="en-US" b="1" dirty="0" smtClean="0">
                <a:solidFill>
                  <a:srgbClr val="FFFFFF"/>
                </a:solidFill>
                <a:latin typeface="黑体" pitchFamily="49" charset="-122"/>
                <a:ea typeface="黑体" pitchFamily="49" charset="-122"/>
              </a:rPr>
              <a:t>数量方法（画图法或计算法）</a:t>
            </a: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	</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2</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、片内地址位数计算方法</a:t>
            </a: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rPr>
              <a:t>	</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3</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、片选信号确定方法（全译码）</a:t>
            </a:r>
            <a:endParaRPr kumimoji="1" lang="en-US" altLang="zh-CN" sz="2400" b="1" i="0" u="none" strike="noStrike" kern="1200" cap="none" spc="0" normalizeH="0" baseline="0" noProof="0" dirty="0" smtClean="0">
              <a:ln>
                <a:noFill/>
              </a:ln>
              <a:solidFill>
                <a:srgbClr val="FFFFFF"/>
              </a:solidFill>
              <a:effectLst/>
              <a:uLnTx/>
              <a:uFillTx/>
              <a:latin typeface="楷体_GB2312" pitchFamily="49" charset="-122"/>
              <a:ea typeface="楷体_GB2312"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p:txBody>
      </p:sp>
    </p:spTree>
    <p:extLst>
      <p:ext uri="{BB962C8B-B14F-4D97-AF65-F5344CB8AC3E}">
        <p14:creationId xmlns:p14="http://schemas.microsoft.com/office/powerpoint/2010/main" val="284636121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Line 7"/>
          <p:cNvSpPr>
            <a:spLocks noChangeShapeType="1"/>
          </p:cNvSpPr>
          <p:nvPr/>
        </p:nvSpPr>
        <p:spPr bwMode="auto">
          <a:xfrm flipH="1">
            <a:off x="4067175" y="2349500"/>
            <a:ext cx="381000" cy="304800"/>
          </a:xfrm>
          <a:prstGeom prst="line">
            <a:avLst/>
          </a:prstGeom>
          <a:noFill/>
          <a:ln w="38100">
            <a:solidFill>
              <a:schemeClr val="accent1"/>
            </a:solidFill>
            <a:round/>
            <a:headEnd/>
            <a:tailEnd type="triangle" w="med" len="med"/>
          </a:ln>
        </p:spPr>
        <p:txBody>
          <a:bodyPr wrap="none" anchor="ctr"/>
          <a:lstStyle/>
          <a:p>
            <a:pPr algn="ctr" eaLnBrk="1" hangingPunct="1">
              <a:defRPr/>
            </a:pPr>
            <a:endParaRPr lang="zh-CN" altLang="en-US">
              <a:latin typeface="+mn-ea"/>
              <a:ea typeface="+mn-ea"/>
            </a:endParaRPr>
          </a:p>
        </p:txBody>
      </p:sp>
      <p:sp>
        <p:nvSpPr>
          <p:cNvPr id="35843" name="Text Box 8"/>
          <p:cNvSpPr txBox="1">
            <a:spLocks noChangeArrowheads="1"/>
          </p:cNvSpPr>
          <p:nvPr/>
        </p:nvSpPr>
        <p:spPr bwMode="auto">
          <a:xfrm>
            <a:off x="4510088" y="2562225"/>
            <a:ext cx="1371600" cy="579438"/>
          </a:xfrm>
          <a:prstGeom prst="rect">
            <a:avLst/>
          </a:prstGeom>
          <a:noFill/>
          <a:ln w="9525">
            <a:noFill/>
            <a:miter lim="800000"/>
            <a:headEnd/>
            <a:tailEnd/>
          </a:ln>
        </p:spPr>
        <p:txBody>
          <a:bodyPr>
            <a:spAutoFit/>
          </a:bodyPr>
          <a:lstStyle/>
          <a:p>
            <a:pPr algn="ctr" eaLnBrk="1" hangingPunct="1">
              <a:spcBef>
                <a:spcPct val="50000"/>
              </a:spcBef>
              <a:defRPr/>
            </a:pPr>
            <a:r>
              <a:rPr lang="zh-CN" sz="3200" b="1">
                <a:solidFill>
                  <a:srgbClr val="FFBF09"/>
                </a:solidFill>
                <a:latin typeface="+mn-ea"/>
                <a:ea typeface="+mn-ea"/>
              </a:rPr>
              <a:t>阶码</a:t>
            </a:r>
            <a:endParaRPr lang="zh-CN" altLang="en-US" sz="3200" b="1">
              <a:solidFill>
                <a:srgbClr val="FFBF09"/>
              </a:solidFill>
              <a:latin typeface="+mn-ea"/>
              <a:ea typeface="+mn-ea"/>
            </a:endParaRPr>
          </a:p>
        </p:txBody>
      </p:sp>
      <p:grpSp>
        <p:nvGrpSpPr>
          <p:cNvPr id="45060" name="Group 9"/>
          <p:cNvGrpSpPr>
            <a:grpSpLocks/>
          </p:cNvGrpSpPr>
          <p:nvPr/>
        </p:nvGrpSpPr>
        <p:grpSpPr bwMode="auto">
          <a:xfrm>
            <a:off x="395288" y="1628775"/>
            <a:ext cx="8569325" cy="685800"/>
            <a:chOff x="0" y="1056"/>
            <a:chExt cx="5136" cy="432"/>
          </a:xfrm>
        </p:grpSpPr>
        <p:sp>
          <p:nvSpPr>
            <p:cNvPr id="35862" name="Text Box 10"/>
            <p:cNvSpPr txBox="1">
              <a:spLocks noChangeArrowheads="1"/>
            </p:cNvSpPr>
            <p:nvPr/>
          </p:nvSpPr>
          <p:spPr bwMode="auto">
            <a:xfrm>
              <a:off x="2208" y="1056"/>
              <a:ext cx="2928" cy="407"/>
            </a:xfrm>
            <a:prstGeom prst="rect">
              <a:avLst/>
            </a:prstGeom>
            <a:noFill/>
            <a:ln w="38100">
              <a:solidFill>
                <a:schemeClr val="tx1"/>
              </a:solidFill>
              <a:miter lim="800000"/>
              <a:headEnd/>
              <a:tailEnd/>
            </a:ln>
          </p:spPr>
          <p:txBody>
            <a:bodyPr>
              <a:spAutoFit/>
            </a:bodyPr>
            <a:lstStyle/>
            <a:p>
              <a:pPr eaLnBrk="1" hangingPunct="1">
                <a:spcBef>
                  <a:spcPct val="50000"/>
                </a:spcBef>
                <a:defRPr/>
              </a:pPr>
              <a:r>
                <a:rPr lang="en-US" altLang="zh-CN" sz="3600" b="1" dirty="0" err="1">
                  <a:solidFill>
                    <a:schemeClr val="accent1"/>
                  </a:solidFill>
                  <a:latin typeface="+mn-ea"/>
                  <a:ea typeface="+mn-ea"/>
                </a:rPr>
                <a:t>E</a:t>
              </a:r>
              <a:r>
                <a:rPr lang="en-US" altLang="zh-CN" sz="2800" dirty="0" err="1">
                  <a:solidFill>
                    <a:schemeClr val="accent1"/>
                  </a:solidFill>
                  <a:latin typeface="+mn-ea"/>
                  <a:ea typeface="+mn-ea"/>
                </a:rPr>
                <a:t>f</a:t>
              </a:r>
              <a:r>
                <a:rPr lang="en-US" altLang="zh-CN" sz="2800" b="1" dirty="0">
                  <a:latin typeface="+mn-ea"/>
                  <a:ea typeface="+mn-ea"/>
                </a:rPr>
                <a:t> </a:t>
              </a:r>
              <a:r>
                <a:rPr lang="en-US" altLang="zh-CN" sz="3600" b="1" dirty="0">
                  <a:latin typeface="+mn-ea"/>
                  <a:ea typeface="+mn-ea"/>
                </a:rPr>
                <a:t>E</a:t>
              </a:r>
              <a:r>
                <a:rPr lang="en-US" altLang="zh-CN" sz="2800" dirty="0">
                  <a:latin typeface="+mn-ea"/>
                  <a:ea typeface="+mn-ea"/>
                </a:rPr>
                <a:t>1</a:t>
              </a:r>
              <a:r>
                <a:rPr lang="en-US" altLang="zh-CN" sz="3600" b="1" dirty="0">
                  <a:latin typeface="+mn-ea"/>
                  <a:ea typeface="+mn-ea"/>
                </a:rPr>
                <a:t> </a:t>
              </a:r>
              <a:r>
                <a:rPr lang="en-US" altLang="zh-CN" sz="2800" b="1" dirty="0">
                  <a:latin typeface="+mn-ea"/>
                  <a:ea typeface="+mn-ea"/>
                </a:rPr>
                <a:t>… </a:t>
              </a:r>
              <a:r>
                <a:rPr lang="en-US" altLang="zh-CN" sz="3600" b="1" dirty="0" err="1">
                  <a:latin typeface="+mn-ea"/>
                  <a:ea typeface="+mn-ea"/>
                </a:rPr>
                <a:t>E</a:t>
              </a:r>
              <a:r>
                <a:rPr lang="en-US" altLang="zh-CN" sz="2800" dirty="0" err="1">
                  <a:latin typeface="+mn-ea"/>
                  <a:ea typeface="+mn-ea"/>
                </a:rPr>
                <a:t>m</a:t>
              </a:r>
              <a:r>
                <a:rPr lang="en-US" altLang="zh-CN" sz="3600" b="1" dirty="0">
                  <a:latin typeface="+mn-ea"/>
                  <a:ea typeface="+mn-ea"/>
                </a:rPr>
                <a:t> </a:t>
              </a:r>
              <a:r>
                <a:rPr lang="en-US" altLang="zh-CN" sz="3600" b="1" dirty="0">
                  <a:solidFill>
                    <a:schemeClr val="accent1"/>
                  </a:solidFill>
                  <a:latin typeface="+mn-ea"/>
                  <a:ea typeface="+mn-ea"/>
                </a:rPr>
                <a:t>M</a:t>
              </a:r>
              <a:r>
                <a:rPr lang="en-US" altLang="zh-CN" sz="2800" dirty="0">
                  <a:solidFill>
                    <a:schemeClr val="accent1"/>
                  </a:solidFill>
                  <a:latin typeface="+mn-ea"/>
                  <a:ea typeface="+mn-ea"/>
                </a:rPr>
                <a:t>f</a:t>
              </a:r>
              <a:r>
                <a:rPr lang="en-US" altLang="zh-CN" sz="2800" b="1" dirty="0">
                  <a:latin typeface="+mn-ea"/>
                  <a:ea typeface="+mn-ea"/>
                </a:rPr>
                <a:t> </a:t>
              </a:r>
              <a:r>
                <a:rPr lang="en-US" altLang="zh-CN" sz="3600" b="1" dirty="0">
                  <a:latin typeface="+mn-ea"/>
                  <a:ea typeface="+mn-ea"/>
                </a:rPr>
                <a:t>M</a:t>
              </a:r>
              <a:r>
                <a:rPr lang="en-US" altLang="zh-CN" sz="2800" dirty="0">
                  <a:latin typeface="+mn-ea"/>
                  <a:ea typeface="+mn-ea"/>
                </a:rPr>
                <a:t>1</a:t>
              </a:r>
              <a:r>
                <a:rPr lang="en-US" altLang="zh-CN" sz="2800" b="1" dirty="0">
                  <a:latin typeface="+mn-ea"/>
                  <a:ea typeface="+mn-ea"/>
                </a:rPr>
                <a:t> </a:t>
              </a:r>
              <a:r>
                <a:rPr lang="en-US" altLang="zh-CN" sz="3200" b="1" dirty="0">
                  <a:latin typeface="+mn-ea"/>
                  <a:ea typeface="+mn-ea"/>
                </a:rPr>
                <a:t>… </a:t>
              </a:r>
              <a:r>
                <a:rPr lang="en-US" altLang="zh-CN" sz="3600" b="1" dirty="0" err="1">
                  <a:latin typeface="+mn-ea"/>
                  <a:ea typeface="+mn-ea"/>
                </a:rPr>
                <a:t>M</a:t>
              </a:r>
              <a:r>
                <a:rPr lang="en-US" altLang="zh-CN" sz="2800" dirty="0" err="1">
                  <a:latin typeface="+mn-ea"/>
                  <a:ea typeface="+mn-ea"/>
                </a:rPr>
                <a:t>n</a:t>
              </a:r>
              <a:endParaRPr lang="en-US" altLang="zh-CN" sz="2800" dirty="0">
                <a:latin typeface="+mn-ea"/>
                <a:ea typeface="+mn-ea"/>
              </a:endParaRPr>
            </a:p>
          </p:txBody>
        </p:sp>
        <p:sp>
          <p:nvSpPr>
            <p:cNvPr id="35863" name="Line 11"/>
            <p:cNvSpPr>
              <a:spLocks noChangeShapeType="1"/>
            </p:cNvSpPr>
            <p:nvPr/>
          </p:nvSpPr>
          <p:spPr bwMode="auto">
            <a:xfrm>
              <a:off x="2546"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64" name="Text Box 12"/>
            <p:cNvSpPr txBox="1">
              <a:spLocks noChangeArrowheads="1"/>
            </p:cNvSpPr>
            <p:nvPr/>
          </p:nvSpPr>
          <p:spPr bwMode="auto">
            <a:xfrm>
              <a:off x="0" y="1056"/>
              <a:ext cx="2699" cy="365"/>
            </a:xfrm>
            <a:prstGeom prst="rect">
              <a:avLst/>
            </a:prstGeom>
            <a:noFill/>
            <a:ln w="9525">
              <a:noFill/>
              <a:miter lim="800000"/>
              <a:headEnd/>
              <a:tailEnd/>
            </a:ln>
          </p:spPr>
          <p:txBody>
            <a:bodyPr>
              <a:spAutoFit/>
            </a:bodyPr>
            <a:lstStyle/>
            <a:p>
              <a:pPr eaLnBrk="1" hangingPunct="1">
                <a:spcBef>
                  <a:spcPct val="50000"/>
                </a:spcBef>
                <a:defRPr/>
              </a:pPr>
              <a:r>
                <a:rPr lang="zh-CN" altLang="en-US" sz="3200" b="1">
                  <a:latin typeface="+mn-ea"/>
                  <a:ea typeface="+mn-ea"/>
                </a:rPr>
                <a:t>浮点数机器格式：</a:t>
              </a:r>
            </a:p>
          </p:txBody>
        </p:sp>
        <p:sp>
          <p:nvSpPr>
            <p:cNvPr id="35865" name="Line 13"/>
            <p:cNvSpPr>
              <a:spLocks noChangeShapeType="1"/>
            </p:cNvSpPr>
            <p:nvPr/>
          </p:nvSpPr>
          <p:spPr bwMode="auto">
            <a:xfrm>
              <a:off x="2928"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66" name="Line 14"/>
            <p:cNvSpPr>
              <a:spLocks noChangeShapeType="1"/>
            </p:cNvSpPr>
            <p:nvPr/>
          </p:nvSpPr>
          <p:spPr bwMode="auto">
            <a:xfrm>
              <a:off x="3231"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67" name="Line 15"/>
            <p:cNvSpPr>
              <a:spLocks noChangeShapeType="1"/>
            </p:cNvSpPr>
            <p:nvPr/>
          </p:nvSpPr>
          <p:spPr bwMode="auto">
            <a:xfrm>
              <a:off x="3617"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68" name="Line 16"/>
            <p:cNvSpPr>
              <a:spLocks noChangeShapeType="1"/>
            </p:cNvSpPr>
            <p:nvPr/>
          </p:nvSpPr>
          <p:spPr bwMode="auto">
            <a:xfrm>
              <a:off x="4002"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69" name="Line 17"/>
            <p:cNvSpPr>
              <a:spLocks noChangeShapeType="1"/>
            </p:cNvSpPr>
            <p:nvPr/>
          </p:nvSpPr>
          <p:spPr bwMode="auto">
            <a:xfrm>
              <a:off x="4344"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70" name="Line 18"/>
            <p:cNvSpPr>
              <a:spLocks noChangeShapeType="1"/>
            </p:cNvSpPr>
            <p:nvPr/>
          </p:nvSpPr>
          <p:spPr bwMode="auto">
            <a:xfrm>
              <a:off x="4730" y="1056"/>
              <a:ext cx="1" cy="432"/>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grpSp>
      <p:sp>
        <p:nvSpPr>
          <p:cNvPr id="35845" name="AutoShape 19"/>
          <p:cNvSpPr>
            <a:spLocks/>
          </p:cNvSpPr>
          <p:nvPr/>
        </p:nvSpPr>
        <p:spPr bwMode="auto">
          <a:xfrm rot="16200000">
            <a:off x="5141913" y="1419225"/>
            <a:ext cx="228600" cy="2232025"/>
          </a:xfrm>
          <a:prstGeom prst="leftBrace">
            <a:avLst>
              <a:gd name="adj1" fmla="val 81366"/>
              <a:gd name="adj2" fmla="val 50000"/>
            </a:avLst>
          </a:prstGeom>
          <a:noFill/>
          <a:ln w="28575">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46" name="AutoShape 20"/>
          <p:cNvSpPr>
            <a:spLocks/>
          </p:cNvSpPr>
          <p:nvPr/>
        </p:nvSpPr>
        <p:spPr bwMode="auto">
          <a:xfrm rot="16200000">
            <a:off x="7539038" y="1398588"/>
            <a:ext cx="228600" cy="2273300"/>
          </a:xfrm>
          <a:prstGeom prst="leftBrace">
            <a:avLst>
              <a:gd name="adj1" fmla="val 82870"/>
              <a:gd name="adj2" fmla="val 50000"/>
            </a:avLst>
          </a:prstGeom>
          <a:noFill/>
          <a:ln w="28575">
            <a:solidFill>
              <a:schemeClr val="tx1"/>
            </a:solidFill>
            <a:round/>
            <a:headEnd/>
            <a:tailEnd/>
          </a:ln>
        </p:spPr>
        <p:txBody>
          <a:bodyPr wrap="none" anchor="ctr"/>
          <a:lstStyle/>
          <a:p>
            <a:pPr algn="ctr" eaLnBrk="1" hangingPunct="1">
              <a:defRPr/>
            </a:pPr>
            <a:endParaRPr lang="zh-CN" altLang="en-US">
              <a:latin typeface="+mn-ea"/>
              <a:ea typeface="+mn-ea"/>
            </a:endParaRPr>
          </a:p>
        </p:txBody>
      </p:sp>
      <p:sp>
        <p:nvSpPr>
          <p:cNvPr id="35847" name="Text Box 21"/>
          <p:cNvSpPr txBox="1">
            <a:spLocks noChangeArrowheads="1"/>
          </p:cNvSpPr>
          <p:nvPr/>
        </p:nvSpPr>
        <p:spPr bwMode="auto">
          <a:xfrm>
            <a:off x="7019925" y="2565400"/>
            <a:ext cx="1371600" cy="579438"/>
          </a:xfrm>
          <a:prstGeom prst="rect">
            <a:avLst/>
          </a:prstGeom>
          <a:noFill/>
          <a:ln w="9525">
            <a:noFill/>
            <a:miter lim="800000"/>
            <a:headEnd/>
            <a:tailEnd/>
          </a:ln>
        </p:spPr>
        <p:txBody>
          <a:bodyPr>
            <a:spAutoFit/>
          </a:bodyPr>
          <a:lstStyle/>
          <a:p>
            <a:pPr algn="ctr" eaLnBrk="1" hangingPunct="1">
              <a:spcBef>
                <a:spcPct val="50000"/>
              </a:spcBef>
              <a:defRPr/>
            </a:pPr>
            <a:r>
              <a:rPr lang="zh-CN" sz="3200" b="1">
                <a:solidFill>
                  <a:srgbClr val="FFBF09"/>
                </a:solidFill>
                <a:latin typeface="+mn-ea"/>
                <a:ea typeface="+mn-ea"/>
              </a:rPr>
              <a:t>尾数</a:t>
            </a:r>
            <a:endParaRPr lang="zh-CN" altLang="en-US" sz="3200" b="1">
              <a:solidFill>
                <a:srgbClr val="FFBF09"/>
              </a:solidFill>
              <a:latin typeface="+mn-ea"/>
              <a:ea typeface="+mn-ea"/>
            </a:endParaRPr>
          </a:p>
        </p:txBody>
      </p:sp>
      <p:sp>
        <p:nvSpPr>
          <p:cNvPr id="35848" name="Text Box 22"/>
          <p:cNvSpPr txBox="1">
            <a:spLocks noChangeArrowheads="1"/>
          </p:cNvSpPr>
          <p:nvPr/>
        </p:nvSpPr>
        <p:spPr bwMode="auto">
          <a:xfrm>
            <a:off x="3203575" y="2565400"/>
            <a:ext cx="1371600" cy="579438"/>
          </a:xfrm>
          <a:prstGeom prst="rect">
            <a:avLst/>
          </a:prstGeom>
          <a:noFill/>
          <a:ln w="9525">
            <a:noFill/>
            <a:miter lim="800000"/>
            <a:headEnd/>
            <a:tailEnd/>
          </a:ln>
        </p:spPr>
        <p:txBody>
          <a:bodyPr>
            <a:spAutoFit/>
          </a:bodyPr>
          <a:lstStyle/>
          <a:p>
            <a:pPr algn="ctr" eaLnBrk="1" hangingPunct="1">
              <a:spcBef>
                <a:spcPct val="50000"/>
              </a:spcBef>
              <a:defRPr/>
            </a:pPr>
            <a:r>
              <a:rPr lang="zh-CN" altLang="en-US" sz="3200" b="1">
                <a:solidFill>
                  <a:srgbClr val="FFBF09"/>
                </a:solidFill>
                <a:latin typeface="+mn-ea"/>
                <a:ea typeface="+mn-ea"/>
              </a:rPr>
              <a:t>阶符</a:t>
            </a:r>
          </a:p>
        </p:txBody>
      </p:sp>
      <p:sp>
        <p:nvSpPr>
          <p:cNvPr id="35849" name="Text Box 23"/>
          <p:cNvSpPr txBox="1">
            <a:spLocks noChangeArrowheads="1"/>
          </p:cNvSpPr>
          <p:nvPr/>
        </p:nvSpPr>
        <p:spPr bwMode="auto">
          <a:xfrm>
            <a:off x="5651500" y="2565400"/>
            <a:ext cx="1371600" cy="579438"/>
          </a:xfrm>
          <a:prstGeom prst="rect">
            <a:avLst/>
          </a:prstGeom>
          <a:noFill/>
          <a:ln w="9525">
            <a:noFill/>
            <a:miter lim="800000"/>
            <a:headEnd/>
            <a:tailEnd/>
          </a:ln>
        </p:spPr>
        <p:txBody>
          <a:bodyPr>
            <a:spAutoFit/>
          </a:bodyPr>
          <a:lstStyle/>
          <a:p>
            <a:pPr algn="ctr" eaLnBrk="1" hangingPunct="1">
              <a:spcBef>
                <a:spcPct val="50000"/>
              </a:spcBef>
              <a:defRPr/>
            </a:pPr>
            <a:r>
              <a:rPr lang="zh-CN" sz="3200" b="1">
                <a:solidFill>
                  <a:srgbClr val="FFBF09"/>
                </a:solidFill>
                <a:latin typeface="+mn-ea"/>
                <a:ea typeface="+mn-ea"/>
              </a:rPr>
              <a:t>数符</a:t>
            </a:r>
            <a:endParaRPr lang="zh-CN" altLang="en-US" sz="3200" b="1">
              <a:solidFill>
                <a:srgbClr val="FFBF09"/>
              </a:solidFill>
              <a:latin typeface="+mn-ea"/>
              <a:ea typeface="+mn-ea"/>
            </a:endParaRPr>
          </a:p>
        </p:txBody>
      </p:sp>
      <p:sp>
        <p:nvSpPr>
          <p:cNvPr id="35850" name="Line 24"/>
          <p:cNvSpPr>
            <a:spLocks noChangeShapeType="1"/>
          </p:cNvSpPr>
          <p:nvPr/>
        </p:nvSpPr>
        <p:spPr bwMode="auto">
          <a:xfrm flipH="1">
            <a:off x="6443663" y="2349500"/>
            <a:ext cx="381000" cy="304800"/>
          </a:xfrm>
          <a:prstGeom prst="line">
            <a:avLst/>
          </a:prstGeom>
          <a:noFill/>
          <a:ln w="38100">
            <a:solidFill>
              <a:schemeClr val="accent1"/>
            </a:solidFill>
            <a:round/>
            <a:headEnd/>
            <a:tailEnd type="triangle" w="med" len="med"/>
          </a:ln>
        </p:spPr>
        <p:txBody>
          <a:bodyPr wrap="none" anchor="ctr"/>
          <a:lstStyle/>
          <a:p>
            <a:pPr algn="ctr" eaLnBrk="1" hangingPunct="1">
              <a:defRPr/>
            </a:pPr>
            <a:endParaRPr lang="zh-CN" altLang="en-US">
              <a:latin typeface="+mn-ea"/>
              <a:ea typeface="+mn-ea"/>
            </a:endParaRPr>
          </a:p>
        </p:txBody>
      </p:sp>
      <p:sp>
        <p:nvSpPr>
          <p:cNvPr id="35851" name="Text Box 25"/>
          <p:cNvSpPr txBox="1">
            <a:spLocks noChangeArrowheads="1"/>
          </p:cNvSpPr>
          <p:nvPr/>
        </p:nvSpPr>
        <p:spPr bwMode="auto">
          <a:xfrm>
            <a:off x="317500" y="3525838"/>
            <a:ext cx="7207250" cy="579437"/>
          </a:xfrm>
          <a:prstGeom prst="rect">
            <a:avLst/>
          </a:prstGeom>
          <a:noFill/>
          <a:ln w="9525">
            <a:noFill/>
            <a:miter lim="800000"/>
            <a:headEnd/>
            <a:tailEnd/>
          </a:ln>
        </p:spPr>
        <p:txBody>
          <a:bodyPr>
            <a:spAutoFit/>
          </a:bodyPr>
          <a:lstStyle/>
          <a:p>
            <a:pPr eaLnBrk="1" hangingPunct="1">
              <a:spcBef>
                <a:spcPct val="50000"/>
              </a:spcBef>
              <a:defRPr/>
            </a:pPr>
            <a:r>
              <a:rPr lang="en-US" altLang="zh-CN" sz="3200" b="1" dirty="0">
                <a:solidFill>
                  <a:schemeClr val="folHlink"/>
                </a:solidFill>
                <a:latin typeface="+mn-ea"/>
                <a:ea typeface="+mn-ea"/>
              </a:rPr>
              <a:t>R</a:t>
            </a:r>
            <a:r>
              <a:rPr lang="en-US" altLang="zh-CN" sz="3200" b="1" dirty="0">
                <a:latin typeface="+mn-ea"/>
                <a:ea typeface="+mn-ea"/>
              </a:rPr>
              <a:t>：</a:t>
            </a:r>
            <a:r>
              <a:rPr lang="zh-CN" altLang="en-US" sz="3200" b="1" dirty="0">
                <a:latin typeface="+mn-ea"/>
                <a:ea typeface="+mn-ea"/>
              </a:rPr>
              <a:t>阶码底，隐含约定，一般为</a:t>
            </a:r>
            <a:r>
              <a:rPr lang="en-US" altLang="zh-CN" sz="3200" b="1" dirty="0">
                <a:latin typeface="+mn-ea"/>
                <a:ea typeface="+mn-ea"/>
              </a:rPr>
              <a:t>2</a:t>
            </a:r>
            <a:r>
              <a:rPr lang="zh-CN" altLang="en-US" sz="3200" b="1" dirty="0">
                <a:latin typeface="+mn-ea"/>
                <a:ea typeface="+mn-ea"/>
              </a:rPr>
              <a:t>。</a:t>
            </a:r>
          </a:p>
        </p:txBody>
      </p:sp>
      <p:sp>
        <p:nvSpPr>
          <p:cNvPr id="35852" name="Text Box 26"/>
          <p:cNvSpPr txBox="1">
            <a:spLocks noChangeArrowheads="1"/>
          </p:cNvSpPr>
          <p:nvPr/>
        </p:nvSpPr>
        <p:spPr bwMode="auto">
          <a:xfrm>
            <a:off x="315913" y="4354513"/>
            <a:ext cx="8243887" cy="1028700"/>
          </a:xfrm>
          <a:prstGeom prst="rect">
            <a:avLst/>
          </a:prstGeom>
          <a:noFill/>
          <a:ln w="9525">
            <a:noFill/>
            <a:miter lim="800000"/>
            <a:headEnd/>
            <a:tailEnd/>
          </a:ln>
        </p:spPr>
        <p:txBody>
          <a:bodyPr>
            <a:spAutoFit/>
          </a:bodyPr>
          <a:lstStyle/>
          <a:p>
            <a:pPr eaLnBrk="1" hangingPunct="1">
              <a:lnSpc>
                <a:spcPct val="70000"/>
              </a:lnSpc>
              <a:spcBef>
                <a:spcPct val="50000"/>
              </a:spcBef>
              <a:defRPr/>
            </a:pPr>
            <a:r>
              <a:rPr lang="en-US" altLang="zh-CN" sz="3200" b="1" dirty="0">
                <a:solidFill>
                  <a:schemeClr val="folHlink"/>
                </a:solidFill>
                <a:latin typeface="+mn-ea"/>
                <a:ea typeface="+mn-ea"/>
              </a:rPr>
              <a:t>E</a:t>
            </a:r>
            <a:r>
              <a:rPr lang="en-US" altLang="zh-CN" sz="3200" b="1" dirty="0">
                <a:latin typeface="+mn-ea"/>
                <a:ea typeface="+mn-ea"/>
              </a:rPr>
              <a:t>：</a:t>
            </a:r>
            <a:r>
              <a:rPr lang="zh-CN" altLang="en-US" sz="3200" b="1" dirty="0">
                <a:latin typeface="+mn-ea"/>
                <a:ea typeface="+mn-ea"/>
              </a:rPr>
              <a:t>阶码，为定点整数，补码或移码表示。</a:t>
            </a:r>
          </a:p>
          <a:p>
            <a:pPr eaLnBrk="1" hangingPunct="1">
              <a:lnSpc>
                <a:spcPct val="70000"/>
              </a:lnSpc>
              <a:spcBef>
                <a:spcPct val="50000"/>
              </a:spcBef>
              <a:defRPr/>
            </a:pPr>
            <a:r>
              <a:rPr lang="zh-CN" altLang="en-US" sz="3200" b="1" dirty="0">
                <a:latin typeface="+mn-ea"/>
                <a:ea typeface="+mn-ea"/>
              </a:rPr>
              <a:t>   其</a:t>
            </a:r>
            <a:r>
              <a:rPr lang="zh-CN" altLang="en-US" sz="3200" b="1" dirty="0">
                <a:solidFill>
                  <a:srgbClr val="FFBF09"/>
                </a:solidFill>
                <a:latin typeface="+mn-ea"/>
                <a:ea typeface="+mn-ea"/>
              </a:rPr>
              <a:t>位数</a:t>
            </a:r>
            <a:r>
              <a:rPr lang="zh-CN" altLang="en-US" sz="3200" b="1" dirty="0">
                <a:latin typeface="+mn-ea"/>
                <a:ea typeface="+mn-ea"/>
              </a:rPr>
              <a:t>决定</a:t>
            </a:r>
            <a:r>
              <a:rPr lang="zh-CN" altLang="en-US" sz="3200" b="1" dirty="0">
                <a:solidFill>
                  <a:srgbClr val="FFBF09"/>
                </a:solidFill>
                <a:latin typeface="+mn-ea"/>
                <a:ea typeface="+mn-ea"/>
              </a:rPr>
              <a:t>数值范围</a:t>
            </a:r>
            <a:r>
              <a:rPr lang="zh-CN" altLang="en-US" sz="3200" b="1" dirty="0">
                <a:latin typeface="+mn-ea"/>
                <a:ea typeface="+mn-ea"/>
              </a:rPr>
              <a:t>；</a:t>
            </a:r>
            <a:r>
              <a:rPr lang="zh-CN" altLang="en-US" sz="3200" b="1" dirty="0">
                <a:solidFill>
                  <a:schemeClr val="accent1"/>
                </a:solidFill>
                <a:latin typeface="+mn-ea"/>
              </a:rPr>
              <a:t>阶符表示数的大小</a:t>
            </a:r>
            <a:r>
              <a:rPr lang="zh-CN" altLang="en-US" sz="3200" b="1" dirty="0">
                <a:solidFill>
                  <a:srgbClr val="FF3399"/>
                </a:solidFill>
                <a:latin typeface="+mn-ea"/>
              </a:rPr>
              <a:t>。</a:t>
            </a:r>
          </a:p>
        </p:txBody>
      </p:sp>
      <p:sp>
        <p:nvSpPr>
          <p:cNvPr id="35854" name="Text Box 28"/>
          <p:cNvSpPr txBox="1">
            <a:spLocks noChangeArrowheads="1"/>
          </p:cNvSpPr>
          <p:nvPr/>
        </p:nvSpPr>
        <p:spPr bwMode="auto">
          <a:xfrm>
            <a:off x="287338" y="5722938"/>
            <a:ext cx="8748712" cy="1028700"/>
          </a:xfrm>
          <a:prstGeom prst="rect">
            <a:avLst/>
          </a:prstGeom>
          <a:noFill/>
          <a:ln w="9525">
            <a:noFill/>
            <a:miter lim="800000"/>
            <a:headEnd/>
            <a:tailEnd/>
          </a:ln>
        </p:spPr>
        <p:txBody>
          <a:bodyPr>
            <a:spAutoFit/>
          </a:bodyPr>
          <a:lstStyle/>
          <a:p>
            <a:pPr eaLnBrk="1" hangingPunct="1">
              <a:lnSpc>
                <a:spcPct val="70000"/>
              </a:lnSpc>
              <a:spcBef>
                <a:spcPct val="50000"/>
              </a:spcBef>
              <a:defRPr/>
            </a:pPr>
            <a:r>
              <a:rPr lang="en-US" altLang="zh-CN" sz="3200" b="1" dirty="0">
                <a:solidFill>
                  <a:schemeClr val="folHlink"/>
                </a:solidFill>
                <a:latin typeface="+mn-ea"/>
                <a:ea typeface="+mn-ea"/>
              </a:rPr>
              <a:t>M</a:t>
            </a:r>
            <a:r>
              <a:rPr lang="en-US" altLang="zh-CN" sz="3200" b="1" dirty="0">
                <a:latin typeface="+mn-ea"/>
                <a:ea typeface="+mn-ea"/>
              </a:rPr>
              <a:t>：</a:t>
            </a:r>
            <a:r>
              <a:rPr lang="zh-CN" altLang="en-US" sz="3200" b="1" dirty="0">
                <a:latin typeface="+mn-ea"/>
                <a:ea typeface="+mn-ea"/>
              </a:rPr>
              <a:t>尾数，为定点小数，原码或补码表示。</a:t>
            </a:r>
          </a:p>
          <a:p>
            <a:pPr eaLnBrk="1" hangingPunct="1">
              <a:lnSpc>
                <a:spcPct val="70000"/>
              </a:lnSpc>
              <a:spcBef>
                <a:spcPct val="50000"/>
              </a:spcBef>
              <a:defRPr/>
            </a:pPr>
            <a:r>
              <a:rPr lang="zh-CN" altLang="en-US" sz="3200" b="1" dirty="0">
                <a:latin typeface="+mn-ea"/>
                <a:ea typeface="+mn-ea"/>
              </a:rPr>
              <a:t>   其</a:t>
            </a:r>
            <a:r>
              <a:rPr lang="zh-CN" altLang="en-US" sz="3200" b="1" dirty="0">
                <a:solidFill>
                  <a:srgbClr val="FFBF09"/>
                </a:solidFill>
                <a:latin typeface="+mn-ea"/>
                <a:ea typeface="+mn-ea"/>
              </a:rPr>
              <a:t>位数</a:t>
            </a:r>
            <a:r>
              <a:rPr lang="zh-CN" altLang="en-US" sz="3200" b="1" dirty="0">
                <a:latin typeface="+mn-ea"/>
                <a:ea typeface="+mn-ea"/>
              </a:rPr>
              <a:t>决定</a:t>
            </a:r>
            <a:r>
              <a:rPr lang="zh-CN" altLang="en-US" sz="3200" b="1" dirty="0">
                <a:solidFill>
                  <a:srgbClr val="FFBF09"/>
                </a:solidFill>
                <a:latin typeface="+mn-ea"/>
                <a:ea typeface="+mn-ea"/>
              </a:rPr>
              <a:t>数的精度</a:t>
            </a:r>
            <a:r>
              <a:rPr lang="zh-CN" altLang="en-US" sz="3200" b="1" dirty="0">
                <a:latin typeface="+mn-ea"/>
                <a:ea typeface="+mn-ea"/>
              </a:rPr>
              <a:t>；</a:t>
            </a:r>
            <a:r>
              <a:rPr lang="zh-CN" altLang="en-US" sz="3200" b="1" dirty="0">
                <a:solidFill>
                  <a:schemeClr val="accent1"/>
                </a:solidFill>
                <a:latin typeface="+mn-ea"/>
              </a:rPr>
              <a:t>数符表示数的正负</a:t>
            </a:r>
            <a:r>
              <a:rPr lang="zh-CN" altLang="en-US" sz="3200" b="1" dirty="0">
                <a:solidFill>
                  <a:srgbClr val="FF3399"/>
                </a:solidFill>
                <a:latin typeface="+mn-ea"/>
              </a:rPr>
              <a:t>。</a:t>
            </a:r>
          </a:p>
        </p:txBody>
      </p:sp>
      <p:grpSp>
        <p:nvGrpSpPr>
          <p:cNvPr id="45070" name="Group 2"/>
          <p:cNvGrpSpPr>
            <a:grpSpLocks/>
          </p:cNvGrpSpPr>
          <p:nvPr/>
        </p:nvGrpSpPr>
        <p:grpSpPr bwMode="auto">
          <a:xfrm>
            <a:off x="455613" y="476250"/>
            <a:ext cx="6324600" cy="808038"/>
            <a:chOff x="0" y="480"/>
            <a:chExt cx="3984" cy="509"/>
          </a:xfrm>
        </p:grpSpPr>
        <p:sp>
          <p:nvSpPr>
            <p:cNvPr id="45072" name="Text Box 3"/>
            <p:cNvSpPr txBox="1">
              <a:spLocks noChangeArrowheads="1"/>
            </p:cNvSpPr>
            <p:nvPr/>
          </p:nvSpPr>
          <p:spPr bwMode="auto">
            <a:xfrm>
              <a:off x="2448" y="48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latin typeface="宋体" panose="02010600030101010101" pitchFamily="2" charset="-122"/>
                </a:rPr>
                <a:t>E</a:t>
              </a:r>
            </a:p>
          </p:txBody>
        </p:sp>
        <p:grpSp>
          <p:nvGrpSpPr>
            <p:cNvPr id="45073" name="Group 4"/>
            <p:cNvGrpSpPr>
              <a:grpSpLocks/>
            </p:cNvGrpSpPr>
            <p:nvPr/>
          </p:nvGrpSpPr>
          <p:grpSpPr bwMode="auto">
            <a:xfrm>
              <a:off x="0" y="624"/>
              <a:ext cx="3984" cy="365"/>
              <a:chOff x="0" y="576"/>
              <a:chExt cx="3984" cy="365"/>
            </a:xfrm>
          </p:grpSpPr>
          <p:sp>
            <p:nvSpPr>
              <p:cNvPr id="35860" name="Text Box 5"/>
              <p:cNvSpPr txBox="1">
                <a:spLocks noChangeArrowheads="1"/>
              </p:cNvSpPr>
              <p:nvPr/>
            </p:nvSpPr>
            <p:spPr bwMode="auto">
              <a:xfrm>
                <a:off x="0" y="576"/>
                <a:ext cx="3984" cy="365"/>
              </a:xfrm>
              <a:prstGeom prst="rect">
                <a:avLst/>
              </a:prstGeom>
              <a:noFill/>
              <a:ln w="9525">
                <a:noFill/>
                <a:miter lim="800000"/>
                <a:headEnd/>
                <a:tailEnd/>
              </a:ln>
            </p:spPr>
            <p:txBody>
              <a:bodyPr>
                <a:spAutoFit/>
              </a:bodyPr>
              <a:lstStyle/>
              <a:p>
                <a:pPr eaLnBrk="1" hangingPunct="1">
                  <a:spcBef>
                    <a:spcPct val="50000"/>
                  </a:spcBef>
                  <a:defRPr/>
                </a:pPr>
                <a:r>
                  <a:rPr lang="zh-CN" altLang="en-US" sz="3200" b="1" dirty="0">
                    <a:latin typeface="+mn-ea"/>
                    <a:ea typeface="+mn-ea"/>
                  </a:rPr>
                  <a:t>浮点数真值：</a:t>
                </a:r>
                <a:r>
                  <a:rPr lang="en-US" altLang="zh-CN" sz="3200" b="1" dirty="0">
                    <a:latin typeface="+mn-ea"/>
                    <a:ea typeface="+mn-ea"/>
                  </a:rPr>
                  <a:t>N = + R </a:t>
                </a:r>
                <a:r>
                  <a:rPr lang="en-US" altLang="zh-CN" sz="3200" b="1" dirty="0">
                    <a:solidFill>
                      <a:schemeClr val="folHlink"/>
                    </a:solidFill>
                    <a:latin typeface="+mn-ea"/>
                    <a:ea typeface="+mn-ea"/>
                  </a:rPr>
                  <a:t>×</a:t>
                </a:r>
                <a:r>
                  <a:rPr lang="en-US" altLang="zh-CN" sz="3200" b="1" dirty="0">
                    <a:latin typeface="+mn-ea"/>
                    <a:ea typeface="+mn-ea"/>
                  </a:rPr>
                  <a:t>M </a:t>
                </a:r>
              </a:p>
            </p:txBody>
          </p:sp>
          <p:sp>
            <p:nvSpPr>
              <p:cNvPr id="35861" name="Line 6"/>
              <p:cNvSpPr>
                <a:spLocks noChangeShapeType="1"/>
              </p:cNvSpPr>
              <p:nvPr/>
            </p:nvSpPr>
            <p:spPr bwMode="auto">
              <a:xfrm>
                <a:off x="2112" y="864"/>
                <a:ext cx="144" cy="0"/>
              </a:xfrm>
              <a:prstGeom prst="line">
                <a:avLst/>
              </a:prstGeom>
              <a:noFill/>
              <a:ln w="38100">
                <a:solidFill>
                  <a:schemeClr val="tx1"/>
                </a:solidFill>
                <a:round/>
                <a:headEnd/>
                <a:tailEnd/>
              </a:ln>
            </p:spPr>
            <p:txBody>
              <a:bodyPr wrap="none" anchor="ctr"/>
              <a:lstStyle/>
              <a:p>
                <a:pPr algn="ctr" eaLnBrk="1" hangingPunct="1">
                  <a:defRPr/>
                </a:pPr>
                <a:endParaRPr lang="zh-CN" altLang="en-US">
                  <a:latin typeface="+mn-ea"/>
                  <a:ea typeface="+mn-ea"/>
                </a:endParaRPr>
              </a:p>
            </p:txBody>
          </p:sp>
        </p:grpSp>
      </p:grpSp>
      <p:sp>
        <p:nvSpPr>
          <p:cNvPr id="45071" name="矩形 1"/>
          <p:cNvSpPr>
            <a:spLocks noChangeArrowheads="1"/>
          </p:cNvSpPr>
          <p:nvPr/>
        </p:nvSpPr>
        <p:spPr bwMode="auto">
          <a:xfrm>
            <a:off x="222250" y="14288"/>
            <a:ext cx="44942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 typeface="Wingdings" panose="05000000000000000000" pitchFamily="2" charset="2"/>
              <a:buNone/>
            </a:pPr>
            <a:r>
              <a:rPr lang="en-US" altLang="zh-CN" sz="3200" dirty="0" smtClean="0">
                <a:solidFill>
                  <a:srgbClr val="FFFF00"/>
                </a:solidFill>
                <a:latin typeface="黑体" panose="02010609060101010101" pitchFamily="49" charset="-122"/>
                <a:ea typeface="黑体" panose="02010609060101010101" pitchFamily="49" charset="-122"/>
              </a:rPr>
              <a:t>1</a:t>
            </a:r>
            <a:r>
              <a:rPr lang="zh-CN" altLang="en-US" sz="3200" dirty="0" smtClean="0">
                <a:solidFill>
                  <a:srgbClr val="FFFF00"/>
                </a:solidFill>
                <a:latin typeface="黑体" panose="02010609060101010101" pitchFamily="49" charset="-122"/>
                <a:ea typeface="黑体" panose="02010609060101010101" pitchFamily="49" charset="-122"/>
              </a:rPr>
              <a:t>、</a:t>
            </a:r>
            <a:r>
              <a:rPr lang="zh-CN" altLang="en-US" sz="3200" dirty="0">
                <a:solidFill>
                  <a:srgbClr val="FFFF00"/>
                </a:solidFill>
                <a:latin typeface="黑体" panose="02010609060101010101" pitchFamily="49" charset="-122"/>
                <a:ea typeface="黑体" panose="02010609060101010101" pitchFamily="49" charset="-122"/>
              </a:rPr>
              <a:t>浮点表示法</a:t>
            </a:r>
            <a:r>
              <a:rPr lang="en-US" altLang="zh-CN" sz="3200" dirty="0">
                <a:solidFill>
                  <a:srgbClr val="FFFF00"/>
                </a:solidFill>
                <a:latin typeface="黑体" panose="02010609060101010101" pitchFamily="49" charset="-122"/>
                <a:ea typeface="黑体" panose="02010609060101010101" pitchFamily="49" charset="-122"/>
              </a:rPr>
              <a:t>(</a:t>
            </a:r>
            <a:r>
              <a:rPr lang="zh-CN" altLang="en-US" sz="3200" dirty="0">
                <a:solidFill>
                  <a:srgbClr val="FFFF00"/>
                </a:solidFill>
                <a:latin typeface="黑体" panose="02010609060101010101" pitchFamily="49" charset="-122"/>
                <a:ea typeface="黑体" panose="02010609060101010101" pitchFamily="49" charset="-122"/>
              </a:rPr>
              <a:t>原理性</a:t>
            </a:r>
            <a:r>
              <a:rPr lang="en-US" altLang="zh-CN" sz="3200" dirty="0">
                <a:solidFill>
                  <a:srgbClr val="FFFF00"/>
                </a:solidFill>
                <a:latin typeface="黑体" panose="02010609060101010101" pitchFamily="49" charset="-122"/>
                <a:ea typeface="黑体" panose="02010609060101010101" pitchFamily="49" charset="-122"/>
              </a:rPr>
              <a:t>)</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539750" y="866775"/>
            <a:ext cx="799306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zh-CN" sz="2800" b="1" dirty="0"/>
              <a:t>设计一个半导体存储器，按字节编址，其中</a:t>
            </a:r>
            <a:r>
              <a:rPr lang="en-US" altLang="zh-CN" sz="2800" b="1" dirty="0"/>
              <a:t>0000H~0FFFH</a:t>
            </a:r>
            <a:r>
              <a:rPr lang="zh-CN" altLang="zh-CN" sz="2800" b="1" dirty="0"/>
              <a:t>为</a:t>
            </a:r>
            <a:r>
              <a:rPr lang="en-US" altLang="zh-CN" sz="2800" b="1" dirty="0"/>
              <a:t>RAM</a:t>
            </a:r>
            <a:r>
              <a:rPr lang="zh-CN" altLang="zh-CN" sz="2800" b="1" dirty="0"/>
              <a:t>区，选用</a:t>
            </a:r>
            <a:r>
              <a:rPr lang="en-US" altLang="zh-CN" sz="2800" b="1" dirty="0"/>
              <a:t>RAM</a:t>
            </a:r>
            <a:r>
              <a:rPr lang="zh-CN" altLang="zh-CN" sz="2800" b="1" dirty="0"/>
              <a:t>芯片（</a:t>
            </a:r>
            <a:r>
              <a:rPr lang="en-US" altLang="zh-CN" sz="2800" b="1" dirty="0"/>
              <a:t>2K×8</a:t>
            </a:r>
            <a:r>
              <a:rPr lang="zh-CN" altLang="zh-CN" sz="2800" b="1" dirty="0"/>
              <a:t>位</a:t>
            </a:r>
            <a:r>
              <a:rPr lang="en-US" altLang="zh-CN" sz="2800" b="1" dirty="0"/>
              <a:t>/</a:t>
            </a:r>
            <a:r>
              <a:rPr lang="zh-CN" altLang="zh-CN" sz="2800" b="1" dirty="0"/>
              <a:t>片）；</a:t>
            </a:r>
            <a:r>
              <a:rPr lang="en-US" altLang="zh-CN" sz="2800" b="1" dirty="0"/>
              <a:t>1000H~2FFFH</a:t>
            </a:r>
            <a:r>
              <a:rPr lang="zh-CN" altLang="zh-CN" sz="2800" b="1" dirty="0"/>
              <a:t>为</a:t>
            </a:r>
            <a:r>
              <a:rPr lang="en-US" altLang="zh-CN" sz="2800" b="1" dirty="0"/>
              <a:t>ROM</a:t>
            </a:r>
            <a:r>
              <a:rPr lang="zh-CN" altLang="zh-CN" sz="2800" b="1" dirty="0"/>
              <a:t>区，选用</a:t>
            </a:r>
            <a:r>
              <a:rPr lang="en-US" altLang="zh-CN" sz="2800" b="1" dirty="0"/>
              <a:t>ROM</a:t>
            </a:r>
            <a:r>
              <a:rPr lang="zh-CN" altLang="zh-CN" sz="2800" b="1" dirty="0"/>
              <a:t>芯片（</a:t>
            </a:r>
            <a:r>
              <a:rPr lang="en-US" altLang="zh-CN" sz="2800" b="1" dirty="0"/>
              <a:t>4K×4</a:t>
            </a:r>
            <a:r>
              <a:rPr lang="zh-CN" altLang="zh-CN" sz="2800" b="1" dirty="0"/>
              <a:t>位</a:t>
            </a:r>
            <a:r>
              <a:rPr lang="en-US" altLang="zh-CN" sz="2800" b="1" dirty="0"/>
              <a:t>/</a:t>
            </a:r>
            <a:r>
              <a:rPr lang="zh-CN" altLang="zh-CN" sz="2800" b="1" dirty="0"/>
              <a:t>片）。已知</a:t>
            </a:r>
            <a:r>
              <a:rPr lang="en-US" altLang="zh-CN" sz="2800" b="1" dirty="0"/>
              <a:t>CPU</a:t>
            </a:r>
            <a:r>
              <a:rPr lang="zh-CN" altLang="zh-CN" sz="2800" b="1" dirty="0"/>
              <a:t>地址总线</a:t>
            </a:r>
            <a:r>
              <a:rPr lang="en-US" altLang="zh-CN" sz="2800" b="1" dirty="0"/>
              <a:t>A15</a:t>
            </a:r>
            <a:r>
              <a:rPr lang="zh-CN" altLang="zh-CN" sz="2800" b="1" dirty="0"/>
              <a:t>～</a:t>
            </a:r>
            <a:r>
              <a:rPr lang="en-US" altLang="zh-CN" sz="2800" b="1" dirty="0"/>
              <a:t>A0</a:t>
            </a:r>
            <a:r>
              <a:rPr lang="zh-CN" altLang="zh-CN" sz="2800" b="1" dirty="0"/>
              <a:t>（低），双向数据线</a:t>
            </a:r>
            <a:r>
              <a:rPr lang="en-US" altLang="zh-CN" sz="2800" b="1" dirty="0"/>
              <a:t>D7</a:t>
            </a:r>
            <a:r>
              <a:rPr lang="zh-CN" altLang="zh-CN" sz="2800" b="1" dirty="0"/>
              <a:t>～</a:t>
            </a:r>
            <a:r>
              <a:rPr lang="en-US" altLang="zh-CN" sz="2800" b="1" dirty="0"/>
              <a:t>D0</a:t>
            </a:r>
            <a:r>
              <a:rPr lang="zh-CN" altLang="zh-CN" sz="2800" b="1" dirty="0"/>
              <a:t>（低），读写信号线</a:t>
            </a:r>
            <a:r>
              <a:rPr lang="en-US" altLang="zh-CN" sz="2800" b="1" dirty="0"/>
              <a:t>WE</a:t>
            </a:r>
            <a:r>
              <a:rPr lang="zh-CN" altLang="zh-CN" sz="2800" b="1" dirty="0"/>
              <a:t>。请回答下列问题：</a:t>
            </a:r>
            <a:endParaRPr lang="en-US" altLang="zh-CN" sz="2800" b="1" dirty="0"/>
          </a:p>
          <a:p>
            <a:pPr algn="l" eaLnBrk="1" hangingPunct="1"/>
            <a:r>
              <a:rPr lang="zh-CN" altLang="zh-CN" sz="2800" b="1" dirty="0"/>
              <a:t>（</a:t>
            </a:r>
            <a:r>
              <a:rPr lang="en-US" altLang="zh-CN" sz="2800" b="1" dirty="0"/>
              <a:t>1</a:t>
            </a:r>
            <a:r>
              <a:rPr lang="zh-CN" altLang="zh-CN" sz="2800" b="1" dirty="0"/>
              <a:t>）组成该存储器需用</a:t>
            </a:r>
            <a:r>
              <a:rPr lang="en-US" altLang="zh-CN" sz="2800" b="1" dirty="0"/>
              <a:t>RAM</a:t>
            </a:r>
            <a:r>
              <a:rPr lang="zh-CN" altLang="zh-CN" sz="2800" b="1" dirty="0"/>
              <a:t>芯片和</a:t>
            </a:r>
            <a:r>
              <a:rPr lang="en-US" altLang="zh-CN" sz="2800" b="1" dirty="0"/>
              <a:t>ROM</a:t>
            </a:r>
            <a:r>
              <a:rPr lang="zh-CN" altLang="zh-CN" sz="2800" b="1" dirty="0"/>
              <a:t>芯片各多少片？</a:t>
            </a:r>
            <a:endParaRPr lang="en-US" altLang="zh-CN" sz="2800" b="1" dirty="0"/>
          </a:p>
          <a:p>
            <a:pPr algn="l" eaLnBrk="1" hangingPunct="1"/>
            <a:r>
              <a:rPr lang="zh-CN" altLang="zh-CN" sz="2800" b="1" dirty="0"/>
              <a:t>（</a:t>
            </a:r>
            <a:r>
              <a:rPr lang="en-US" altLang="zh-CN" sz="2800" b="1" dirty="0"/>
              <a:t>2</a:t>
            </a:r>
            <a:r>
              <a:rPr lang="zh-CN" altLang="zh-CN" sz="2800" b="1" dirty="0"/>
              <a:t>）各芯片需连入哪几根地址线？</a:t>
            </a:r>
            <a:endParaRPr lang="en-US" altLang="zh-CN" sz="2800" b="1" dirty="0"/>
          </a:p>
          <a:p>
            <a:pPr algn="l" eaLnBrk="1" hangingPunct="1"/>
            <a:r>
              <a:rPr lang="zh-CN" altLang="zh-CN" sz="2800" b="1" dirty="0"/>
              <a:t>（</a:t>
            </a:r>
            <a:r>
              <a:rPr lang="en-US" altLang="zh-CN" sz="2800" b="1" dirty="0"/>
              <a:t>3</a:t>
            </a:r>
            <a:r>
              <a:rPr lang="zh-CN" altLang="zh-CN" sz="2800" b="1" dirty="0"/>
              <a:t>）写出各片选信号的逻辑式</a:t>
            </a:r>
            <a:r>
              <a:rPr lang="zh-CN" altLang="zh-CN" sz="2800" b="1" dirty="0" smtClean="0"/>
              <a:t>。</a:t>
            </a:r>
            <a:endParaRPr lang="en-US" altLang="zh-CN" sz="2800" b="1" dirty="0" smtClean="0"/>
          </a:p>
        </p:txBody>
      </p:sp>
      <p:sp>
        <p:nvSpPr>
          <p:cNvPr id="4" name="Text Box 4"/>
          <p:cNvSpPr txBox="1">
            <a:spLocks noChangeArrowheads="1"/>
          </p:cNvSpPr>
          <p:nvPr/>
        </p:nvSpPr>
        <p:spPr bwMode="auto">
          <a:xfrm>
            <a:off x="228600" y="76200"/>
            <a:ext cx="6786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00FF00"/>
                </a:solidFill>
                <a:latin typeface="Calibri" panose="020F0502020204030204" pitchFamily="34" charset="0"/>
                <a:ea typeface="黑体" panose="02010609060101010101" pitchFamily="49" charset="-122"/>
              </a:rPr>
              <a:t>2</a:t>
            </a:r>
            <a:r>
              <a:rPr lang="zh-CN" altLang="en-US" sz="3200" b="1" dirty="0" smtClean="0">
                <a:solidFill>
                  <a:srgbClr val="00FF00"/>
                </a:solidFill>
                <a:latin typeface="Calibri" panose="020F0502020204030204" pitchFamily="34" charset="0"/>
                <a:ea typeface="黑体" panose="02010609060101010101" pitchFamily="49" charset="-122"/>
              </a:rPr>
              <a:t>、存储器组织方法（略）</a:t>
            </a:r>
            <a:endParaRPr lang="zh-CN" altLang="en-US" sz="3200" b="1" dirty="0">
              <a:solidFill>
                <a:srgbClr val="00FF00"/>
              </a:solidFill>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09808385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836712"/>
            <a:ext cx="9252520" cy="4355038"/>
          </a:xfrm>
          <a:prstGeom prst="rect">
            <a:avLst/>
          </a:prstGeom>
        </p:spPr>
        <p:txBody>
          <a:bodyPr wrap="square">
            <a:spAutoFit/>
          </a:bodyPr>
          <a:lstStyle/>
          <a:p>
            <a:pPr>
              <a:spcBef>
                <a:spcPts val="600"/>
              </a:spcBef>
            </a:pPr>
            <a:r>
              <a:rPr lang="zh-CN" altLang="zh-CN" sz="3600" b="1" dirty="0">
                <a:latin typeface="+mn-ea"/>
                <a:ea typeface="+mn-ea"/>
              </a:rPr>
              <a:t>（</a:t>
            </a:r>
            <a:r>
              <a:rPr lang="en-US" altLang="zh-CN" sz="3600" b="1" dirty="0">
                <a:latin typeface="+mn-ea"/>
                <a:ea typeface="+mn-ea"/>
              </a:rPr>
              <a:t>1</a:t>
            </a:r>
            <a:r>
              <a:rPr lang="zh-CN" altLang="zh-CN" sz="3600" b="1" dirty="0">
                <a:latin typeface="+mn-ea"/>
                <a:ea typeface="+mn-ea"/>
              </a:rPr>
              <a:t>）</a:t>
            </a:r>
            <a:r>
              <a:rPr lang="en-US" altLang="zh-CN" sz="3600" b="1" dirty="0">
                <a:latin typeface="+mn-ea"/>
                <a:ea typeface="+mn-ea"/>
              </a:rPr>
              <a:t>RAM</a:t>
            </a:r>
            <a:r>
              <a:rPr lang="zh-CN" altLang="zh-CN" sz="3600" b="1" dirty="0">
                <a:latin typeface="+mn-ea"/>
                <a:ea typeface="+mn-ea"/>
              </a:rPr>
              <a:t>芯片</a:t>
            </a:r>
            <a:r>
              <a:rPr lang="en-US" altLang="zh-CN" sz="3600" b="1" dirty="0">
                <a:latin typeface="+mn-ea"/>
                <a:ea typeface="+mn-ea"/>
              </a:rPr>
              <a:t>2</a:t>
            </a:r>
            <a:r>
              <a:rPr lang="zh-CN" altLang="zh-CN" sz="3600" b="1" dirty="0" smtClean="0">
                <a:latin typeface="+mn-ea"/>
                <a:ea typeface="+mn-ea"/>
              </a:rPr>
              <a:t>片，</a:t>
            </a:r>
            <a:r>
              <a:rPr lang="en-US" altLang="zh-CN" sz="3600" b="1" dirty="0">
                <a:latin typeface="+mn-ea"/>
                <a:ea typeface="+mn-ea"/>
              </a:rPr>
              <a:t>ROM</a:t>
            </a:r>
            <a:r>
              <a:rPr lang="zh-CN" altLang="zh-CN" sz="3600" b="1" dirty="0">
                <a:latin typeface="+mn-ea"/>
                <a:ea typeface="+mn-ea"/>
              </a:rPr>
              <a:t>芯片</a:t>
            </a:r>
            <a:r>
              <a:rPr lang="en-US" altLang="zh-CN" sz="3600" b="1" dirty="0">
                <a:latin typeface="+mn-ea"/>
                <a:ea typeface="+mn-ea"/>
              </a:rPr>
              <a:t>4</a:t>
            </a:r>
            <a:r>
              <a:rPr lang="zh-CN" altLang="zh-CN" sz="3600" b="1" dirty="0" smtClean="0">
                <a:latin typeface="+mn-ea"/>
                <a:ea typeface="+mn-ea"/>
              </a:rPr>
              <a:t>片</a:t>
            </a:r>
            <a:endParaRPr lang="zh-CN" altLang="zh-CN" sz="3600" b="1" dirty="0">
              <a:latin typeface="+mn-ea"/>
              <a:ea typeface="+mn-ea"/>
            </a:endParaRPr>
          </a:p>
          <a:p>
            <a:pPr>
              <a:spcBef>
                <a:spcPts val="600"/>
              </a:spcBef>
            </a:pPr>
            <a:r>
              <a:rPr lang="zh-CN" altLang="zh-CN" sz="3600" b="1" dirty="0">
                <a:latin typeface="+mn-ea"/>
                <a:ea typeface="+mn-ea"/>
              </a:rPr>
              <a:t>（</a:t>
            </a:r>
            <a:r>
              <a:rPr lang="en-US" altLang="zh-CN" sz="3600" b="1" dirty="0">
                <a:latin typeface="+mn-ea"/>
                <a:ea typeface="+mn-ea"/>
              </a:rPr>
              <a:t>2</a:t>
            </a:r>
            <a:r>
              <a:rPr lang="zh-CN" altLang="zh-CN" sz="3600" b="1" dirty="0">
                <a:latin typeface="+mn-ea"/>
                <a:ea typeface="+mn-ea"/>
              </a:rPr>
              <a:t>）</a:t>
            </a:r>
            <a:r>
              <a:rPr lang="en-US" altLang="zh-CN" sz="3600" b="1" dirty="0">
                <a:latin typeface="+mn-ea"/>
                <a:ea typeface="+mn-ea"/>
              </a:rPr>
              <a:t>RAM</a:t>
            </a:r>
            <a:r>
              <a:rPr lang="zh-CN" altLang="zh-CN" sz="3600" b="1" dirty="0">
                <a:latin typeface="+mn-ea"/>
                <a:ea typeface="+mn-ea"/>
              </a:rPr>
              <a:t>芯片需要</a:t>
            </a:r>
            <a:r>
              <a:rPr lang="en-US" altLang="zh-CN" sz="3600" b="1" dirty="0">
                <a:latin typeface="+mn-ea"/>
                <a:ea typeface="+mn-ea"/>
              </a:rPr>
              <a:t>A</a:t>
            </a:r>
            <a:r>
              <a:rPr lang="en-US" altLang="zh-CN" sz="3600" b="1" baseline="-25000" dirty="0">
                <a:latin typeface="+mn-ea"/>
                <a:ea typeface="+mn-ea"/>
              </a:rPr>
              <a:t>0</a:t>
            </a:r>
            <a:r>
              <a:rPr lang="zh-CN" altLang="zh-CN" sz="3600" b="1" dirty="0">
                <a:latin typeface="+mn-ea"/>
                <a:ea typeface="+mn-ea"/>
              </a:rPr>
              <a:t>～</a:t>
            </a:r>
            <a:r>
              <a:rPr lang="en-US" altLang="zh-CN" sz="3600" b="1" dirty="0">
                <a:latin typeface="+mn-ea"/>
                <a:ea typeface="+mn-ea"/>
              </a:rPr>
              <a:t>A</a:t>
            </a:r>
            <a:r>
              <a:rPr lang="en-US" altLang="zh-CN" sz="3600" b="1" baseline="-25000" dirty="0">
                <a:latin typeface="+mn-ea"/>
                <a:ea typeface="+mn-ea"/>
              </a:rPr>
              <a:t>10</a:t>
            </a:r>
            <a:r>
              <a:rPr lang="en-US" altLang="zh-CN" sz="3600" b="1" dirty="0">
                <a:latin typeface="+mn-ea"/>
                <a:ea typeface="+mn-ea"/>
              </a:rPr>
              <a:t> </a:t>
            </a:r>
            <a:r>
              <a:rPr lang="zh-CN" altLang="zh-CN" sz="3600" b="1" dirty="0" smtClean="0">
                <a:latin typeface="+mn-ea"/>
                <a:ea typeface="+mn-ea"/>
              </a:rPr>
              <a:t>，</a:t>
            </a:r>
            <a:r>
              <a:rPr lang="en-US" altLang="zh-CN" sz="3600" b="1" dirty="0">
                <a:latin typeface="+mn-ea"/>
                <a:ea typeface="+mn-ea"/>
              </a:rPr>
              <a:t>ROM</a:t>
            </a:r>
            <a:r>
              <a:rPr lang="zh-CN" altLang="zh-CN" sz="3600" b="1" dirty="0">
                <a:latin typeface="+mn-ea"/>
                <a:ea typeface="+mn-ea"/>
              </a:rPr>
              <a:t>芯片需要</a:t>
            </a:r>
            <a:r>
              <a:rPr lang="en-US" altLang="zh-CN" sz="3600" b="1" dirty="0">
                <a:latin typeface="+mn-ea"/>
                <a:ea typeface="+mn-ea"/>
              </a:rPr>
              <a:t>A</a:t>
            </a:r>
            <a:r>
              <a:rPr lang="en-US" altLang="zh-CN" sz="3600" b="1" baseline="-25000" dirty="0">
                <a:latin typeface="+mn-ea"/>
                <a:ea typeface="+mn-ea"/>
              </a:rPr>
              <a:t>0</a:t>
            </a:r>
            <a:r>
              <a:rPr lang="zh-CN" altLang="zh-CN" sz="3600" b="1" dirty="0">
                <a:latin typeface="+mn-ea"/>
                <a:ea typeface="+mn-ea"/>
              </a:rPr>
              <a:t>～</a:t>
            </a:r>
            <a:r>
              <a:rPr lang="en-US" altLang="zh-CN" sz="3600" b="1" dirty="0" smtClean="0">
                <a:latin typeface="+mn-ea"/>
                <a:ea typeface="+mn-ea"/>
              </a:rPr>
              <a:t>A</a:t>
            </a:r>
            <a:r>
              <a:rPr lang="en-US" altLang="zh-CN" sz="3600" b="1" baseline="-25000" dirty="0" smtClean="0">
                <a:latin typeface="+mn-ea"/>
                <a:ea typeface="+mn-ea"/>
              </a:rPr>
              <a:t>11</a:t>
            </a:r>
            <a:endParaRPr lang="zh-CN" altLang="zh-CN" sz="3600" b="1" dirty="0">
              <a:latin typeface="+mn-ea"/>
              <a:ea typeface="+mn-ea"/>
            </a:endParaRPr>
          </a:p>
          <a:p>
            <a:pPr>
              <a:spcBef>
                <a:spcPts val="600"/>
              </a:spcBef>
            </a:pPr>
            <a:r>
              <a:rPr lang="nn-NO" altLang="zh-CN" sz="3600" b="1" dirty="0">
                <a:latin typeface="+mn-ea"/>
                <a:ea typeface="+mn-ea"/>
              </a:rPr>
              <a:t>2K×8 RAM  CS0</a:t>
            </a:r>
            <a:r>
              <a:rPr lang="en-US" altLang="zh-CN" sz="3600" b="1" dirty="0">
                <a:latin typeface="+mn-ea"/>
                <a:ea typeface="+mn-ea"/>
              </a:rPr>
              <a:t>=A15`A14`A13`A12`A11`</a:t>
            </a:r>
            <a:endParaRPr lang="nn-NO" altLang="zh-CN" sz="3600" b="1" dirty="0">
              <a:latin typeface="+mn-ea"/>
              <a:ea typeface="+mn-ea"/>
            </a:endParaRPr>
          </a:p>
          <a:p>
            <a:pPr>
              <a:spcBef>
                <a:spcPts val="600"/>
              </a:spcBef>
            </a:pPr>
            <a:r>
              <a:rPr lang="nn-NO" altLang="zh-CN" sz="3600" b="1" dirty="0">
                <a:latin typeface="+mn-ea"/>
                <a:ea typeface="+mn-ea"/>
              </a:rPr>
              <a:t>2K×8 RAM  CS1</a:t>
            </a:r>
            <a:r>
              <a:rPr lang="en-US" altLang="zh-CN" sz="3600" b="1" dirty="0">
                <a:latin typeface="+mn-ea"/>
                <a:ea typeface="+mn-ea"/>
              </a:rPr>
              <a:t>=A15`A14`A13`A12`A11</a:t>
            </a:r>
          </a:p>
          <a:p>
            <a:pPr lvl="0" eaLnBrk="0" hangingPunct="0">
              <a:spcBef>
                <a:spcPts val="600"/>
              </a:spcBef>
              <a:defRPr/>
            </a:pPr>
            <a:r>
              <a:rPr lang="nn-NO" altLang="zh-CN" sz="3600" b="1" dirty="0">
                <a:latin typeface="+mn-ea"/>
                <a:ea typeface="+mn-ea"/>
              </a:rPr>
              <a:t>4K×4 ROM  CS2=</a:t>
            </a:r>
            <a:r>
              <a:rPr lang="en-US" altLang="zh-CN" sz="3600" b="1" dirty="0">
                <a:latin typeface="+mn-ea"/>
                <a:ea typeface="+mn-ea"/>
              </a:rPr>
              <a:t>A15`A14`A13`A12</a:t>
            </a:r>
            <a:endParaRPr lang="nn-NO" altLang="zh-CN" sz="3600" b="1" dirty="0">
              <a:latin typeface="+mn-ea"/>
              <a:ea typeface="+mn-ea"/>
            </a:endParaRPr>
          </a:p>
          <a:p>
            <a:pPr lvl="0" eaLnBrk="0" hangingPunct="0">
              <a:spcBef>
                <a:spcPts val="600"/>
              </a:spcBef>
              <a:defRPr/>
            </a:pPr>
            <a:r>
              <a:rPr lang="nn-NO" altLang="zh-CN" sz="3600" b="1" dirty="0">
                <a:latin typeface="+mn-ea"/>
                <a:ea typeface="+mn-ea"/>
              </a:rPr>
              <a:t>4K×4 ROM  CS3=</a:t>
            </a:r>
            <a:r>
              <a:rPr lang="en-US" altLang="zh-CN" sz="3600" b="1" dirty="0">
                <a:latin typeface="+mn-ea"/>
                <a:ea typeface="+mn-ea"/>
              </a:rPr>
              <a:t>A15`A14`A13A12`</a:t>
            </a:r>
            <a:endParaRPr lang="zh-CN" altLang="en-US" sz="3600" b="1" dirty="0">
              <a:latin typeface="+mn-ea"/>
              <a:ea typeface="+mn-ea"/>
            </a:endParaRPr>
          </a:p>
        </p:txBody>
      </p:sp>
    </p:spTree>
    <p:extLst>
      <p:ext uri="{BB962C8B-B14F-4D97-AF65-F5344CB8AC3E}">
        <p14:creationId xmlns:p14="http://schemas.microsoft.com/office/powerpoint/2010/main" val="355883646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4"/>
          <p:cNvSpPr txBox="1">
            <a:spLocks noChangeArrowheads="1"/>
          </p:cNvSpPr>
          <p:nvPr/>
        </p:nvSpPr>
        <p:spPr bwMode="auto">
          <a:xfrm>
            <a:off x="228600" y="76200"/>
            <a:ext cx="6786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00FF00"/>
                </a:solidFill>
                <a:latin typeface="Calibri" panose="020F0502020204030204" pitchFamily="34" charset="0"/>
                <a:ea typeface="黑体" panose="02010609060101010101" pitchFamily="49" charset="-122"/>
              </a:rPr>
              <a:t>3</a:t>
            </a:r>
            <a:r>
              <a:rPr lang="zh-CN" altLang="en-US" sz="3200" b="1" dirty="0" smtClean="0">
                <a:solidFill>
                  <a:srgbClr val="00FF00"/>
                </a:solidFill>
                <a:latin typeface="Calibri" panose="020F0502020204030204" pitchFamily="34" charset="0"/>
                <a:ea typeface="黑体" panose="02010609060101010101" pitchFamily="49" charset="-122"/>
              </a:rPr>
              <a:t>、</a:t>
            </a:r>
            <a:r>
              <a:rPr lang="en-US" altLang="zh-CN" sz="3200" b="1" dirty="0" smtClean="0">
                <a:solidFill>
                  <a:srgbClr val="00FF00"/>
                </a:solidFill>
                <a:latin typeface="Calibri" panose="020F0502020204030204" pitchFamily="34" charset="0"/>
                <a:ea typeface="黑体" panose="02010609060101010101" pitchFamily="49" charset="-122"/>
              </a:rPr>
              <a:t>Cache </a:t>
            </a:r>
            <a:r>
              <a:rPr lang="en-US" altLang="zh-CN" sz="3200" b="1" dirty="0">
                <a:solidFill>
                  <a:srgbClr val="00FF00"/>
                </a:solidFill>
                <a:latin typeface="Calibri" panose="020F0502020204030204" pitchFamily="34" charset="0"/>
                <a:ea typeface="黑体" panose="02010609060101010101" pitchFamily="49" charset="-122"/>
              </a:rPr>
              <a:t>–</a:t>
            </a:r>
            <a:r>
              <a:rPr lang="zh-CN" altLang="en-US" sz="3200" b="1" dirty="0">
                <a:solidFill>
                  <a:srgbClr val="00FF00"/>
                </a:solidFill>
                <a:latin typeface="Calibri" panose="020F0502020204030204" pitchFamily="34" charset="0"/>
                <a:ea typeface="黑体" panose="02010609060101010101" pitchFamily="49" charset="-122"/>
              </a:rPr>
              <a:t>主存系统的效率</a:t>
            </a:r>
          </a:p>
        </p:txBody>
      </p:sp>
      <p:sp>
        <p:nvSpPr>
          <p:cNvPr id="101379" name="Text Box 5"/>
          <p:cNvSpPr txBox="1">
            <a:spLocks noChangeArrowheads="1"/>
          </p:cNvSpPr>
          <p:nvPr/>
        </p:nvSpPr>
        <p:spPr bwMode="auto">
          <a:xfrm>
            <a:off x="107950" y="958850"/>
            <a:ext cx="8915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latin typeface="黑体" panose="02010609060101010101" pitchFamily="49" charset="-122"/>
                <a:ea typeface="黑体" panose="02010609060101010101" pitchFamily="49" charset="-122"/>
              </a:rPr>
              <a:t>访问效率</a:t>
            </a:r>
            <a:r>
              <a:rPr lang="en-US" altLang="zh-CN" sz="2800" b="1" dirty="0">
                <a:latin typeface="黑体" panose="02010609060101010101" pitchFamily="49" charset="-122"/>
                <a:ea typeface="黑体" panose="02010609060101010101" pitchFamily="49" charset="-122"/>
              </a:rPr>
              <a:t> </a:t>
            </a:r>
            <a:r>
              <a:rPr lang="en-US" altLang="zh-CN" sz="2800" b="1" i="1" dirty="0">
                <a:solidFill>
                  <a:schemeClr val="tx2"/>
                </a:solidFill>
                <a:latin typeface="黑体" panose="02010609060101010101" pitchFamily="49" charset="-122"/>
                <a:ea typeface="黑体" panose="02010609060101010101" pitchFamily="49" charset="-122"/>
              </a:rPr>
              <a:t>e</a:t>
            </a:r>
            <a:r>
              <a:rPr lang="en-US" altLang="zh-CN" sz="2800" b="1" dirty="0">
                <a:solidFill>
                  <a:schemeClr val="folHlink"/>
                </a:solidFill>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与</a:t>
            </a:r>
            <a:r>
              <a:rPr lang="en-US" altLang="zh-CN" sz="2800" b="1" dirty="0">
                <a:latin typeface="黑体" panose="02010609060101010101" pitchFamily="49" charset="-122"/>
                <a:ea typeface="黑体" panose="02010609060101010101" pitchFamily="49" charset="-122"/>
              </a:rPr>
              <a:t> </a:t>
            </a:r>
            <a:r>
              <a:rPr lang="zh-CN" altLang="en-US" sz="2800" b="1" dirty="0">
                <a:solidFill>
                  <a:schemeClr val="tx2"/>
                </a:solidFill>
                <a:latin typeface="黑体" panose="02010609060101010101" pitchFamily="49" charset="-122"/>
                <a:ea typeface="黑体" panose="02010609060101010101" pitchFamily="49" charset="-122"/>
              </a:rPr>
              <a:t>命中率</a:t>
            </a:r>
            <a:r>
              <a:rPr lang="en-US" altLang="zh-CN" sz="2800" b="1" dirty="0">
                <a:solidFill>
                  <a:schemeClr val="tx2"/>
                </a:solidFill>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有关</a:t>
            </a:r>
            <a:endParaRPr lang="en-US" altLang="zh-CN" sz="2800" b="1" dirty="0">
              <a:latin typeface="黑体" panose="02010609060101010101" pitchFamily="49" charset="-122"/>
              <a:ea typeface="黑体" panose="02010609060101010101" pitchFamily="49" charset="-122"/>
            </a:endParaRPr>
          </a:p>
          <a:p>
            <a:pPr algn="l" eaLnBrk="1" hangingPunct="1"/>
            <a:r>
              <a:rPr lang="zh-CN" altLang="en-US" sz="2800" b="1" dirty="0">
                <a:latin typeface="黑体" panose="02010609060101010101" pitchFamily="49" charset="-122"/>
                <a:ea typeface="黑体" panose="02010609060101010101" pitchFamily="49" charset="-122"/>
              </a:rPr>
              <a:t>若</a:t>
            </a:r>
            <a:r>
              <a:rPr lang="en-US" altLang="zh-CN" sz="2800" b="1" dirty="0" err="1">
                <a:latin typeface="黑体" panose="02010609060101010101" pitchFamily="49" charset="-122"/>
                <a:ea typeface="黑体" panose="02010609060101010101" pitchFamily="49" charset="-122"/>
              </a:rPr>
              <a:t>tc</a:t>
            </a:r>
            <a:r>
              <a:rPr lang="zh-CN" altLang="en-US" sz="2800" b="1" dirty="0">
                <a:latin typeface="黑体" panose="02010609060101010101" pitchFamily="49" charset="-122"/>
                <a:ea typeface="黑体" panose="02010609060101010101" pitchFamily="49" charset="-122"/>
              </a:rPr>
              <a:t>表示命中时的</a:t>
            </a:r>
            <a:r>
              <a:rPr lang="en-US" altLang="zh-CN" sz="2800" b="1" dirty="0">
                <a:latin typeface="黑体" panose="02010609060101010101" pitchFamily="49" charset="-122"/>
                <a:ea typeface="黑体" panose="02010609060101010101" pitchFamily="49" charset="-122"/>
              </a:rPr>
              <a:t>cache</a:t>
            </a:r>
            <a:r>
              <a:rPr lang="zh-CN" altLang="en-US" sz="2800" b="1" dirty="0">
                <a:latin typeface="黑体" panose="02010609060101010101" pitchFamily="49" charset="-122"/>
                <a:ea typeface="黑体" panose="02010609060101010101" pitchFamily="49" charset="-122"/>
              </a:rPr>
              <a:t>访问时间，</a:t>
            </a:r>
            <a:r>
              <a:rPr lang="en-US" altLang="zh-CN" sz="2800" b="1" dirty="0">
                <a:latin typeface="黑体" panose="02010609060101010101" pitchFamily="49" charset="-122"/>
                <a:ea typeface="黑体" panose="02010609060101010101" pitchFamily="49" charset="-122"/>
              </a:rPr>
              <a:t>tm</a:t>
            </a:r>
            <a:r>
              <a:rPr lang="zh-CN" altLang="en-US" sz="2800" b="1" dirty="0">
                <a:latin typeface="黑体" panose="02010609060101010101" pitchFamily="49" charset="-122"/>
                <a:ea typeface="黑体" panose="02010609060101010101" pitchFamily="49" charset="-122"/>
              </a:rPr>
              <a:t>表示未命中时的主存访问时间，</a:t>
            </a:r>
            <a:r>
              <a:rPr lang="en-US" altLang="zh-CN" sz="2800" b="1" dirty="0">
                <a:latin typeface="黑体" panose="02010609060101010101" pitchFamily="49" charset="-122"/>
                <a:ea typeface="黑体" panose="02010609060101010101" pitchFamily="49" charset="-122"/>
              </a:rPr>
              <a:t>1-h</a:t>
            </a:r>
            <a:r>
              <a:rPr lang="zh-CN" altLang="en-US" sz="2800" b="1" dirty="0">
                <a:latin typeface="黑体" panose="02010609060101010101" pitchFamily="49" charset="-122"/>
                <a:ea typeface="黑体" panose="02010609060101010101" pitchFamily="49" charset="-122"/>
              </a:rPr>
              <a:t>表示未命中率，则</a:t>
            </a:r>
            <a:r>
              <a:rPr lang="en-US" altLang="zh-CN" sz="2800" b="1" dirty="0">
                <a:latin typeface="黑体" panose="02010609060101010101" pitchFamily="49" charset="-122"/>
                <a:ea typeface="黑体" panose="02010609060101010101" pitchFamily="49" charset="-122"/>
              </a:rPr>
              <a:t>cache/</a:t>
            </a:r>
            <a:r>
              <a:rPr lang="zh-CN" altLang="en-US" sz="2800" b="1" dirty="0">
                <a:latin typeface="黑体" panose="02010609060101010101" pitchFamily="49" charset="-122"/>
                <a:ea typeface="黑体" panose="02010609060101010101" pitchFamily="49" charset="-122"/>
              </a:rPr>
              <a:t>主存系统的平均访问时间</a:t>
            </a:r>
            <a:r>
              <a:rPr lang="en-US" altLang="zh-CN" sz="2800" b="1" dirty="0">
                <a:latin typeface="黑体" panose="02010609060101010101" pitchFamily="49" charset="-122"/>
                <a:ea typeface="黑体" panose="02010609060101010101" pitchFamily="49" charset="-122"/>
              </a:rPr>
              <a:t>ta</a:t>
            </a:r>
            <a:r>
              <a:rPr lang="zh-CN" altLang="en-US" sz="2800" b="1" dirty="0">
                <a:latin typeface="黑体" panose="02010609060101010101" pitchFamily="49" charset="-122"/>
                <a:ea typeface="黑体" panose="02010609060101010101" pitchFamily="49" charset="-122"/>
              </a:rPr>
              <a:t>为：</a:t>
            </a:r>
            <a:endParaRPr lang="en-US" altLang="zh-CN" sz="2800" b="1" dirty="0">
              <a:latin typeface="黑体" panose="02010609060101010101" pitchFamily="49" charset="-122"/>
              <a:ea typeface="黑体" panose="02010609060101010101" pitchFamily="49" charset="-122"/>
            </a:endParaRPr>
          </a:p>
          <a:p>
            <a:pPr algn="l" eaLnBrk="1" hangingPunct="1"/>
            <a:r>
              <a:rPr lang="en-US" altLang="zh-CN" sz="2800" b="1" dirty="0">
                <a:latin typeface="黑体" panose="02010609060101010101" pitchFamily="49" charset="-122"/>
                <a:ea typeface="黑体" panose="02010609060101010101" pitchFamily="49" charset="-122"/>
              </a:rPr>
              <a:t>		ta=h*</a:t>
            </a:r>
            <a:r>
              <a:rPr lang="en-US" altLang="zh-CN" sz="2800" b="1" dirty="0" err="1">
                <a:latin typeface="黑体" panose="02010609060101010101" pitchFamily="49" charset="-122"/>
                <a:ea typeface="黑体" panose="02010609060101010101" pitchFamily="49" charset="-122"/>
              </a:rPr>
              <a:t>tc</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1-h)tm</a:t>
            </a:r>
          </a:p>
        </p:txBody>
      </p:sp>
      <p:grpSp>
        <p:nvGrpSpPr>
          <p:cNvPr id="101380" name="Group 8"/>
          <p:cNvGrpSpPr>
            <a:grpSpLocks/>
          </p:cNvGrpSpPr>
          <p:nvPr/>
        </p:nvGrpSpPr>
        <p:grpSpPr bwMode="auto">
          <a:xfrm>
            <a:off x="838200" y="4651375"/>
            <a:ext cx="8320088" cy="1673225"/>
            <a:chOff x="766" y="2568"/>
            <a:chExt cx="5062" cy="1054"/>
          </a:xfrm>
        </p:grpSpPr>
        <p:sp>
          <p:nvSpPr>
            <p:cNvPr id="101387" name="Text Box 9"/>
            <p:cNvSpPr txBox="1">
              <a:spLocks noChangeArrowheads="1"/>
            </p:cNvSpPr>
            <p:nvPr/>
          </p:nvSpPr>
          <p:spPr bwMode="auto">
            <a:xfrm>
              <a:off x="766" y="3158"/>
              <a:ext cx="3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a:t>则</a:t>
              </a:r>
              <a:r>
                <a:rPr lang="en-US" altLang="zh-CN" sz="2800" b="1"/>
                <a:t> </a:t>
              </a:r>
            </a:p>
          </p:txBody>
        </p:sp>
        <p:grpSp>
          <p:nvGrpSpPr>
            <p:cNvPr id="101388" name="Group 10"/>
            <p:cNvGrpSpPr>
              <a:grpSpLocks/>
            </p:cNvGrpSpPr>
            <p:nvPr/>
          </p:nvGrpSpPr>
          <p:grpSpPr bwMode="auto">
            <a:xfrm>
              <a:off x="929" y="2568"/>
              <a:ext cx="4899" cy="1054"/>
              <a:chOff x="929" y="2568"/>
              <a:chExt cx="4899" cy="1054"/>
            </a:xfrm>
          </p:grpSpPr>
          <p:sp>
            <p:nvSpPr>
              <p:cNvPr id="101389" name="Text Box 11"/>
              <p:cNvSpPr txBox="1">
                <a:spLocks noChangeArrowheads="1"/>
              </p:cNvSpPr>
              <p:nvPr/>
            </p:nvSpPr>
            <p:spPr bwMode="auto">
              <a:xfrm>
                <a:off x="1020" y="3112"/>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a:t>  </a:t>
                </a:r>
                <a:r>
                  <a:rPr lang="en-US" altLang="zh-CN" sz="3000" b="1" i="1"/>
                  <a:t>e</a:t>
                </a:r>
                <a:r>
                  <a:rPr lang="en-US" altLang="zh-CN" sz="2800" b="1"/>
                  <a:t> =                                     </a:t>
                </a:r>
                <a:r>
                  <a:rPr lang="en-US" altLang="zh-CN" b="1"/>
                  <a:t>×</a:t>
                </a:r>
                <a:r>
                  <a:rPr lang="en-US" altLang="zh-CN" sz="2800" b="1"/>
                  <a:t> 100%</a:t>
                </a:r>
              </a:p>
            </p:txBody>
          </p:sp>
          <p:sp>
            <p:nvSpPr>
              <p:cNvPr id="101390" name="Text Box 12"/>
              <p:cNvSpPr txBox="1">
                <a:spLocks noChangeArrowheads="1"/>
              </p:cNvSpPr>
              <p:nvPr/>
            </p:nvSpPr>
            <p:spPr bwMode="auto">
              <a:xfrm>
                <a:off x="929" y="2568"/>
                <a:ext cx="38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endParaRPr lang="zh-CN" altLang="en-US"/>
              </a:p>
            </p:txBody>
          </p:sp>
          <p:sp>
            <p:nvSpPr>
              <p:cNvPr id="101391" name="Text Box 13"/>
              <p:cNvSpPr txBox="1">
                <a:spLocks noChangeArrowheads="1"/>
              </p:cNvSpPr>
              <p:nvPr/>
            </p:nvSpPr>
            <p:spPr bwMode="auto">
              <a:xfrm>
                <a:off x="1071" y="2976"/>
                <a:ext cx="475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i="1" dirty="0"/>
                  <a:t>                         </a:t>
                </a:r>
                <a:r>
                  <a:rPr lang="en-US" altLang="zh-CN" sz="2800" b="1" i="1" dirty="0" err="1"/>
                  <a:t>t</a:t>
                </a:r>
                <a:r>
                  <a:rPr lang="en-US" altLang="zh-CN" sz="2800" b="1" i="1" baseline="-25000" dirty="0" err="1"/>
                  <a:t>c</a:t>
                </a:r>
                <a:endParaRPr lang="en-US" altLang="zh-CN" sz="2800" b="1" i="1" baseline="-25000" dirty="0"/>
              </a:p>
              <a:p>
                <a:pPr algn="l" eaLnBrk="1" hangingPunct="1"/>
                <a:endParaRPr lang="zh-CN" altLang="en-US" sz="2800" b="1" i="1" dirty="0"/>
              </a:p>
            </p:txBody>
          </p:sp>
          <p:sp>
            <p:nvSpPr>
              <p:cNvPr id="101392" name="Text Box 14"/>
              <p:cNvSpPr txBox="1">
                <a:spLocks noChangeArrowheads="1"/>
              </p:cNvSpPr>
              <p:nvPr/>
            </p:nvSpPr>
            <p:spPr bwMode="auto">
              <a:xfrm>
                <a:off x="1071" y="3276"/>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t>          </a:t>
                </a:r>
                <a:r>
                  <a:rPr lang="en-US" altLang="zh-CN" sz="2800" b="1" i="1" dirty="0"/>
                  <a:t>h</a:t>
                </a:r>
                <a:r>
                  <a:rPr lang="en-US" altLang="zh-CN" sz="2800" b="1" dirty="0"/>
                  <a:t> </a:t>
                </a:r>
                <a:r>
                  <a:rPr lang="en-US" altLang="zh-CN" b="1" dirty="0"/>
                  <a:t>×</a:t>
                </a:r>
                <a:r>
                  <a:rPr lang="en-US" altLang="zh-CN" dirty="0"/>
                  <a:t> </a:t>
                </a:r>
                <a:r>
                  <a:rPr lang="en-US" altLang="zh-CN" sz="2800" b="1" i="1" dirty="0" err="1"/>
                  <a:t>t</a:t>
                </a:r>
                <a:r>
                  <a:rPr lang="en-US" altLang="zh-CN" sz="2800" b="1" i="1" baseline="-25000" dirty="0" err="1"/>
                  <a:t>c</a:t>
                </a:r>
                <a:r>
                  <a:rPr lang="en-US" altLang="zh-CN" sz="2800" b="1" i="1" dirty="0"/>
                  <a:t>+ </a:t>
                </a:r>
                <a:r>
                  <a:rPr lang="en-US" altLang="zh-CN" sz="2800" b="1" dirty="0"/>
                  <a:t>(1</a:t>
                </a:r>
                <a:r>
                  <a:rPr lang="zh-CN" altLang="en-US" b="1" dirty="0"/>
                  <a:t>－</a:t>
                </a:r>
                <a:r>
                  <a:rPr lang="en-US" altLang="zh-CN" sz="3000" b="1" i="1" dirty="0"/>
                  <a:t>h</a:t>
                </a:r>
                <a:r>
                  <a:rPr lang="en-US" altLang="zh-CN" b="1" dirty="0"/>
                  <a:t>)× </a:t>
                </a:r>
                <a:r>
                  <a:rPr lang="en-US" altLang="zh-CN" sz="3000" b="1" i="1" dirty="0"/>
                  <a:t>t</a:t>
                </a:r>
                <a:r>
                  <a:rPr lang="en-US" altLang="zh-CN" sz="3000" b="1" i="1" baseline="-25000" dirty="0"/>
                  <a:t>m</a:t>
                </a:r>
              </a:p>
            </p:txBody>
          </p:sp>
          <p:sp>
            <p:nvSpPr>
              <p:cNvPr id="101393" name="Line 15"/>
              <p:cNvSpPr>
                <a:spLocks noChangeShapeType="1"/>
              </p:cNvSpPr>
              <p:nvPr/>
            </p:nvSpPr>
            <p:spPr bwMode="auto">
              <a:xfrm>
                <a:off x="1544" y="3303"/>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01381" name="Group 16"/>
          <p:cNvGrpSpPr>
            <a:grpSpLocks/>
          </p:cNvGrpSpPr>
          <p:nvPr/>
        </p:nvGrpSpPr>
        <p:grpSpPr bwMode="auto">
          <a:xfrm>
            <a:off x="609600" y="3309938"/>
            <a:ext cx="8051800" cy="1643062"/>
            <a:chOff x="930" y="981"/>
            <a:chExt cx="4899" cy="1035"/>
          </a:xfrm>
        </p:grpSpPr>
        <p:sp>
          <p:nvSpPr>
            <p:cNvPr id="101382" name="Text Box 17"/>
            <p:cNvSpPr txBox="1">
              <a:spLocks noChangeArrowheads="1"/>
            </p:cNvSpPr>
            <p:nvPr/>
          </p:nvSpPr>
          <p:spPr bwMode="auto">
            <a:xfrm>
              <a:off x="930" y="981"/>
              <a:ext cx="38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endParaRPr lang="zh-CN" altLang="en-US"/>
            </a:p>
          </p:txBody>
        </p:sp>
        <p:sp>
          <p:nvSpPr>
            <p:cNvPr id="101383" name="Text Box 18"/>
            <p:cNvSpPr txBox="1">
              <a:spLocks noChangeArrowheads="1"/>
            </p:cNvSpPr>
            <p:nvPr/>
          </p:nvSpPr>
          <p:spPr bwMode="auto">
            <a:xfrm>
              <a:off x="1072" y="1389"/>
              <a:ext cx="47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a:t>         </a:t>
              </a:r>
              <a:r>
                <a:rPr lang="zh-CN" altLang="en-US" sz="2800" b="1"/>
                <a:t>访问</a:t>
              </a:r>
              <a:r>
                <a:rPr lang="en-US" altLang="zh-CN" sz="2800" b="1"/>
                <a:t> Cache </a:t>
              </a:r>
              <a:r>
                <a:rPr lang="zh-CN" altLang="en-US" sz="2800" b="1"/>
                <a:t>的时间</a:t>
              </a:r>
            </a:p>
          </p:txBody>
        </p:sp>
        <p:sp>
          <p:nvSpPr>
            <p:cNvPr id="101384" name="Text Box 19"/>
            <p:cNvSpPr txBox="1">
              <a:spLocks noChangeArrowheads="1"/>
            </p:cNvSpPr>
            <p:nvPr/>
          </p:nvSpPr>
          <p:spPr bwMode="auto">
            <a:xfrm>
              <a:off x="1072" y="1689"/>
              <a:ext cx="47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a:t>            </a:t>
              </a:r>
              <a:r>
                <a:rPr lang="zh-CN" altLang="en-US" sz="2800" b="1"/>
                <a:t>平均访问时间</a:t>
              </a:r>
            </a:p>
          </p:txBody>
        </p:sp>
        <p:sp>
          <p:nvSpPr>
            <p:cNvPr id="101385" name="Line 20"/>
            <p:cNvSpPr>
              <a:spLocks noChangeShapeType="1"/>
            </p:cNvSpPr>
            <p:nvPr/>
          </p:nvSpPr>
          <p:spPr bwMode="auto">
            <a:xfrm>
              <a:off x="1543" y="1716"/>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1386" name="Text Box 21"/>
            <p:cNvSpPr txBox="1">
              <a:spLocks noChangeArrowheads="1"/>
            </p:cNvSpPr>
            <p:nvPr/>
          </p:nvSpPr>
          <p:spPr bwMode="auto">
            <a:xfrm>
              <a:off x="1021" y="1525"/>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t>  </a:t>
              </a:r>
              <a:r>
                <a:rPr lang="en-US" altLang="zh-CN" sz="3000" b="1" i="1" dirty="0"/>
                <a:t>e</a:t>
              </a:r>
              <a:r>
                <a:rPr lang="en-US" altLang="zh-CN" sz="2800" b="1" dirty="0"/>
                <a:t> =                                     </a:t>
              </a:r>
              <a:r>
                <a:rPr lang="en-US" altLang="zh-CN" b="1" dirty="0"/>
                <a:t>×</a:t>
              </a:r>
              <a:r>
                <a:rPr lang="en-US" altLang="zh-CN" sz="2800" b="1" dirty="0"/>
                <a:t> 100%</a:t>
              </a:r>
            </a:p>
          </p:txBody>
        </p:sp>
      </p:grpSp>
      <p:sp>
        <p:nvSpPr>
          <p:cNvPr id="2" name="矩形 1"/>
          <p:cNvSpPr/>
          <p:nvPr/>
        </p:nvSpPr>
        <p:spPr>
          <a:xfrm>
            <a:off x="6442538" y="6274742"/>
            <a:ext cx="2646878" cy="461665"/>
          </a:xfrm>
          <a:prstGeom prst="rect">
            <a:avLst/>
          </a:prstGeom>
        </p:spPr>
        <p:txBody>
          <a:bodyPr wrap="none">
            <a:spAutoFit/>
          </a:bodyPr>
          <a:lstStyle/>
          <a:p>
            <a:r>
              <a:rPr lang="zh-CN" altLang="en-US" b="1" dirty="0">
                <a:solidFill>
                  <a:srgbClr val="FFFF00"/>
                </a:solidFill>
              </a:rPr>
              <a:t>方法、公式背下来</a:t>
            </a:r>
            <a:endParaRPr lang="zh-CN" altLang="en-US" b="1" dirty="0">
              <a:solidFill>
                <a:srgbClr val="FFFF00"/>
              </a:solidFill>
            </a:endParaRPr>
          </a:p>
        </p:txBody>
      </p:sp>
    </p:spTree>
    <p:extLst>
      <p:ext uri="{BB962C8B-B14F-4D97-AF65-F5344CB8AC3E}">
        <p14:creationId xmlns:p14="http://schemas.microsoft.com/office/powerpoint/2010/main" val="1091512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4"/>
          <p:cNvSpPr txBox="1">
            <a:spLocks noChangeArrowheads="1"/>
          </p:cNvSpPr>
          <p:nvPr/>
        </p:nvSpPr>
        <p:spPr bwMode="auto">
          <a:xfrm>
            <a:off x="395536" y="404664"/>
            <a:ext cx="82296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r>
              <a:rPr lang="zh-CN" altLang="en-US" sz="3200" b="1" dirty="0">
                <a:solidFill>
                  <a:schemeClr val="tx2"/>
                </a:solidFill>
                <a:latin typeface="黑体" panose="02010609060101010101" pitchFamily="49" charset="-122"/>
                <a:ea typeface="黑体" panose="02010609060101010101" pitchFamily="49" charset="-122"/>
              </a:rPr>
              <a:t>例：</a:t>
            </a:r>
            <a:r>
              <a:rPr lang="en-US" altLang="zh-CN" sz="3200" b="1" dirty="0">
                <a:latin typeface="黑体" panose="02010609060101010101" pitchFamily="49" charset="-122"/>
                <a:ea typeface="黑体" panose="02010609060101010101" pitchFamily="49" charset="-122"/>
              </a:rPr>
              <a:t>CPU</a:t>
            </a:r>
            <a:r>
              <a:rPr lang="zh-CN" altLang="en-US" sz="3200" b="1" dirty="0">
                <a:latin typeface="黑体" panose="02010609060101010101" pitchFamily="49" charset="-122"/>
                <a:ea typeface="黑体" panose="02010609060101010101" pitchFamily="49" charset="-122"/>
              </a:rPr>
              <a:t>执行一段程序时，</a:t>
            </a:r>
            <a:r>
              <a:rPr lang="en-US" altLang="zh-CN" sz="3200" b="1" dirty="0">
                <a:latin typeface="黑体" panose="02010609060101010101" pitchFamily="49" charset="-122"/>
                <a:ea typeface="黑体" panose="02010609060101010101" pitchFamily="49" charset="-122"/>
              </a:rPr>
              <a:t>cache</a:t>
            </a:r>
            <a:r>
              <a:rPr lang="zh-CN" altLang="en-US" sz="3200" b="1" dirty="0">
                <a:latin typeface="黑体" panose="02010609060101010101" pitchFamily="49" charset="-122"/>
                <a:ea typeface="黑体" panose="02010609060101010101" pitchFamily="49" charset="-122"/>
              </a:rPr>
              <a:t>完成存取的次数为</a:t>
            </a:r>
            <a:r>
              <a:rPr lang="en-US" altLang="zh-CN" sz="3200" b="1" dirty="0">
                <a:latin typeface="黑体" panose="02010609060101010101" pitchFamily="49" charset="-122"/>
                <a:ea typeface="黑体" panose="02010609060101010101" pitchFamily="49" charset="-122"/>
              </a:rPr>
              <a:t>1900</a:t>
            </a:r>
            <a:r>
              <a:rPr lang="zh-CN" altLang="en-US" sz="3200" b="1" dirty="0">
                <a:latin typeface="黑体" panose="02010609060101010101" pitchFamily="49" charset="-122"/>
                <a:ea typeface="黑体" panose="02010609060101010101" pitchFamily="49" charset="-122"/>
              </a:rPr>
              <a:t>次，主存完成存取的次数为</a:t>
            </a:r>
            <a:r>
              <a:rPr lang="en-US" altLang="zh-CN" sz="3200" b="1" dirty="0">
                <a:latin typeface="黑体" panose="02010609060101010101" pitchFamily="49" charset="-122"/>
                <a:ea typeface="黑体" panose="02010609060101010101" pitchFamily="49" charset="-122"/>
              </a:rPr>
              <a:t>100</a:t>
            </a:r>
            <a:r>
              <a:rPr lang="zh-CN" altLang="en-US" sz="3200" b="1" dirty="0">
                <a:latin typeface="黑体" panose="02010609060101010101" pitchFamily="49" charset="-122"/>
                <a:ea typeface="黑体" panose="02010609060101010101" pitchFamily="49" charset="-122"/>
              </a:rPr>
              <a:t>次，已知</a:t>
            </a:r>
            <a:r>
              <a:rPr lang="en-US" altLang="zh-CN" sz="3200" b="1" dirty="0">
                <a:latin typeface="黑体" panose="02010609060101010101" pitchFamily="49" charset="-122"/>
                <a:ea typeface="黑体" panose="02010609060101010101" pitchFamily="49" charset="-122"/>
              </a:rPr>
              <a:t>cache</a:t>
            </a:r>
            <a:r>
              <a:rPr lang="zh-CN" altLang="en-US" sz="3200" b="1" dirty="0">
                <a:latin typeface="黑体" panose="02010609060101010101" pitchFamily="49" charset="-122"/>
                <a:ea typeface="黑体" panose="02010609060101010101" pitchFamily="49" charset="-122"/>
              </a:rPr>
              <a:t>存取周期为</a:t>
            </a:r>
            <a:r>
              <a:rPr lang="en-US" altLang="zh-CN" sz="3200" b="1" dirty="0">
                <a:latin typeface="黑体" panose="02010609060101010101" pitchFamily="49" charset="-122"/>
                <a:ea typeface="黑体" panose="02010609060101010101" pitchFamily="49" charset="-122"/>
              </a:rPr>
              <a:t>50ns</a:t>
            </a:r>
            <a:r>
              <a:rPr lang="zh-CN" altLang="en-US" sz="3200" b="1" dirty="0">
                <a:latin typeface="黑体" panose="02010609060101010101" pitchFamily="49" charset="-122"/>
                <a:ea typeface="黑体" panose="02010609060101010101" pitchFamily="49" charset="-122"/>
              </a:rPr>
              <a:t>，主存存取周期为</a:t>
            </a:r>
            <a:r>
              <a:rPr lang="en-US" altLang="zh-CN" sz="3200" b="1" dirty="0">
                <a:latin typeface="黑体" panose="02010609060101010101" pitchFamily="49" charset="-122"/>
                <a:ea typeface="黑体" panose="02010609060101010101" pitchFamily="49" charset="-122"/>
              </a:rPr>
              <a:t>250ns</a:t>
            </a:r>
            <a:r>
              <a:rPr lang="zh-CN" altLang="en-US" sz="3200" b="1" dirty="0">
                <a:latin typeface="黑体" panose="02010609060101010101" pitchFamily="49" charset="-122"/>
                <a:ea typeface="黑体" panose="02010609060101010101" pitchFamily="49" charset="-122"/>
              </a:rPr>
              <a:t>，求</a:t>
            </a:r>
            <a:r>
              <a:rPr lang="en-US" altLang="zh-CN" sz="3200" b="1" dirty="0">
                <a:latin typeface="黑体" panose="02010609060101010101" pitchFamily="49" charset="-122"/>
                <a:ea typeface="黑体" panose="02010609060101010101" pitchFamily="49" charset="-122"/>
              </a:rPr>
              <a:t>cache/</a:t>
            </a:r>
            <a:r>
              <a:rPr lang="zh-CN" altLang="en-US" sz="3200" b="1" dirty="0">
                <a:latin typeface="黑体" panose="02010609060101010101" pitchFamily="49" charset="-122"/>
                <a:ea typeface="黑体" panose="02010609060101010101" pitchFamily="49" charset="-122"/>
              </a:rPr>
              <a:t>主存系统的效率和平均访问时间。</a:t>
            </a:r>
            <a:endParaRPr lang="zh-CN" altLang="en-US" sz="800" b="1" dirty="0">
              <a:latin typeface="黑体" panose="02010609060101010101" pitchFamily="49" charset="-122"/>
              <a:ea typeface="黑体" panose="02010609060101010101" pitchFamily="49" charset="-122"/>
            </a:endParaRPr>
          </a:p>
        </p:txBody>
      </p:sp>
      <p:sp>
        <p:nvSpPr>
          <p:cNvPr id="2" name="矩形 1"/>
          <p:cNvSpPr/>
          <p:nvPr/>
        </p:nvSpPr>
        <p:spPr>
          <a:xfrm>
            <a:off x="533400" y="4005064"/>
            <a:ext cx="8305800" cy="2640723"/>
          </a:xfrm>
          <a:prstGeom prst="rect">
            <a:avLst/>
          </a:prstGeom>
        </p:spPr>
        <p:txBody>
          <a:bodyPr wrap="square">
            <a:spAutoFit/>
          </a:bodyPr>
          <a:lstStyle/>
          <a:p>
            <a:r>
              <a:rPr lang="zh-CN" altLang="en-US" dirty="0"/>
              <a:t>命中率</a:t>
            </a:r>
            <a:r>
              <a:rPr lang="en-US" altLang="zh-CN" dirty="0" smtClean="0"/>
              <a:t>h=cache</a:t>
            </a:r>
            <a:r>
              <a:rPr lang="zh-CN" altLang="en-US" dirty="0" smtClean="0"/>
              <a:t>访问次数</a:t>
            </a:r>
            <a:r>
              <a:rPr lang="en-US" altLang="zh-CN" dirty="0" smtClean="0"/>
              <a:t>/</a:t>
            </a:r>
            <a:r>
              <a:rPr lang="zh-CN" altLang="en-US" dirty="0" smtClean="0"/>
              <a:t>访问总次数</a:t>
            </a:r>
            <a:r>
              <a:rPr lang="en-US" altLang="zh-CN" dirty="0" smtClean="0"/>
              <a:t>=1900</a:t>
            </a:r>
            <a:r>
              <a:rPr lang="en-US" altLang="zh-CN" dirty="0"/>
              <a:t>/</a:t>
            </a:r>
            <a:r>
              <a:rPr lang="zh-CN" altLang="en-US" dirty="0"/>
              <a:t>（</a:t>
            </a:r>
            <a:r>
              <a:rPr lang="en-US" altLang="zh-CN" dirty="0"/>
              <a:t>1900+100</a:t>
            </a:r>
            <a:r>
              <a:rPr lang="zh-CN" altLang="en-US" dirty="0"/>
              <a:t>）</a:t>
            </a:r>
            <a:r>
              <a:rPr lang="en-US" altLang="zh-CN" dirty="0"/>
              <a:t>=19/20</a:t>
            </a:r>
          </a:p>
          <a:p>
            <a:pPr lvl="0">
              <a:spcBef>
                <a:spcPct val="30000"/>
              </a:spcBef>
              <a:defRPr/>
            </a:pPr>
            <a:r>
              <a:rPr lang="zh-CN" altLang="en-US" i="1" dirty="0"/>
              <a:t>平均访问</a:t>
            </a:r>
            <a:r>
              <a:rPr lang="zh-CN" altLang="en-US" i="1" dirty="0" smtClean="0"/>
              <a:t>时间</a:t>
            </a:r>
            <a:r>
              <a:rPr lang="en-US" altLang="zh-CN" i="1" baseline="-25000" dirty="0" smtClean="0"/>
              <a:t> </a:t>
            </a:r>
            <a:r>
              <a:rPr lang="zh-CN" altLang="en-US" i="1" dirty="0" smtClean="0"/>
              <a:t>：</a:t>
            </a:r>
            <a:r>
              <a:rPr lang="en-US" altLang="zh-CN" i="1" dirty="0"/>
              <a:t> </a:t>
            </a:r>
            <a:r>
              <a:rPr lang="en-US" altLang="zh-CN" i="1" dirty="0" smtClean="0"/>
              <a:t>t</a:t>
            </a:r>
            <a:r>
              <a:rPr lang="en-US" altLang="zh-CN" i="1" baseline="-25000" dirty="0" smtClean="0"/>
              <a:t>a</a:t>
            </a:r>
            <a:r>
              <a:rPr lang="en-US" altLang="zh-CN" i="1" dirty="0" smtClean="0"/>
              <a:t>=</a:t>
            </a:r>
            <a:r>
              <a:rPr lang="en-US" altLang="zh-CN" i="1" dirty="0" smtClean="0"/>
              <a:t>h</a:t>
            </a:r>
            <a:r>
              <a:rPr lang="en-US" altLang="zh-CN" dirty="0" smtClean="0"/>
              <a:t> </a:t>
            </a:r>
            <a:r>
              <a:rPr lang="en-US" altLang="zh-CN" dirty="0"/>
              <a:t>× </a:t>
            </a:r>
            <a:r>
              <a:rPr lang="en-US" altLang="zh-CN" i="1" dirty="0" err="1"/>
              <a:t>t</a:t>
            </a:r>
            <a:r>
              <a:rPr lang="en-US" altLang="zh-CN" i="1" baseline="-25000" dirty="0" err="1"/>
              <a:t>c</a:t>
            </a:r>
            <a:r>
              <a:rPr lang="en-US" altLang="zh-CN" i="1" dirty="0"/>
              <a:t>+ </a:t>
            </a:r>
            <a:r>
              <a:rPr lang="en-US" altLang="zh-CN" dirty="0"/>
              <a:t>(1</a:t>
            </a:r>
            <a:r>
              <a:rPr lang="zh-CN" altLang="en-US" dirty="0"/>
              <a:t>－</a:t>
            </a:r>
            <a:r>
              <a:rPr lang="en-US" altLang="zh-CN" sz="2400" i="1" dirty="0"/>
              <a:t>h</a:t>
            </a:r>
            <a:r>
              <a:rPr lang="en-US" altLang="zh-CN" dirty="0"/>
              <a:t>)× </a:t>
            </a:r>
            <a:r>
              <a:rPr lang="en-US" altLang="zh-CN" i="1" dirty="0"/>
              <a:t>t</a:t>
            </a:r>
            <a:r>
              <a:rPr lang="en-US" altLang="zh-CN" i="1" baseline="-25000" dirty="0"/>
              <a:t>m </a:t>
            </a:r>
            <a:r>
              <a:rPr lang="en-US" altLang="zh-CN" sz="2400" i="1" dirty="0" smtClean="0"/>
              <a:t>t</a:t>
            </a:r>
            <a:r>
              <a:rPr lang="en-US" altLang="zh-CN" sz="2400" i="1" baseline="-25000" dirty="0" smtClean="0"/>
              <a:t>a</a:t>
            </a:r>
            <a:r>
              <a:rPr lang="en-US" altLang="zh-CN" sz="2400" i="1" dirty="0" smtClean="0"/>
              <a:t>=(</a:t>
            </a:r>
            <a:r>
              <a:rPr lang="en-US" altLang="zh-CN" sz="2400" i="1" dirty="0"/>
              <a:t>19/20)*50ns+(1/20)*250ns=1200/20=60ns</a:t>
            </a:r>
            <a:endParaRPr lang="en-US" altLang="zh-CN" dirty="0"/>
          </a:p>
          <a:p>
            <a:pPr lvl="0">
              <a:spcBef>
                <a:spcPct val="30000"/>
              </a:spcBef>
              <a:defRPr/>
            </a:pPr>
            <a:r>
              <a:rPr lang="zh-CN" altLang="en-US" dirty="0"/>
              <a:t>效率</a:t>
            </a:r>
            <a:r>
              <a:rPr lang="en-US" altLang="zh-CN" dirty="0"/>
              <a:t>e=</a:t>
            </a:r>
            <a:r>
              <a:rPr lang="en-US" altLang="zh-CN" i="1" dirty="0" err="1"/>
              <a:t>t</a:t>
            </a:r>
            <a:r>
              <a:rPr lang="en-US" altLang="zh-CN" i="1" baseline="-25000" dirty="0" err="1"/>
              <a:t>c</a:t>
            </a:r>
            <a:r>
              <a:rPr lang="en-US" altLang="zh-CN" i="1" dirty="0"/>
              <a:t>/ </a:t>
            </a:r>
            <a:r>
              <a:rPr lang="en-US" altLang="zh-CN" i="1" dirty="0"/>
              <a:t>(</a:t>
            </a:r>
            <a:r>
              <a:rPr lang="en-US" altLang="zh-CN" i="1" dirty="0" smtClean="0"/>
              <a:t>h </a:t>
            </a:r>
            <a:r>
              <a:rPr lang="en-US" altLang="zh-CN" i="1" dirty="0"/>
              <a:t>× </a:t>
            </a:r>
            <a:r>
              <a:rPr lang="en-US" altLang="zh-CN" i="1" dirty="0" err="1"/>
              <a:t>t</a:t>
            </a:r>
            <a:r>
              <a:rPr lang="en-US" altLang="zh-CN" i="1" baseline="-25000" dirty="0" err="1"/>
              <a:t>c</a:t>
            </a:r>
            <a:r>
              <a:rPr lang="en-US" altLang="zh-CN" i="1" dirty="0"/>
              <a:t>+ (1</a:t>
            </a:r>
            <a:r>
              <a:rPr lang="zh-CN" altLang="en-US" i="1" dirty="0"/>
              <a:t>－</a:t>
            </a:r>
            <a:r>
              <a:rPr lang="en-US" altLang="zh-CN" i="1" dirty="0"/>
              <a:t>h</a:t>
            </a:r>
            <a:r>
              <a:rPr lang="en-US" altLang="zh-CN" i="1" dirty="0"/>
              <a:t>)×t</a:t>
            </a:r>
            <a:r>
              <a:rPr lang="en-US" altLang="zh-CN" i="1" baseline="-25000" dirty="0"/>
              <a:t>m</a:t>
            </a:r>
            <a:r>
              <a:rPr lang="en-US" altLang="zh-CN" i="1" dirty="0" smtClean="0"/>
              <a:t> )</a:t>
            </a:r>
          </a:p>
          <a:p>
            <a:pPr lvl="0">
              <a:spcBef>
                <a:spcPct val="30000"/>
              </a:spcBef>
              <a:defRPr/>
            </a:pPr>
            <a:r>
              <a:rPr lang="en-US" altLang="zh-CN" i="1" dirty="0" smtClean="0"/>
              <a:t>e=50ns/((</a:t>
            </a:r>
            <a:r>
              <a:rPr lang="en-US" altLang="zh-CN" i="1" dirty="0"/>
              <a:t>19/20)*50ns+(1/20)*</a:t>
            </a:r>
            <a:r>
              <a:rPr lang="en-US" altLang="zh-CN" i="1" dirty="0" smtClean="0"/>
              <a:t>250ns)=</a:t>
            </a:r>
            <a:r>
              <a:rPr lang="en-US" altLang="zh-CN" i="1" dirty="0"/>
              <a:t>5/6=0.83=83%</a:t>
            </a:r>
          </a:p>
        </p:txBody>
      </p:sp>
      <p:sp>
        <p:nvSpPr>
          <p:cNvPr id="3" name="矩形 2"/>
          <p:cNvSpPr/>
          <p:nvPr/>
        </p:nvSpPr>
        <p:spPr>
          <a:xfrm>
            <a:off x="228600" y="3140968"/>
            <a:ext cx="9067800" cy="830997"/>
          </a:xfrm>
          <a:prstGeom prst="rect">
            <a:avLst/>
          </a:prstGeom>
        </p:spPr>
        <p:txBody>
          <a:bodyPr wrap="square">
            <a:spAutoFit/>
          </a:bodyPr>
          <a:lstStyle/>
          <a:p>
            <a:r>
              <a:rPr lang="zh-CN" altLang="en-US" dirty="0" smtClean="0">
                <a:solidFill>
                  <a:srgbClr val="FF0000"/>
                </a:solidFill>
              </a:rPr>
              <a:t>采用旁路</a:t>
            </a:r>
            <a:r>
              <a:rPr lang="zh-CN" altLang="en-US" dirty="0">
                <a:solidFill>
                  <a:srgbClr val="FF0000"/>
                </a:solidFill>
              </a:rPr>
              <a:t>式读 </a:t>
            </a:r>
            <a:r>
              <a:rPr lang="en-US" altLang="zh-CN" dirty="0"/>
              <a:t>(Look-Aside</a:t>
            </a:r>
            <a:r>
              <a:rPr lang="en-US" altLang="zh-CN" dirty="0" smtClean="0"/>
              <a:t>)</a:t>
            </a:r>
            <a:r>
              <a:rPr lang="zh-CN" altLang="en-US" dirty="0" smtClean="0"/>
              <a:t>：同时</a:t>
            </a:r>
            <a:r>
              <a:rPr lang="zh-CN" altLang="en-US" dirty="0"/>
              <a:t>访问</a:t>
            </a:r>
            <a:r>
              <a:rPr lang="en-US" altLang="zh-CN" dirty="0"/>
              <a:t>Cache</a:t>
            </a:r>
            <a:r>
              <a:rPr lang="zh-CN" altLang="en-US" dirty="0"/>
              <a:t>和主存，</a:t>
            </a:r>
            <a:r>
              <a:rPr lang="en-US" altLang="zh-CN" dirty="0"/>
              <a:t>Cache</a:t>
            </a:r>
            <a:r>
              <a:rPr lang="zh-CN" altLang="en-US" dirty="0"/>
              <a:t>命中时中断访存 ；</a:t>
            </a:r>
            <a:r>
              <a:rPr lang="en-US" altLang="zh-CN" dirty="0"/>
              <a:t> </a:t>
            </a:r>
          </a:p>
        </p:txBody>
      </p:sp>
    </p:spTree>
    <p:extLst>
      <p:ext uri="{BB962C8B-B14F-4D97-AF65-F5344CB8AC3E}">
        <p14:creationId xmlns:p14="http://schemas.microsoft.com/office/powerpoint/2010/main" val="2132806926"/>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95350" y="404664"/>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4000" b="1" i="0" u="none" strike="noStrike" kern="120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二、重点章节内容复习</a:t>
            </a:r>
            <a:endParaRPr kumimoji="1" lang="zh-CN" altLang="en-US" sz="40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sp>
        <p:nvSpPr>
          <p:cNvPr id="5124" name="矩形 1"/>
          <p:cNvSpPr>
            <a:spLocks noChangeArrowheads="1"/>
          </p:cNvSpPr>
          <p:nvPr/>
        </p:nvSpPr>
        <p:spPr bwMode="auto">
          <a:xfrm>
            <a:off x="892011" y="1878085"/>
            <a:ext cx="76404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3200" b="1" i="0" u="none" strike="noStrike" kern="1200" cap="none" spc="0" normalizeH="0" baseline="0" noProof="0" dirty="0" smtClean="0">
                <a:ln>
                  <a:noFill/>
                </a:ln>
                <a:solidFill>
                  <a:srgbClr val="FFBF09"/>
                </a:solidFill>
                <a:effectLst/>
                <a:uLnTx/>
                <a:uFillTx/>
                <a:latin typeface="Times New Roman" panose="02020603050405020304" pitchFamily="18" charset="0"/>
                <a:ea typeface="黑体" panose="02010609060101010101" pitchFamily="49" charset="-122"/>
                <a:sym typeface="Wingdings" panose="05000000000000000000" pitchFamily="2" charset="2"/>
              </a:rPr>
              <a:t>6</a:t>
            </a:r>
            <a:r>
              <a:rPr kumimoji="0" lang="zh-CN" altLang="en-US" sz="3200" b="1" i="0" u="none" strike="noStrike" kern="1200" cap="none" spc="0" normalizeH="0" baseline="0" noProof="0" dirty="0" smtClean="0">
                <a:ln>
                  <a:noFill/>
                </a:ln>
                <a:solidFill>
                  <a:srgbClr val="FFBF09"/>
                </a:solidFill>
                <a:effectLst/>
                <a:uLnTx/>
                <a:uFillTx/>
                <a:latin typeface="Times New Roman" panose="02020603050405020304" pitchFamily="18" charset="0"/>
                <a:ea typeface="黑体" panose="02010609060101010101" pitchFamily="49" charset="-122"/>
                <a:sym typeface="Wingdings" panose="05000000000000000000" pitchFamily="2" charset="2"/>
              </a:rPr>
              <a:t>、中断时空图的绘制</a:t>
            </a:r>
            <a:endParaRPr kumimoji="0" lang="en-US" altLang="zh-CN" sz="3200" b="1" dirty="0">
              <a:solidFill>
                <a:srgbClr val="FFBF09"/>
              </a:solidFill>
              <a:ea typeface="黑体" panose="02010609060101010101" pitchFamily="49" charset="-122"/>
              <a:sym typeface="Wingdings" panose="05000000000000000000" pitchFamily="2" charset="2"/>
            </a:endParaRPr>
          </a:p>
        </p:txBody>
      </p:sp>
      <p:sp>
        <p:nvSpPr>
          <p:cNvPr id="4" name="矩形 3"/>
          <p:cNvSpPr/>
          <p:nvPr/>
        </p:nvSpPr>
        <p:spPr>
          <a:xfrm>
            <a:off x="229337" y="3429000"/>
            <a:ext cx="8590813" cy="156966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掌握：</a:t>
            </a: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1</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、级屏蔽位的设置方法</a:t>
            </a: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	2</a:t>
            </a:r>
            <a:r>
              <a:rPr kumimoji="1" lang="zh-CN" altLang="en-US"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、响应时空图的绘制方法</a:t>
            </a: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rPr>
              <a:t>	</a:t>
            </a:r>
            <a:endParaRPr kumimoji="1" lang="en-US" altLang="zh-CN" sz="2400" b="1" i="0" u="none" strike="noStrike" kern="1200" cap="none" spc="0" normalizeH="0" baseline="0" noProof="0" dirty="0">
              <a:ln>
                <a:noFill/>
              </a:ln>
              <a:solidFill>
                <a:srgbClr val="FFFFFF"/>
              </a:solidFill>
              <a:effectLst/>
              <a:uLnTx/>
              <a:uFillTx/>
              <a:latin typeface="黑体" pitchFamily="49" charset="-122"/>
              <a:ea typeface="黑体"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smtClean="0">
              <a:ln>
                <a:noFill/>
              </a:ln>
              <a:solidFill>
                <a:srgbClr val="FFFFFF"/>
              </a:solidFill>
              <a:effectLst/>
              <a:uLnTx/>
              <a:uFillTx/>
              <a:latin typeface="黑体" pitchFamily="49" charset="-122"/>
              <a:ea typeface="黑体" pitchFamily="49" charset="-122"/>
            </a:endParaRPr>
          </a:p>
        </p:txBody>
      </p:sp>
    </p:spTree>
    <p:extLst>
      <p:ext uri="{BB962C8B-B14F-4D97-AF65-F5344CB8AC3E}">
        <p14:creationId xmlns:p14="http://schemas.microsoft.com/office/powerpoint/2010/main" val="222849799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0" y="0"/>
            <a:ext cx="9144000" cy="6858000"/>
          </a:xfrm>
        </p:spPr>
        <p:txBody>
          <a:bodyPr/>
          <a:lstStyle/>
          <a:p>
            <a:pPr marL="0" indent="0" algn="just" eaLnBrk="1" hangingPunct="1">
              <a:lnSpc>
                <a:spcPct val="90000"/>
              </a:lnSpc>
              <a:buFont typeface="Wingdings" panose="05000000000000000000" pitchFamily="2" charset="2"/>
              <a:buNone/>
            </a:pPr>
            <a:r>
              <a:rPr lang="zh-CN" altLang="en-US" sz="2800" smtClean="0">
                <a:latin typeface="Arial" panose="020B0604020202020204" pitchFamily="34" charset="0"/>
              </a:rPr>
              <a:t>例</a:t>
            </a:r>
            <a:r>
              <a:rPr lang="en-US" altLang="zh-CN" sz="2800" smtClean="0">
                <a:latin typeface="Arial" panose="020B0604020202020204" pitchFamily="34" charset="0"/>
              </a:rPr>
              <a:t>5</a:t>
            </a:r>
            <a:r>
              <a:rPr lang="en-US" altLang="zh-CN" sz="2800" smtClean="0">
                <a:latin typeface="Arial" panose="020B0604020202020204" pitchFamily="34" charset="0"/>
                <a:cs typeface="Arial" panose="020B0604020202020204" pitchFamily="34" charset="0"/>
              </a:rPr>
              <a:t>. </a:t>
            </a:r>
            <a:r>
              <a:rPr lang="zh-CN" altLang="en-US" sz="2800" smtClean="0">
                <a:latin typeface="Arial" panose="020B0604020202020204" pitchFamily="34" charset="0"/>
              </a:rPr>
              <a:t>设有五级中断，中断级屏蔽位“</a:t>
            </a:r>
            <a:r>
              <a:rPr lang="en-US" altLang="zh-CN" sz="2800" smtClean="0">
                <a:latin typeface="Arial" panose="020B0604020202020204" pitchFamily="34" charset="0"/>
                <a:cs typeface="Arial" panose="020B0604020202020204" pitchFamily="34" charset="0"/>
              </a:rPr>
              <a:t>1</a:t>
            </a:r>
            <a:r>
              <a:rPr lang="en-US" altLang="zh-CN" sz="2800" smtClean="0">
                <a:latin typeface="Arial" panose="020B0604020202020204" pitchFamily="34" charset="0"/>
              </a:rPr>
              <a:t>”</a:t>
            </a:r>
            <a:r>
              <a:rPr lang="zh-CN" altLang="en-US" sz="2800" smtClean="0">
                <a:latin typeface="Arial" panose="020B0604020202020204" pitchFamily="34" charset="0"/>
              </a:rPr>
              <a:t>对应开放，“</a:t>
            </a:r>
            <a:r>
              <a:rPr lang="en-US" altLang="zh-CN" sz="2800" smtClean="0">
                <a:latin typeface="Arial" panose="020B0604020202020204" pitchFamily="34" charset="0"/>
                <a:cs typeface="Arial" panose="020B0604020202020204" pitchFamily="34" charset="0"/>
              </a:rPr>
              <a:t>0</a:t>
            </a:r>
            <a:r>
              <a:rPr lang="en-US" altLang="zh-CN" sz="2800" smtClean="0">
                <a:latin typeface="Arial" panose="020B0604020202020204" pitchFamily="34" charset="0"/>
              </a:rPr>
              <a:t>”</a:t>
            </a:r>
            <a:r>
              <a:rPr lang="zh-CN" altLang="en-US" sz="2800" smtClean="0">
                <a:latin typeface="Arial" panose="020B0604020202020204" pitchFamily="34" charset="0"/>
              </a:rPr>
              <a:t>对应屏蔽，已知各中断处理程序的中断级屏蔽位设置如下表所示。</a:t>
            </a:r>
            <a:endParaRPr lang="zh-CN" altLang="en-US" sz="2800" smtClean="0">
              <a:latin typeface="Arial" panose="020B0604020202020204" pitchFamily="34" charset="0"/>
              <a:cs typeface="Arial" panose="020B0604020202020204" pitchFamily="34" charset="0"/>
            </a:endParaRPr>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endParaRPr lang="zh-CN" altLang="en-US" sz="2800" smtClean="0"/>
          </a:p>
          <a:p>
            <a:pPr marL="0" indent="0" algn="just" eaLnBrk="1" hangingPunct="1">
              <a:lnSpc>
                <a:spcPct val="90000"/>
              </a:lnSpc>
              <a:buFont typeface="Wingdings" panose="05000000000000000000" pitchFamily="2" charset="2"/>
              <a:buNone/>
            </a:pPr>
            <a:r>
              <a:rPr lang="zh-CN" altLang="en-US" sz="2800" smtClean="0">
                <a:latin typeface="Arial" panose="020B0604020202020204" pitchFamily="34" charset="0"/>
                <a:cs typeface="Arial" panose="020B0604020202020204" pitchFamily="34" charset="0"/>
              </a:rPr>
              <a:t> </a:t>
            </a:r>
            <a:r>
              <a:rPr lang="en-US" altLang="zh-CN" sz="2800" smtClean="0">
                <a:latin typeface="Arial" panose="020B0604020202020204" pitchFamily="34" charset="0"/>
                <a:cs typeface="Arial" panose="020B0604020202020204" pitchFamily="34" charset="0"/>
              </a:rPr>
              <a:t>(1)</a:t>
            </a:r>
            <a:r>
              <a:rPr lang="zh-CN" altLang="en-US" sz="2800" smtClean="0">
                <a:latin typeface="Arial" panose="020B0604020202020204" pitchFamily="34" charset="0"/>
              </a:rPr>
              <a:t>中断处理次序是什么</a:t>
            </a:r>
            <a:r>
              <a:rPr lang="en-US" altLang="zh-CN" sz="2800" smtClean="0">
                <a:latin typeface="Arial" panose="020B0604020202020204" pitchFamily="34" charset="0"/>
                <a:cs typeface="Arial" panose="020B0604020202020204" pitchFamily="34" charset="0"/>
              </a:rPr>
              <a:t>?</a:t>
            </a:r>
          </a:p>
          <a:p>
            <a:pPr marL="0" indent="0" algn="just" eaLnBrk="1" hangingPunct="1">
              <a:lnSpc>
                <a:spcPct val="90000"/>
              </a:lnSpc>
              <a:buFont typeface="Wingdings" panose="05000000000000000000" pitchFamily="2" charset="2"/>
              <a:buNone/>
            </a:pPr>
            <a:r>
              <a:rPr lang="en-US" altLang="zh-CN" sz="2800" smtClean="0">
                <a:latin typeface="Arial" panose="020B0604020202020204" pitchFamily="34" charset="0"/>
                <a:cs typeface="Arial" panose="020B0604020202020204" pitchFamily="34" charset="0"/>
              </a:rPr>
              <a:t> (2)</a:t>
            </a:r>
            <a:r>
              <a:rPr lang="zh-CN" altLang="en-US" sz="2800" smtClean="0">
                <a:latin typeface="Arial" panose="020B0604020202020204" pitchFamily="34" charset="0"/>
              </a:rPr>
              <a:t>在执行用户程序时，如出现</a:t>
            </a:r>
            <a:r>
              <a:rPr lang="en-US" altLang="zh-CN" sz="2800" smtClean="0">
                <a:latin typeface="Arial" panose="020B0604020202020204" pitchFamily="34" charset="0"/>
                <a:cs typeface="Arial" panose="020B0604020202020204" pitchFamily="34" charset="0"/>
              </a:rPr>
              <a:t>4</a:t>
            </a:r>
            <a:r>
              <a:rPr lang="zh-CN" altLang="en-US" sz="2800" smtClean="0">
                <a:latin typeface="Arial" panose="020B0604020202020204" pitchFamily="34" charset="0"/>
              </a:rPr>
              <a:t>、</a:t>
            </a:r>
            <a:r>
              <a:rPr lang="en-US" altLang="zh-CN" sz="2800" smtClean="0">
                <a:latin typeface="Arial" panose="020B0604020202020204" pitchFamily="34" charset="0"/>
                <a:cs typeface="Arial" panose="020B0604020202020204" pitchFamily="34" charset="0"/>
              </a:rPr>
              <a:t>5</a:t>
            </a:r>
            <a:r>
              <a:rPr lang="zh-CN" altLang="en-US" sz="2800" smtClean="0">
                <a:latin typeface="Arial" panose="020B0604020202020204" pitchFamily="34" charset="0"/>
              </a:rPr>
              <a:t>级中断请求，在处理</a:t>
            </a:r>
            <a:r>
              <a:rPr lang="en-US" altLang="zh-CN" sz="2800" smtClean="0">
                <a:latin typeface="Arial" panose="020B0604020202020204" pitchFamily="34" charset="0"/>
                <a:cs typeface="Arial" panose="020B0604020202020204" pitchFamily="34" charset="0"/>
              </a:rPr>
              <a:t>5</a:t>
            </a:r>
            <a:r>
              <a:rPr lang="zh-CN" altLang="en-US" sz="2800" smtClean="0">
                <a:latin typeface="Arial" panose="020B0604020202020204" pitchFamily="34" charset="0"/>
              </a:rPr>
              <a:t>级中断请求未完成时，又发生</a:t>
            </a:r>
            <a:r>
              <a:rPr lang="en-US" altLang="zh-CN" sz="2800" smtClean="0">
                <a:latin typeface="Arial" panose="020B0604020202020204" pitchFamily="34" charset="0"/>
                <a:cs typeface="Arial" panose="020B0604020202020204" pitchFamily="34" charset="0"/>
              </a:rPr>
              <a:t>1</a:t>
            </a:r>
            <a:r>
              <a:rPr lang="zh-CN" altLang="en-US" sz="2800" smtClean="0">
                <a:latin typeface="Arial" panose="020B0604020202020204" pitchFamily="34" charset="0"/>
              </a:rPr>
              <a:t>、</a:t>
            </a:r>
            <a:r>
              <a:rPr lang="en-US" altLang="zh-CN" sz="2800" smtClean="0">
                <a:latin typeface="Arial" panose="020B0604020202020204" pitchFamily="34" charset="0"/>
                <a:cs typeface="Arial" panose="020B0604020202020204" pitchFamily="34" charset="0"/>
              </a:rPr>
              <a:t>2</a:t>
            </a:r>
            <a:r>
              <a:rPr lang="zh-CN" altLang="en-US" sz="2800" smtClean="0">
                <a:latin typeface="Arial" panose="020B0604020202020204" pitchFamily="34" charset="0"/>
              </a:rPr>
              <a:t>、</a:t>
            </a:r>
            <a:r>
              <a:rPr lang="en-US" altLang="zh-CN" sz="2800" smtClean="0">
                <a:latin typeface="Arial" panose="020B0604020202020204" pitchFamily="34" charset="0"/>
                <a:cs typeface="Arial" panose="020B0604020202020204" pitchFamily="34" charset="0"/>
              </a:rPr>
              <a:t>3</a:t>
            </a:r>
            <a:r>
              <a:rPr lang="zh-CN" altLang="en-US" sz="2800" smtClean="0">
                <a:latin typeface="Arial" panose="020B0604020202020204" pitchFamily="34" charset="0"/>
              </a:rPr>
              <a:t>级中断请求，请画出中断处理过程的示意图。</a:t>
            </a:r>
            <a:r>
              <a:rPr lang="zh-CN" altLang="en-US" sz="2800" smtClean="0"/>
              <a:t>  </a:t>
            </a:r>
          </a:p>
        </p:txBody>
      </p:sp>
      <p:grpSp>
        <p:nvGrpSpPr>
          <p:cNvPr id="22531" name="Group 3"/>
          <p:cNvGrpSpPr>
            <a:grpSpLocks/>
          </p:cNvGrpSpPr>
          <p:nvPr/>
        </p:nvGrpSpPr>
        <p:grpSpPr bwMode="auto">
          <a:xfrm>
            <a:off x="971550" y="1125538"/>
            <a:ext cx="7467600" cy="3124200"/>
            <a:chOff x="-3" y="-3"/>
            <a:chExt cx="2395" cy="2694"/>
          </a:xfrm>
        </p:grpSpPr>
        <p:grpSp>
          <p:nvGrpSpPr>
            <p:cNvPr id="22532" name="Group 4"/>
            <p:cNvGrpSpPr>
              <a:grpSpLocks/>
            </p:cNvGrpSpPr>
            <p:nvPr/>
          </p:nvGrpSpPr>
          <p:grpSpPr bwMode="auto">
            <a:xfrm>
              <a:off x="0" y="0"/>
              <a:ext cx="2389" cy="2688"/>
              <a:chOff x="0" y="0"/>
              <a:chExt cx="2389" cy="2688"/>
            </a:xfrm>
          </p:grpSpPr>
          <p:grpSp>
            <p:nvGrpSpPr>
              <p:cNvPr id="22534" name="Group 5"/>
              <p:cNvGrpSpPr>
                <a:grpSpLocks/>
              </p:cNvGrpSpPr>
              <p:nvPr/>
            </p:nvGrpSpPr>
            <p:grpSpPr bwMode="auto">
              <a:xfrm>
                <a:off x="0" y="0"/>
                <a:ext cx="539" cy="768"/>
                <a:chOff x="0" y="0"/>
                <a:chExt cx="539" cy="768"/>
              </a:xfrm>
            </p:grpSpPr>
            <p:sp>
              <p:nvSpPr>
                <p:cNvPr id="22643" name="Rectangle 6"/>
                <p:cNvSpPr>
                  <a:spLocks noChangeArrowheads="1"/>
                </p:cNvSpPr>
                <p:nvPr/>
              </p:nvSpPr>
              <p:spPr bwMode="auto">
                <a:xfrm>
                  <a:off x="43" y="0"/>
                  <a:ext cx="453"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a:latin typeface="Arial" panose="020B0604020202020204" pitchFamily="34" charset="0"/>
                    </a:rPr>
                    <a:t>中断处理程序级别</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44" name="Rectangle 7"/>
                <p:cNvSpPr>
                  <a:spLocks noChangeArrowheads="1"/>
                </p:cNvSpPr>
                <p:nvPr/>
              </p:nvSpPr>
              <p:spPr bwMode="auto">
                <a:xfrm>
                  <a:off x="0" y="0"/>
                  <a:ext cx="539"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35" name="Group 8"/>
              <p:cNvGrpSpPr>
                <a:grpSpLocks/>
              </p:cNvGrpSpPr>
              <p:nvPr/>
            </p:nvGrpSpPr>
            <p:grpSpPr bwMode="auto">
              <a:xfrm>
                <a:off x="539" y="0"/>
                <a:ext cx="1850" cy="384"/>
                <a:chOff x="539" y="0"/>
                <a:chExt cx="1850" cy="384"/>
              </a:xfrm>
            </p:grpSpPr>
            <p:sp>
              <p:nvSpPr>
                <p:cNvPr id="22641" name="Rectangle 9"/>
                <p:cNvSpPr>
                  <a:spLocks noChangeArrowheads="1"/>
                </p:cNvSpPr>
                <p:nvPr/>
              </p:nvSpPr>
              <p:spPr bwMode="auto">
                <a:xfrm>
                  <a:off x="582" y="0"/>
                  <a:ext cx="17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a:latin typeface="Arial" panose="020B0604020202020204" pitchFamily="34" charset="0"/>
                    </a:rPr>
                    <a:t>中断级屏蔽位</a:t>
                  </a:r>
                  <a:endParaRPr lang="zh-CN" altLang="en-US">
                    <a:latin typeface="Arial" panose="020B0604020202020204" pitchFamily="34" charset="0"/>
                    <a:cs typeface="Arial" panose="020B0604020202020204" pitchFamily="34" charset="0"/>
                  </a:endParaRPr>
                </a:p>
                <a:p>
                  <a:pPr>
                    <a:spcBef>
                      <a:spcPct val="0"/>
                    </a:spcBef>
                    <a:buClrTx/>
                    <a:buSzTx/>
                    <a:buFontTx/>
                    <a:buNone/>
                  </a:pPr>
                  <a:endParaRPr lang="en-US" altLang="zh-CN"/>
                </a:p>
              </p:txBody>
            </p:sp>
            <p:sp>
              <p:nvSpPr>
                <p:cNvPr id="22642" name="Rectangle 10"/>
                <p:cNvSpPr>
                  <a:spLocks noChangeArrowheads="1"/>
                </p:cNvSpPr>
                <p:nvPr/>
              </p:nvSpPr>
              <p:spPr bwMode="auto">
                <a:xfrm>
                  <a:off x="539" y="0"/>
                  <a:ext cx="18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36" name="Group 11"/>
              <p:cNvGrpSpPr>
                <a:grpSpLocks/>
              </p:cNvGrpSpPr>
              <p:nvPr/>
            </p:nvGrpSpPr>
            <p:grpSpPr bwMode="auto">
              <a:xfrm>
                <a:off x="539" y="384"/>
                <a:ext cx="370" cy="384"/>
                <a:chOff x="539" y="384"/>
                <a:chExt cx="370" cy="384"/>
              </a:xfrm>
            </p:grpSpPr>
            <p:sp>
              <p:nvSpPr>
                <p:cNvPr id="22639" name="Rectangle 12"/>
                <p:cNvSpPr>
                  <a:spLocks noChangeArrowheads="1"/>
                </p:cNvSpPr>
                <p:nvPr/>
              </p:nvSpPr>
              <p:spPr bwMode="auto">
                <a:xfrm>
                  <a:off x="582" y="38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40" name="Rectangle 13"/>
                <p:cNvSpPr>
                  <a:spLocks noChangeArrowheads="1"/>
                </p:cNvSpPr>
                <p:nvPr/>
              </p:nvSpPr>
              <p:spPr bwMode="auto">
                <a:xfrm>
                  <a:off x="539" y="38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37" name="Group 14"/>
              <p:cNvGrpSpPr>
                <a:grpSpLocks/>
              </p:cNvGrpSpPr>
              <p:nvPr/>
            </p:nvGrpSpPr>
            <p:grpSpPr bwMode="auto">
              <a:xfrm>
                <a:off x="909" y="384"/>
                <a:ext cx="370" cy="384"/>
                <a:chOff x="909" y="384"/>
                <a:chExt cx="370" cy="384"/>
              </a:xfrm>
            </p:grpSpPr>
            <p:sp>
              <p:nvSpPr>
                <p:cNvPr id="22637" name="Rectangle 15"/>
                <p:cNvSpPr>
                  <a:spLocks noChangeArrowheads="1"/>
                </p:cNvSpPr>
                <p:nvPr/>
              </p:nvSpPr>
              <p:spPr bwMode="auto">
                <a:xfrm>
                  <a:off x="952" y="38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2</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38" name="Rectangle 16"/>
                <p:cNvSpPr>
                  <a:spLocks noChangeArrowheads="1"/>
                </p:cNvSpPr>
                <p:nvPr/>
              </p:nvSpPr>
              <p:spPr bwMode="auto">
                <a:xfrm>
                  <a:off x="909" y="38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38" name="Group 17"/>
              <p:cNvGrpSpPr>
                <a:grpSpLocks/>
              </p:cNvGrpSpPr>
              <p:nvPr/>
            </p:nvGrpSpPr>
            <p:grpSpPr bwMode="auto">
              <a:xfrm>
                <a:off x="1279" y="384"/>
                <a:ext cx="370" cy="384"/>
                <a:chOff x="1279" y="384"/>
                <a:chExt cx="370" cy="384"/>
              </a:xfrm>
            </p:grpSpPr>
            <p:sp>
              <p:nvSpPr>
                <p:cNvPr id="22635" name="Rectangle 18"/>
                <p:cNvSpPr>
                  <a:spLocks noChangeArrowheads="1"/>
                </p:cNvSpPr>
                <p:nvPr/>
              </p:nvSpPr>
              <p:spPr bwMode="auto">
                <a:xfrm>
                  <a:off x="1322" y="38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3</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36" name="Rectangle 19"/>
                <p:cNvSpPr>
                  <a:spLocks noChangeArrowheads="1"/>
                </p:cNvSpPr>
                <p:nvPr/>
              </p:nvSpPr>
              <p:spPr bwMode="auto">
                <a:xfrm>
                  <a:off x="1279" y="38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39" name="Group 20"/>
              <p:cNvGrpSpPr>
                <a:grpSpLocks/>
              </p:cNvGrpSpPr>
              <p:nvPr/>
            </p:nvGrpSpPr>
            <p:grpSpPr bwMode="auto">
              <a:xfrm>
                <a:off x="1649" y="384"/>
                <a:ext cx="370" cy="384"/>
                <a:chOff x="1649" y="384"/>
                <a:chExt cx="370" cy="384"/>
              </a:xfrm>
            </p:grpSpPr>
            <p:sp>
              <p:nvSpPr>
                <p:cNvPr id="22633" name="Rectangle 21"/>
                <p:cNvSpPr>
                  <a:spLocks noChangeArrowheads="1"/>
                </p:cNvSpPr>
                <p:nvPr/>
              </p:nvSpPr>
              <p:spPr bwMode="auto">
                <a:xfrm>
                  <a:off x="1692" y="38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4</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34" name="Rectangle 22"/>
                <p:cNvSpPr>
                  <a:spLocks noChangeArrowheads="1"/>
                </p:cNvSpPr>
                <p:nvPr/>
              </p:nvSpPr>
              <p:spPr bwMode="auto">
                <a:xfrm>
                  <a:off x="1649" y="38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0" name="Group 23"/>
              <p:cNvGrpSpPr>
                <a:grpSpLocks/>
              </p:cNvGrpSpPr>
              <p:nvPr/>
            </p:nvGrpSpPr>
            <p:grpSpPr bwMode="auto">
              <a:xfrm>
                <a:off x="2019" y="384"/>
                <a:ext cx="370" cy="384"/>
                <a:chOff x="2019" y="384"/>
                <a:chExt cx="370" cy="384"/>
              </a:xfrm>
            </p:grpSpPr>
            <p:sp>
              <p:nvSpPr>
                <p:cNvPr id="22631" name="Rectangle 24"/>
                <p:cNvSpPr>
                  <a:spLocks noChangeArrowheads="1"/>
                </p:cNvSpPr>
                <p:nvPr/>
              </p:nvSpPr>
              <p:spPr bwMode="auto">
                <a:xfrm>
                  <a:off x="2062" y="38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5</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32" name="Rectangle 25"/>
                <p:cNvSpPr>
                  <a:spLocks noChangeArrowheads="1"/>
                </p:cNvSpPr>
                <p:nvPr/>
              </p:nvSpPr>
              <p:spPr bwMode="auto">
                <a:xfrm>
                  <a:off x="2019" y="38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1" name="Group 26"/>
              <p:cNvGrpSpPr>
                <a:grpSpLocks/>
              </p:cNvGrpSpPr>
              <p:nvPr/>
            </p:nvGrpSpPr>
            <p:grpSpPr bwMode="auto">
              <a:xfrm>
                <a:off x="0" y="768"/>
                <a:ext cx="539" cy="384"/>
                <a:chOff x="0" y="768"/>
                <a:chExt cx="539" cy="384"/>
              </a:xfrm>
            </p:grpSpPr>
            <p:sp>
              <p:nvSpPr>
                <p:cNvPr id="22629" name="Rectangle 27"/>
                <p:cNvSpPr>
                  <a:spLocks noChangeArrowheads="1"/>
                </p:cNvSpPr>
                <p:nvPr/>
              </p:nvSpPr>
              <p:spPr bwMode="auto">
                <a:xfrm>
                  <a:off x="43" y="768"/>
                  <a:ext cx="4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a:latin typeface="Arial" panose="020B0604020202020204" pitchFamily="34" charset="0"/>
                    </a:rPr>
                    <a:t>第</a:t>
                  </a:r>
                  <a:r>
                    <a:rPr lang="en-US" altLang="zh-CN">
                      <a:latin typeface="Arial" panose="020B0604020202020204" pitchFamily="34" charset="0"/>
                      <a:cs typeface="Arial" panose="020B0604020202020204" pitchFamily="34" charset="0"/>
                    </a:rPr>
                    <a:t>1</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30" name="Rectangle 28"/>
                <p:cNvSpPr>
                  <a:spLocks noChangeArrowheads="1"/>
                </p:cNvSpPr>
                <p:nvPr/>
              </p:nvSpPr>
              <p:spPr bwMode="auto">
                <a:xfrm>
                  <a:off x="0" y="768"/>
                  <a:ext cx="5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2" name="Group 29"/>
              <p:cNvGrpSpPr>
                <a:grpSpLocks/>
              </p:cNvGrpSpPr>
              <p:nvPr/>
            </p:nvGrpSpPr>
            <p:grpSpPr bwMode="auto">
              <a:xfrm>
                <a:off x="539" y="768"/>
                <a:ext cx="370" cy="384"/>
                <a:chOff x="539" y="768"/>
                <a:chExt cx="370" cy="384"/>
              </a:xfrm>
            </p:grpSpPr>
            <p:sp>
              <p:nvSpPr>
                <p:cNvPr id="22627" name="Rectangle 30"/>
                <p:cNvSpPr>
                  <a:spLocks noChangeArrowheads="1"/>
                </p:cNvSpPr>
                <p:nvPr/>
              </p:nvSpPr>
              <p:spPr bwMode="auto">
                <a:xfrm>
                  <a:off x="582" y="768"/>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28" name="Rectangle 31"/>
                <p:cNvSpPr>
                  <a:spLocks noChangeArrowheads="1"/>
                </p:cNvSpPr>
                <p:nvPr/>
              </p:nvSpPr>
              <p:spPr bwMode="auto">
                <a:xfrm>
                  <a:off x="539" y="768"/>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3" name="Group 32"/>
              <p:cNvGrpSpPr>
                <a:grpSpLocks/>
              </p:cNvGrpSpPr>
              <p:nvPr/>
            </p:nvGrpSpPr>
            <p:grpSpPr bwMode="auto">
              <a:xfrm>
                <a:off x="909" y="768"/>
                <a:ext cx="370" cy="384"/>
                <a:chOff x="909" y="768"/>
                <a:chExt cx="370" cy="384"/>
              </a:xfrm>
            </p:grpSpPr>
            <p:sp>
              <p:nvSpPr>
                <p:cNvPr id="22625" name="Rectangle 33"/>
                <p:cNvSpPr>
                  <a:spLocks noChangeArrowheads="1"/>
                </p:cNvSpPr>
                <p:nvPr/>
              </p:nvSpPr>
              <p:spPr bwMode="auto">
                <a:xfrm>
                  <a:off x="952" y="768"/>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26" name="Rectangle 34"/>
                <p:cNvSpPr>
                  <a:spLocks noChangeArrowheads="1"/>
                </p:cNvSpPr>
                <p:nvPr/>
              </p:nvSpPr>
              <p:spPr bwMode="auto">
                <a:xfrm>
                  <a:off x="909" y="768"/>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4" name="Group 35"/>
              <p:cNvGrpSpPr>
                <a:grpSpLocks/>
              </p:cNvGrpSpPr>
              <p:nvPr/>
            </p:nvGrpSpPr>
            <p:grpSpPr bwMode="auto">
              <a:xfrm>
                <a:off x="1279" y="768"/>
                <a:ext cx="370" cy="384"/>
                <a:chOff x="1279" y="768"/>
                <a:chExt cx="370" cy="384"/>
              </a:xfrm>
            </p:grpSpPr>
            <p:sp>
              <p:nvSpPr>
                <p:cNvPr id="22623" name="Rectangle 36"/>
                <p:cNvSpPr>
                  <a:spLocks noChangeArrowheads="1"/>
                </p:cNvSpPr>
                <p:nvPr/>
              </p:nvSpPr>
              <p:spPr bwMode="auto">
                <a:xfrm>
                  <a:off x="1322" y="768"/>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24" name="Rectangle 37"/>
                <p:cNvSpPr>
                  <a:spLocks noChangeArrowheads="1"/>
                </p:cNvSpPr>
                <p:nvPr/>
              </p:nvSpPr>
              <p:spPr bwMode="auto">
                <a:xfrm>
                  <a:off x="1279" y="768"/>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5" name="Group 38"/>
              <p:cNvGrpSpPr>
                <a:grpSpLocks/>
              </p:cNvGrpSpPr>
              <p:nvPr/>
            </p:nvGrpSpPr>
            <p:grpSpPr bwMode="auto">
              <a:xfrm>
                <a:off x="1649" y="768"/>
                <a:ext cx="370" cy="384"/>
                <a:chOff x="1649" y="768"/>
                <a:chExt cx="370" cy="384"/>
              </a:xfrm>
            </p:grpSpPr>
            <p:sp>
              <p:nvSpPr>
                <p:cNvPr id="22621" name="Rectangle 39"/>
                <p:cNvSpPr>
                  <a:spLocks noChangeArrowheads="1"/>
                </p:cNvSpPr>
                <p:nvPr/>
              </p:nvSpPr>
              <p:spPr bwMode="auto">
                <a:xfrm>
                  <a:off x="1692" y="768"/>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22" name="Rectangle 40"/>
                <p:cNvSpPr>
                  <a:spLocks noChangeArrowheads="1"/>
                </p:cNvSpPr>
                <p:nvPr/>
              </p:nvSpPr>
              <p:spPr bwMode="auto">
                <a:xfrm>
                  <a:off x="1649" y="768"/>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6" name="Group 41"/>
              <p:cNvGrpSpPr>
                <a:grpSpLocks/>
              </p:cNvGrpSpPr>
              <p:nvPr/>
            </p:nvGrpSpPr>
            <p:grpSpPr bwMode="auto">
              <a:xfrm>
                <a:off x="2019" y="768"/>
                <a:ext cx="370" cy="384"/>
                <a:chOff x="2019" y="768"/>
                <a:chExt cx="370" cy="384"/>
              </a:xfrm>
            </p:grpSpPr>
            <p:sp>
              <p:nvSpPr>
                <p:cNvPr id="22619" name="Rectangle 42"/>
                <p:cNvSpPr>
                  <a:spLocks noChangeArrowheads="1"/>
                </p:cNvSpPr>
                <p:nvPr/>
              </p:nvSpPr>
              <p:spPr bwMode="auto">
                <a:xfrm>
                  <a:off x="2062" y="768"/>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20" name="Rectangle 43"/>
                <p:cNvSpPr>
                  <a:spLocks noChangeArrowheads="1"/>
                </p:cNvSpPr>
                <p:nvPr/>
              </p:nvSpPr>
              <p:spPr bwMode="auto">
                <a:xfrm>
                  <a:off x="2019" y="768"/>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7" name="Group 44"/>
              <p:cNvGrpSpPr>
                <a:grpSpLocks/>
              </p:cNvGrpSpPr>
              <p:nvPr/>
            </p:nvGrpSpPr>
            <p:grpSpPr bwMode="auto">
              <a:xfrm>
                <a:off x="0" y="1152"/>
                <a:ext cx="539" cy="384"/>
                <a:chOff x="0" y="1152"/>
                <a:chExt cx="539" cy="384"/>
              </a:xfrm>
            </p:grpSpPr>
            <p:sp>
              <p:nvSpPr>
                <p:cNvPr id="22617" name="Rectangle 45"/>
                <p:cNvSpPr>
                  <a:spLocks noChangeArrowheads="1"/>
                </p:cNvSpPr>
                <p:nvPr/>
              </p:nvSpPr>
              <p:spPr bwMode="auto">
                <a:xfrm>
                  <a:off x="43" y="1152"/>
                  <a:ext cx="4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a:latin typeface="Arial" panose="020B0604020202020204" pitchFamily="34" charset="0"/>
                    </a:rPr>
                    <a:t>第</a:t>
                  </a:r>
                  <a:r>
                    <a:rPr lang="en-US" altLang="zh-CN">
                      <a:latin typeface="Arial" panose="020B0604020202020204" pitchFamily="34" charset="0"/>
                      <a:cs typeface="Arial" panose="020B0604020202020204" pitchFamily="34" charset="0"/>
                    </a:rPr>
                    <a:t>2</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18" name="Rectangle 46"/>
                <p:cNvSpPr>
                  <a:spLocks noChangeArrowheads="1"/>
                </p:cNvSpPr>
                <p:nvPr/>
              </p:nvSpPr>
              <p:spPr bwMode="auto">
                <a:xfrm>
                  <a:off x="0" y="1152"/>
                  <a:ext cx="5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8" name="Group 47"/>
              <p:cNvGrpSpPr>
                <a:grpSpLocks/>
              </p:cNvGrpSpPr>
              <p:nvPr/>
            </p:nvGrpSpPr>
            <p:grpSpPr bwMode="auto">
              <a:xfrm>
                <a:off x="539" y="1152"/>
                <a:ext cx="370" cy="384"/>
                <a:chOff x="539" y="1152"/>
                <a:chExt cx="370" cy="384"/>
              </a:xfrm>
            </p:grpSpPr>
            <p:sp>
              <p:nvSpPr>
                <p:cNvPr id="22615" name="Rectangle 48"/>
                <p:cNvSpPr>
                  <a:spLocks noChangeArrowheads="1"/>
                </p:cNvSpPr>
                <p:nvPr/>
              </p:nvSpPr>
              <p:spPr bwMode="auto">
                <a:xfrm>
                  <a:off x="582" y="1152"/>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616" name="Rectangle 49"/>
                <p:cNvSpPr>
                  <a:spLocks noChangeArrowheads="1"/>
                </p:cNvSpPr>
                <p:nvPr/>
              </p:nvSpPr>
              <p:spPr bwMode="auto">
                <a:xfrm>
                  <a:off x="539" y="1152"/>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49" name="Group 50"/>
              <p:cNvGrpSpPr>
                <a:grpSpLocks/>
              </p:cNvGrpSpPr>
              <p:nvPr/>
            </p:nvGrpSpPr>
            <p:grpSpPr bwMode="auto">
              <a:xfrm>
                <a:off x="909" y="1152"/>
                <a:ext cx="370" cy="384"/>
                <a:chOff x="909" y="1152"/>
                <a:chExt cx="370" cy="384"/>
              </a:xfrm>
            </p:grpSpPr>
            <p:sp>
              <p:nvSpPr>
                <p:cNvPr id="22613" name="Rectangle 51"/>
                <p:cNvSpPr>
                  <a:spLocks noChangeArrowheads="1"/>
                </p:cNvSpPr>
                <p:nvPr/>
              </p:nvSpPr>
              <p:spPr bwMode="auto">
                <a:xfrm>
                  <a:off x="952" y="1152"/>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14" name="Rectangle 52"/>
                <p:cNvSpPr>
                  <a:spLocks noChangeArrowheads="1"/>
                </p:cNvSpPr>
                <p:nvPr/>
              </p:nvSpPr>
              <p:spPr bwMode="auto">
                <a:xfrm>
                  <a:off x="909" y="1152"/>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0" name="Group 53"/>
              <p:cNvGrpSpPr>
                <a:grpSpLocks/>
              </p:cNvGrpSpPr>
              <p:nvPr/>
            </p:nvGrpSpPr>
            <p:grpSpPr bwMode="auto">
              <a:xfrm>
                <a:off x="1279" y="1152"/>
                <a:ext cx="370" cy="384"/>
                <a:chOff x="1279" y="1152"/>
                <a:chExt cx="370" cy="384"/>
              </a:xfrm>
            </p:grpSpPr>
            <p:sp>
              <p:nvSpPr>
                <p:cNvPr id="22611" name="Rectangle 54"/>
                <p:cNvSpPr>
                  <a:spLocks noChangeArrowheads="1"/>
                </p:cNvSpPr>
                <p:nvPr/>
              </p:nvSpPr>
              <p:spPr bwMode="auto">
                <a:xfrm>
                  <a:off x="1322" y="1152"/>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612" name="Rectangle 55"/>
                <p:cNvSpPr>
                  <a:spLocks noChangeArrowheads="1"/>
                </p:cNvSpPr>
                <p:nvPr/>
              </p:nvSpPr>
              <p:spPr bwMode="auto">
                <a:xfrm>
                  <a:off x="1279" y="1152"/>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1" name="Group 56"/>
              <p:cNvGrpSpPr>
                <a:grpSpLocks/>
              </p:cNvGrpSpPr>
              <p:nvPr/>
            </p:nvGrpSpPr>
            <p:grpSpPr bwMode="auto">
              <a:xfrm>
                <a:off x="1649" y="1152"/>
                <a:ext cx="370" cy="384"/>
                <a:chOff x="1649" y="1152"/>
                <a:chExt cx="370" cy="384"/>
              </a:xfrm>
            </p:grpSpPr>
            <p:sp>
              <p:nvSpPr>
                <p:cNvPr id="22609" name="Rectangle 57"/>
                <p:cNvSpPr>
                  <a:spLocks noChangeArrowheads="1"/>
                </p:cNvSpPr>
                <p:nvPr/>
              </p:nvSpPr>
              <p:spPr bwMode="auto">
                <a:xfrm>
                  <a:off x="1692" y="1152"/>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610" name="Rectangle 58"/>
                <p:cNvSpPr>
                  <a:spLocks noChangeArrowheads="1"/>
                </p:cNvSpPr>
                <p:nvPr/>
              </p:nvSpPr>
              <p:spPr bwMode="auto">
                <a:xfrm>
                  <a:off x="1649" y="1152"/>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2" name="Group 59"/>
              <p:cNvGrpSpPr>
                <a:grpSpLocks/>
              </p:cNvGrpSpPr>
              <p:nvPr/>
            </p:nvGrpSpPr>
            <p:grpSpPr bwMode="auto">
              <a:xfrm>
                <a:off x="2019" y="1152"/>
                <a:ext cx="370" cy="384"/>
                <a:chOff x="2019" y="1152"/>
                <a:chExt cx="370" cy="384"/>
              </a:xfrm>
            </p:grpSpPr>
            <p:sp>
              <p:nvSpPr>
                <p:cNvPr id="22607" name="Rectangle 60"/>
                <p:cNvSpPr>
                  <a:spLocks noChangeArrowheads="1"/>
                </p:cNvSpPr>
                <p:nvPr/>
              </p:nvSpPr>
              <p:spPr bwMode="auto">
                <a:xfrm>
                  <a:off x="2062" y="1152"/>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608" name="Rectangle 61"/>
                <p:cNvSpPr>
                  <a:spLocks noChangeArrowheads="1"/>
                </p:cNvSpPr>
                <p:nvPr/>
              </p:nvSpPr>
              <p:spPr bwMode="auto">
                <a:xfrm>
                  <a:off x="2019" y="1152"/>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3" name="Group 62"/>
              <p:cNvGrpSpPr>
                <a:grpSpLocks/>
              </p:cNvGrpSpPr>
              <p:nvPr/>
            </p:nvGrpSpPr>
            <p:grpSpPr bwMode="auto">
              <a:xfrm>
                <a:off x="0" y="1536"/>
                <a:ext cx="539" cy="384"/>
                <a:chOff x="0" y="1536"/>
                <a:chExt cx="539" cy="384"/>
              </a:xfrm>
            </p:grpSpPr>
            <p:sp>
              <p:nvSpPr>
                <p:cNvPr id="22605" name="Rectangle 63"/>
                <p:cNvSpPr>
                  <a:spLocks noChangeArrowheads="1"/>
                </p:cNvSpPr>
                <p:nvPr/>
              </p:nvSpPr>
              <p:spPr bwMode="auto">
                <a:xfrm>
                  <a:off x="43" y="1536"/>
                  <a:ext cx="4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a:latin typeface="Arial" panose="020B0604020202020204" pitchFamily="34" charset="0"/>
                    </a:rPr>
                    <a:t>第</a:t>
                  </a:r>
                  <a:r>
                    <a:rPr lang="en-US" altLang="zh-CN">
                      <a:latin typeface="Arial" panose="020B0604020202020204" pitchFamily="34" charset="0"/>
                      <a:cs typeface="Arial" panose="020B0604020202020204" pitchFamily="34" charset="0"/>
                    </a:rPr>
                    <a:t>3</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606" name="Rectangle 64"/>
                <p:cNvSpPr>
                  <a:spLocks noChangeArrowheads="1"/>
                </p:cNvSpPr>
                <p:nvPr/>
              </p:nvSpPr>
              <p:spPr bwMode="auto">
                <a:xfrm>
                  <a:off x="0" y="1536"/>
                  <a:ext cx="5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4" name="Group 65"/>
              <p:cNvGrpSpPr>
                <a:grpSpLocks/>
              </p:cNvGrpSpPr>
              <p:nvPr/>
            </p:nvGrpSpPr>
            <p:grpSpPr bwMode="auto">
              <a:xfrm>
                <a:off x="539" y="1536"/>
                <a:ext cx="370" cy="384"/>
                <a:chOff x="539" y="1536"/>
                <a:chExt cx="370" cy="384"/>
              </a:xfrm>
            </p:grpSpPr>
            <p:sp>
              <p:nvSpPr>
                <p:cNvPr id="22603" name="Rectangle 66"/>
                <p:cNvSpPr>
                  <a:spLocks noChangeArrowheads="1"/>
                </p:cNvSpPr>
                <p:nvPr/>
              </p:nvSpPr>
              <p:spPr bwMode="auto">
                <a:xfrm>
                  <a:off x="582" y="1536"/>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604" name="Rectangle 67"/>
                <p:cNvSpPr>
                  <a:spLocks noChangeArrowheads="1"/>
                </p:cNvSpPr>
                <p:nvPr/>
              </p:nvSpPr>
              <p:spPr bwMode="auto">
                <a:xfrm>
                  <a:off x="539" y="1536"/>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5" name="Group 68"/>
              <p:cNvGrpSpPr>
                <a:grpSpLocks/>
              </p:cNvGrpSpPr>
              <p:nvPr/>
            </p:nvGrpSpPr>
            <p:grpSpPr bwMode="auto">
              <a:xfrm>
                <a:off x="909" y="1536"/>
                <a:ext cx="370" cy="384"/>
                <a:chOff x="909" y="1536"/>
                <a:chExt cx="370" cy="384"/>
              </a:xfrm>
            </p:grpSpPr>
            <p:sp>
              <p:nvSpPr>
                <p:cNvPr id="22601" name="Rectangle 69"/>
                <p:cNvSpPr>
                  <a:spLocks noChangeArrowheads="1"/>
                </p:cNvSpPr>
                <p:nvPr/>
              </p:nvSpPr>
              <p:spPr bwMode="auto">
                <a:xfrm>
                  <a:off x="952" y="1536"/>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02" name="Rectangle 70"/>
                <p:cNvSpPr>
                  <a:spLocks noChangeArrowheads="1"/>
                </p:cNvSpPr>
                <p:nvPr/>
              </p:nvSpPr>
              <p:spPr bwMode="auto">
                <a:xfrm>
                  <a:off x="909" y="1536"/>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6" name="Group 71"/>
              <p:cNvGrpSpPr>
                <a:grpSpLocks/>
              </p:cNvGrpSpPr>
              <p:nvPr/>
            </p:nvGrpSpPr>
            <p:grpSpPr bwMode="auto">
              <a:xfrm>
                <a:off x="1279" y="1536"/>
                <a:ext cx="370" cy="384"/>
                <a:chOff x="1279" y="1536"/>
                <a:chExt cx="370" cy="384"/>
              </a:xfrm>
            </p:grpSpPr>
            <p:sp>
              <p:nvSpPr>
                <p:cNvPr id="22599" name="Rectangle 72"/>
                <p:cNvSpPr>
                  <a:spLocks noChangeArrowheads="1"/>
                </p:cNvSpPr>
                <p:nvPr/>
              </p:nvSpPr>
              <p:spPr bwMode="auto">
                <a:xfrm>
                  <a:off x="1322" y="1536"/>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600" name="Rectangle 73"/>
                <p:cNvSpPr>
                  <a:spLocks noChangeArrowheads="1"/>
                </p:cNvSpPr>
                <p:nvPr/>
              </p:nvSpPr>
              <p:spPr bwMode="auto">
                <a:xfrm>
                  <a:off x="1279" y="1536"/>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7" name="Group 74"/>
              <p:cNvGrpSpPr>
                <a:grpSpLocks/>
              </p:cNvGrpSpPr>
              <p:nvPr/>
            </p:nvGrpSpPr>
            <p:grpSpPr bwMode="auto">
              <a:xfrm>
                <a:off x="1649" y="1536"/>
                <a:ext cx="370" cy="384"/>
                <a:chOff x="1649" y="1536"/>
                <a:chExt cx="370" cy="384"/>
              </a:xfrm>
            </p:grpSpPr>
            <p:sp>
              <p:nvSpPr>
                <p:cNvPr id="22597" name="Rectangle 75"/>
                <p:cNvSpPr>
                  <a:spLocks noChangeArrowheads="1"/>
                </p:cNvSpPr>
                <p:nvPr/>
              </p:nvSpPr>
              <p:spPr bwMode="auto">
                <a:xfrm>
                  <a:off x="1692" y="1536"/>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98" name="Rectangle 76"/>
                <p:cNvSpPr>
                  <a:spLocks noChangeArrowheads="1"/>
                </p:cNvSpPr>
                <p:nvPr/>
              </p:nvSpPr>
              <p:spPr bwMode="auto">
                <a:xfrm>
                  <a:off x="1649" y="1536"/>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8" name="Group 77"/>
              <p:cNvGrpSpPr>
                <a:grpSpLocks/>
              </p:cNvGrpSpPr>
              <p:nvPr/>
            </p:nvGrpSpPr>
            <p:grpSpPr bwMode="auto">
              <a:xfrm>
                <a:off x="2019" y="1536"/>
                <a:ext cx="370" cy="384"/>
                <a:chOff x="2019" y="1536"/>
                <a:chExt cx="370" cy="384"/>
              </a:xfrm>
            </p:grpSpPr>
            <p:sp>
              <p:nvSpPr>
                <p:cNvPr id="22595" name="Rectangle 78"/>
                <p:cNvSpPr>
                  <a:spLocks noChangeArrowheads="1"/>
                </p:cNvSpPr>
                <p:nvPr/>
              </p:nvSpPr>
              <p:spPr bwMode="auto">
                <a:xfrm>
                  <a:off x="2062" y="1536"/>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96" name="Rectangle 79"/>
                <p:cNvSpPr>
                  <a:spLocks noChangeArrowheads="1"/>
                </p:cNvSpPr>
                <p:nvPr/>
              </p:nvSpPr>
              <p:spPr bwMode="auto">
                <a:xfrm>
                  <a:off x="2019" y="1536"/>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59" name="Group 80"/>
              <p:cNvGrpSpPr>
                <a:grpSpLocks/>
              </p:cNvGrpSpPr>
              <p:nvPr/>
            </p:nvGrpSpPr>
            <p:grpSpPr bwMode="auto">
              <a:xfrm>
                <a:off x="0" y="1920"/>
                <a:ext cx="539" cy="384"/>
                <a:chOff x="0" y="1920"/>
                <a:chExt cx="539" cy="384"/>
              </a:xfrm>
            </p:grpSpPr>
            <p:sp>
              <p:nvSpPr>
                <p:cNvPr id="22593" name="Rectangle 81"/>
                <p:cNvSpPr>
                  <a:spLocks noChangeArrowheads="1"/>
                </p:cNvSpPr>
                <p:nvPr/>
              </p:nvSpPr>
              <p:spPr bwMode="auto">
                <a:xfrm>
                  <a:off x="43" y="1920"/>
                  <a:ext cx="4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a:latin typeface="Arial" panose="020B0604020202020204" pitchFamily="34" charset="0"/>
                    </a:rPr>
                    <a:t>第</a:t>
                  </a:r>
                  <a:r>
                    <a:rPr lang="en-US" altLang="zh-CN">
                      <a:latin typeface="Arial" panose="020B0604020202020204" pitchFamily="34" charset="0"/>
                      <a:cs typeface="Arial" panose="020B0604020202020204" pitchFamily="34" charset="0"/>
                    </a:rPr>
                    <a:t>4</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594" name="Rectangle 82"/>
                <p:cNvSpPr>
                  <a:spLocks noChangeArrowheads="1"/>
                </p:cNvSpPr>
                <p:nvPr/>
              </p:nvSpPr>
              <p:spPr bwMode="auto">
                <a:xfrm>
                  <a:off x="0" y="1920"/>
                  <a:ext cx="5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0" name="Group 83"/>
              <p:cNvGrpSpPr>
                <a:grpSpLocks/>
              </p:cNvGrpSpPr>
              <p:nvPr/>
            </p:nvGrpSpPr>
            <p:grpSpPr bwMode="auto">
              <a:xfrm>
                <a:off x="539" y="1920"/>
                <a:ext cx="370" cy="384"/>
                <a:chOff x="539" y="1920"/>
                <a:chExt cx="370" cy="384"/>
              </a:xfrm>
            </p:grpSpPr>
            <p:sp>
              <p:nvSpPr>
                <p:cNvPr id="22591" name="Rectangle 84"/>
                <p:cNvSpPr>
                  <a:spLocks noChangeArrowheads="1"/>
                </p:cNvSpPr>
                <p:nvPr/>
              </p:nvSpPr>
              <p:spPr bwMode="auto">
                <a:xfrm>
                  <a:off x="582" y="1920"/>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592" name="Rectangle 85"/>
                <p:cNvSpPr>
                  <a:spLocks noChangeArrowheads="1"/>
                </p:cNvSpPr>
                <p:nvPr/>
              </p:nvSpPr>
              <p:spPr bwMode="auto">
                <a:xfrm>
                  <a:off x="539" y="1920"/>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1" name="Group 86"/>
              <p:cNvGrpSpPr>
                <a:grpSpLocks/>
              </p:cNvGrpSpPr>
              <p:nvPr/>
            </p:nvGrpSpPr>
            <p:grpSpPr bwMode="auto">
              <a:xfrm>
                <a:off x="909" y="1920"/>
                <a:ext cx="370" cy="384"/>
                <a:chOff x="909" y="1920"/>
                <a:chExt cx="370" cy="384"/>
              </a:xfrm>
            </p:grpSpPr>
            <p:sp>
              <p:nvSpPr>
                <p:cNvPr id="22589" name="Rectangle 87"/>
                <p:cNvSpPr>
                  <a:spLocks noChangeArrowheads="1"/>
                </p:cNvSpPr>
                <p:nvPr/>
              </p:nvSpPr>
              <p:spPr bwMode="auto">
                <a:xfrm>
                  <a:off x="952" y="1920"/>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90" name="Rectangle 88"/>
                <p:cNvSpPr>
                  <a:spLocks noChangeArrowheads="1"/>
                </p:cNvSpPr>
                <p:nvPr/>
              </p:nvSpPr>
              <p:spPr bwMode="auto">
                <a:xfrm>
                  <a:off x="909" y="1920"/>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2" name="Group 89"/>
              <p:cNvGrpSpPr>
                <a:grpSpLocks/>
              </p:cNvGrpSpPr>
              <p:nvPr/>
            </p:nvGrpSpPr>
            <p:grpSpPr bwMode="auto">
              <a:xfrm>
                <a:off x="1279" y="1920"/>
                <a:ext cx="370" cy="384"/>
                <a:chOff x="1279" y="1920"/>
                <a:chExt cx="370" cy="384"/>
              </a:xfrm>
            </p:grpSpPr>
            <p:sp>
              <p:nvSpPr>
                <p:cNvPr id="22587" name="Rectangle 90"/>
                <p:cNvSpPr>
                  <a:spLocks noChangeArrowheads="1"/>
                </p:cNvSpPr>
                <p:nvPr/>
              </p:nvSpPr>
              <p:spPr bwMode="auto">
                <a:xfrm>
                  <a:off x="1322" y="1920"/>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588" name="Rectangle 91"/>
                <p:cNvSpPr>
                  <a:spLocks noChangeArrowheads="1"/>
                </p:cNvSpPr>
                <p:nvPr/>
              </p:nvSpPr>
              <p:spPr bwMode="auto">
                <a:xfrm>
                  <a:off x="1279" y="1920"/>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3" name="Group 92"/>
              <p:cNvGrpSpPr>
                <a:grpSpLocks/>
              </p:cNvGrpSpPr>
              <p:nvPr/>
            </p:nvGrpSpPr>
            <p:grpSpPr bwMode="auto">
              <a:xfrm>
                <a:off x="1649" y="1920"/>
                <a:ext cx="370" cy="384"/>
                <a:chOff x="1649" y="1920"/>
                <a:chExt cx="370" cy="384"/>
              </a:xfrm>
            </p:grpSpPr>
            <p:sp>
              <p:nvSpPr>
                <p:cNvPr id="22585" name="Rectangle 93"/>
                <p:cNvSpPr>
                  <a:spLocks noChangeArrowheads="1"/>
                </p:cNvSpPr>
                <p:nvPr/>
              </p:nvSpPr>
              <p:spPr bwMode="auto">
                <a:xfrm>
                  <a:off x="1692" y="1920"/>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86" name="Rectangle 94"/>
                <p:cNvSpPr>
                  <a:spLocks noChangeArrowheads="1"/>
                </p:cNvSpPr>
                <p:nvPr/>
              </p:nvSpPr>
              <p:spPr bwMode="auto">
                <a:xfrm>
                  <a:off x="1649" y="1920"/>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4" name="Group 95"/>
              <p:cNvGrpSpPr>
                <a:grpSpLocks/>
              </p:cNvGrpSpPr>
              <p:nvPr/>
            </p:nvGrpSpPr>
            <p:grpSpPr bwMode="auto">
              <a:xfrm>
                <a:off x="2019" y="1920"/>
                <a:ext cx="370" cy="384"/>
                <a:chOff x="2019" y="1920"/>
                <a:chExt cx="370" cy="384"/>
              </a:xfrm>
            </p:grpSpPr>
            <p:sp>
              <p:nvSpPr>
                <p:cNvPr id="22583" name="Rectangle 96"/>
                <p:cNvSpPr>
                  <a:spLocks noChangeArrowheads="1"/>
                </p:cNvSpPr>
                <p:nvPr/>
              </p:nvSpPr>
              <p:spPr bwMode="auto">
                <a:xfrm>
                  <a:off x="2062" y="1920"/>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584" name="Rectangle 97"/>
                <p:cNvSpPr>
                  <a:spLocks noChangeArrowheads="1"/>
                </p:cNvSpPr>
                <p:nvPr/>
              </p:nvSpPr>
              <p:spPr bwMode="auto">
                <a:xfrm>
                  <a:off x="2019" y="1920"/>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5" name="Group 98"/>
              <p:cNvGrpSpPr>
                <a:grpSpLocks/>
              </p:cNvGrpSpPr>
              <p:nvPr/>
            </p:nvGrpSpPr>
            <p:grpSpPr bwMode="auto">
              <a:xfrm>
                <a:off x="0" y="2304"/>
                <a:ext cx="539" cy="384"/>
                <a:chOff x="0" y="2304"/>
                <a:chExt cx="539" cy="384"/>
              </a:xfrm>
            </p:grpSpPr>
            <p:sp>
              <p:nvSpPr>
                <p:cNvPr id="22581" name="Rectangle 99"/>
                <p:cNvSpPr>
                  <a:spLocks noChangeArrowheads="1"/>
                </p:cNvSpPr>
                <p:nvPr/>
              </p:nvSpPr>
              <p:spPr bwMode="auto">
                <a:xfrm>
                  <a:off x="43" y="2304"/>
                  <a:ext cx="45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a:latin typeface="Arial" panose="020B0604020202020204" pitchFamily="34" charset="0"/>
                    </a:rPr>
                    <a:t>第</a:t>
                  </a:r>
                  <a:r>
                    <a:rPr lang="en-US" altLang="zh-CN">
                      <a:latin typeface="Arial" panose="020B0604020202020204" pitchFamily="34" charset="0"/>
                      <a:cs typeface="Arial" panose="020B0604020202020204" pitchFamily="34" charset="0"/>
                    </a:rPr>
                    <a:t>5</a:t>
                  </a:r>
                  <a:r>
                    <a:rPr lang="zh-CN" altLang="en-US">
                      <a:latin typeface="Arial" panose="020B0604020202020204" pitchFamily="34" charset="0"/>
                    </a:rPr>
                    <a:t>级</a:t>
                  </a:r>
                  <a:endParaRPr lang="zh-CN" altLang="en-US">
                    <a:latin typeface="Arial" panose="020B0604020202020204" pitchFamily="34" charset="0"/>
                    <a:cs typeface="Arial" panose="020B0604020202020204" pitchFamily="34" charset="0"/>
                  </a:endParaRPr>
                </a:p>
                <a:p>
                  <a:pPr algn="just">
                    <a:spcBef>
                      <a:spcPct val="0"/>
                    </a:spcBef>
                    <a:buClrTx/>
                    <a:buSzTx/>
                    <a:buFontTx/>
                    <a:buNone/>
                  </a:pPr>
                  <a:endParaRPr lang="en-US" altLang="zh-CN"/>
                </a:p>
              </p:txBody>
            </p:sp>
            <p:sp>
              <p:nvSpPr>
                <p:cNvPr id="22582" name="Rectangle 100"/>
                <p:cNvSpPr>
                  <a:spLocks noChangeArrowheads="1"/>
                </p:cNvSpPr>
                <p:nvPr/>
              </p:nvSpPr>
              <p:spPr bwMode="auto">
                <a:xfrm>
                  <a:off x="0" y="2304"/>
                  <a:ext cx="53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6" name="Group 101"/>
              <p:cNvGrpSpPr>
                <a:grpSpLocks/>
              </p:cNvGrpSpPr>
              <p:nvPr/>
            </p:nvGrpSpPr>
            <p:grpSpPr bwMode="auto">
              <a:xfrm>
                <a:off x="539" y="2304"/>
                <a:ext cx="370" cy="384"/>
                <a:chOff x="539" y="2304"/>
                <a:chExt cx="370" cy="384"/>
              </a:xfrm>
            </p:grpSpPr>
            <p:sp>
              <p:nvSpPr>
                <p:cNvPr id="22579" name="Rectangle 102"/>
                <p:cNvSpPr>
                  <a:spLocks noChangeArrowheads="1"/>
                </p:cNvSpPr>
                <p:nvPr/>
              </p:nvSpPr>
              <p:spPr bwMode="auto">
                <a:xfrm>
                  <a:off x="582" y="230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580" name="Rectangle 103"/>
                <p:cNvSpPr>
                  <a:spLocks noChangeArrowheads="1"/>
                </p:cNvSpPr>
                <p:nvPr/>
              </p:nvSpPr>
              <p:spPr bwMode="auto">
                <a:xfrm>
                  <a:off x="539" y="230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7" name="Group 104"/>
              <p:cNvGrpSpPr>
                <a:grpSpLocks/>
              </p:cNvGrpSpPr>
              <p:nvPr/>
            </p:nvGrpSpPr>
            <p:grpSpPr bwMode="auto">
              <a:xfrm>
                <a:off x="909" y="2304"/>
                <a:ext cx="370" cy="384"/>
                <a:chOff x="909" y="2304"/>
                <a:chExt cx="370" cy="384"/>
              </a:xfrm>
            </p:grpSpPr>
            <p:sp>
              <p:nvSpPr>
                <p:cNvPr id="22577" name="Rectangle 105"/>
                <p:cNvSpPr>
                  <a:spLocks noChangeArrowheads="1"/>
                </p:cNvSpPr>
                <p:nvPr/>
              </p:nvSpPr>
              <p:spPr bwMode="auto">
                <a:xfrm>
                  <a:off x="952" y="230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78" name="Rectangle 106"/>
                <p:cNvSpPr>
                  <a:spLocks noChangeArrowheads="1"/>
                </p:cNvSpPr>
                <p:nvPr/>
              </p:nvSpPr>
              <p:spPr bwMode="auto">
                <a:xfrm>
                  <a:off x="909" y="230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8" name="Group 107"/>
              <p:cNvGrpSpPr>
                <a:grpSpLocks/>
              </p:cNvGrpSpPr>
              <p:nvPr/>
            </p:nvGrpSpPr>
            <p:grpSpPr bwMode="auto">
              <a:xfrm>
                <a:off x="1279" y="2304"/>
                <a:ext cx="370" cy="384"/>
                <a:chOff x="1279" y="2304"/>
                <a:chExt cx="370" cy="384"/>
              </a:xfrm>
            </p:grpSpPr>
            <p:sp>
              <p:nvSpPr>
                <p:cNvPr id="22575" name="Rectangle 108"/>
                <p:cNvSpPr>
                  <a:spLocks noChangeArrowheads="1"/>
                </p:cNvSpPr>
                <p:nvPr/>
              </p:nvSpPr>
              <p:spPr bwMode="auto">
                <a:xfrm>
                  <a:off x="1322" y="230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1</a:t>
                  </a:r>
                </a:p>
                <a:p>
                  <a:pPr algn="just">
                    <a:spcBef>
                      <a:spcPct val="0"/>
                    </a:spcBef>
                    <a:buClrTx/>
                    <a:buSzTx/>
                    <a:buFontTx/>
                    <a:buNone/>
                  </a:pPr>
                  <a:endParaRPr lang="en-US" altLang="zh-CN"/>
                </a:p>
              </p:txBody>
            </p:sp>
            <p:sp>
              <p:nvSpPr>
                <p:cNvPr id="22576" name="Rectangle 109"/>
                <p:cNvSpPr>
                  <a:spLocks noChangeArrowheads="1"/>
                </p:cNvSpPr>
                <p:nvPr/>
              </p:nvSpPr>
              <p:spPr bwMode="auto">
                <a:xfrm>
                  <a:off x="1279" y="230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69" name="Group 110"/>
              <p:cNvGrpSpPr>
                <a:grpSpLocks/>
              </p:cNvGrpSpPr>
              <p:nvPr/>
            </p:nvGrpSpPr>
            <p:grpSpPr bwMode="auto">
              <a:xfrm>
                <a:off x="1649" y="2304"/>
                <a:ext cx="370" cy="384"/>
                <a:chOff x="1649" y="2304"/>
                <a:chExt cx="370" cy="384"/>
              </a:xfrm>
            </p:grpSpPr>
            <p:sp>
              <p:nvSpPr>
                <p:cNvPr id="22573" name="Rectangle 111"/>
                <p:cNvSpPr>
                  <a:spLocks noChangeArrowheads="1"/>
                </p:cNvSpPr>
                <p:nvPr/>
              </p:nvSpPr>
              <p:spPr bwMode="auto">
                <a:xfrm>
                  <a:off x="1692" y="230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74" name="Rectangle 112"/>
                <p:cNvSpPr>
                  <a:spLocks noChangeArrowheads="1"/>
                </p:cNvSpPr>
                <p:nvPr/>
              </p:nvSpPr>
              <p:spPr bwMode="auto">
                <a:xfrm>
                  <a:off x="1649" y="230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570" name="Group 113"/>
              <p:cNvGrpSpPr>
                <a:grpSpLocks/>
              </p:cNvGrpSpPr>
              <p:nvPr/>
            </p:nvGrpSpPr>
            <p:grpSpPr bwMode="auto">
              <a:xfrm>
                <a:off x="2019" y="2304"/>
                <a:ext cx="370" cy="384"/>
                <a:chOff x="2019" y="2304"/>
                <a:chExt cx="370" cy="384"/>
              </a:xfrm>
            </p:grpSpPr>
            <p:sp>
              <p:nvSpPr>
                <p:cNvPr id="22571" name="Rectangle 114"/>
                <p:cNvSpPr>
                  <a:spLocks noChangeArrowheads="1"/>
                </p:cNvSpPr>
                <p:nvPr/>
              </p:nvSpPr>
              <p:spPr bwMode="auto">
                <a:xfrm>
                  <a:off x="2062" y="2304"/>
                  <a:ext cx="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a:latin typeface="Arial" panose="020B0604020202020204" pitchFamily="34" charset="0"/>
                      <a:cs typeface="Arial" panose="020B0604020202020204" pitchFamily="34" charset="0"/>
                    </a:rPr>
                    <a:t>0</a:t>
                  </a:r>
                </a:p>
                <a:p>
                  <a:pPr algn="just">
                    <a:spcBef>
                      <a:spcPct val="0"/>
                    </a:spcBef>
                    <a:buClrTx/>
                    <a:buSzTx/>
                    <a:buFontTx/>
                    <a:buNone/>
                  </a:pPr>
                  <a:endParaRPr lang="en-US" altLang="zh-CN"/>
                </a:p>
              </p:txBody>
            </p:sp>
            <p:sp>
              <p:nvSpPr>
                <p:cNvPr id="22572" name="Rectangle 115"/>
                <p:cNvSpPr>
                  <a:spLocks noChangeArrowheads="1"/>
                </p:cNvSpPr>
                <p:nvPr/>
              </p:nvSpPr>
              <p:spPr bwMode="auto">
                <a:xfrm>
                  <a:off x="2019" y="2304"/>
                  <a:ext cx="37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22533" name="Rectangle 116"/>
            <p:cNvSpPr>
              <a:spLocks noChangeArrowheads="1"/>
            </p:cNvSpPr>
            <p:nvPr/>
          </p:nvSpPr>
          <p:spPr bwMode="auto">
            <a:xfrm>
              <a:off x="-3" y="-3"/>
              <a:ext cx="2395" cy="269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80963338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p:cNvSpPr>
            <a:spLocks noGrp="1" noChangeArrowheads="1"/>
          </p:cNvSpPr>
          <p:nvPr>
            <p:ph idx="1"/>
          </p:nvPr>
        </p:nvSpPr>
        <p:spPr>
          <a:xfrm>
            <a:off x="250825" y="0"/>
            <a:ext cx="8893175" cy="908050"/>
          </a:xfrm>
        </p:spPr>
        <p:txBody>
          <a:bodyPr/>
          <a:lstStyle/>
          <a:p>
            <a:pPr algn="just" eaLnBrk="1" hangingPunct="1">
              <a:lnSpc>
                <a:spcPct val="80000"/>
              </a:lnSpc>
              <a:buFont typeface="Wingdings" panose="05000000000000000000" pitchFamily="2" charset="2"/>
              <a:buNone/>
            </a:pPr>
            <a:r>
              <a:rPr lang="en-US" altLang="zh-CN" sz="2800" b="1" smtClean="0"/>
              <a:t>1)</a:t>
            </a:r>
            <a:r>
              <a:rPr lang="zh-CN" altLang="en-US" sz="2800" b="1" smtClean="0"/>
              <a:t>中断处理次序为</a:t>
            </a:r>
            <a:r>
              <a:rPr lang="en-US" altLang="zh-CN" sz="2800" b="1" smtClean="0"/>
              <a:t>1-3-5-4-2</a:t>
            </a:r>
            <a:endParaRPr lang="en-US" altLang="zh-CN" sz="2400" smtClean="0"/>
          </a:p>
          <a:p>
            <a:pPr algn="just" eaLnBrk="1" hangingPunct="1">
              <a:lnSpc>
                <a:spcPct val="80000"/>
              </a:lnSpc>
              <a:buFont typeface="Wingdings" panose="05000000000000000000" pitchFamily="2" charset="2"/>
              <a:buNone/>
            </a:pPr>
            <a:r>
              <a:rPr lang="en-US" altLang="zh-CN" sz="2800" b="1" smtClean="0"/>
              <a:t>2</a:t>
            </a:r>
            <a:r>
              <a:rPr lang="zh-CN" altLang="en-US" sz="2800" b="1" smtClean="0"/>
              <a:t>）中断响应处理时空图</a:t>
            </a:r>
          </a:p>
        </p:txBody>
      </p:sp>
      <p:sp>
        <p:nvSpPr>
          <p:cNvPr id="292867" name="Rectangle 3"/>
          <p:cNvSpPr>
            <a:spLocks noChangeArrowheads="1"/>
          </p:cNvSpPr>
          <p:nvPr/>
        </p:nvSpPr>
        <p:spPr bwMode="auto">
          <a:xfrm>
            <a:off x="1682750" y="939800"/>
            <a:ext cx="4267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en-US" altLang="zh-CN" sz="2800">
                <a:latin typeface="宋体" panose="02010600030101010101" pitchFamily="2" charset="-122"/>
              </a:rPr>
              <a:t> </a:t>
            </a:r>
            <a:r>
              <a:rPr lang="zh-CN" altLang="en-US" sz="2800">
                <a:latin typeface="宋体" panose="02010600030101010101" pitchFamily="2" charset="-122"/>
              </a:rPr>
              <a:t>主程序     中断处理程序</a:t>
            </a:r>
            <a:endParaRPr lang="zh-CN" altLang="en-US"/>
          </a:p>
        </p:txBody>
      </p:sp>
      <p:sp>
        <p:nvSpPr>
          <p:cNvPr id="292868" name="Rectangle 4"/>
          <p:cNvSpPr>
            <a:spLocks noChangeArrowheads="1"/>
          </p:cNvSpPr>
          <p:nvPr/>
        </p:nvSpPr>
        <p:spPr bwMode="auto">
          <a:xfrm>
            <a:off x="496888" y="1785938"/>
            <a:ext cx="711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en-US" altLang="zh-CN" sz="2800">
                <a:latin typeface="宋体" panose="02010600030101010101" pitchFamily="2" charset="-122"/>
              </a:rPr>
              <a:t>④⑤</a:t>
            </a:r>
          </a:p>
        </p:txBody>
      </p:sp>
      <p:sp>
        <p:nvSpPr>
          <p:cNvPr id="292869" name="Rectangle 5"/>
          <p:cNvSpPr>
            <a:spLocks noChangeArrowheads="1"/>
          </p:cNvSpPr>
          <p:nvPr/>
        </p:nvSpPr>
        <p:spPr bwMode="auto">
          <a:xfrm>
            <a:off x="3087688" y="1852613"/>
            <a:ext cx="60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a:latin typeface="宋体" panose="02010600030101010101" pitchFamily="2" charset="-122"/>
              </a:rPr>
              <a:t>响</a:t>
            </a:r>
            <a:r>
              <a:rPr lang="zh-CN" altLang="en-US"/>
              <a:t>④</a:t>
            </a:r>
          </a:p>
        </p:txBody>
      </p:sp>
      <p:sp>
        <p:nvSpPr>
          <p:cNvPr id="292870" name="Rectangle 6"/>
          <p:cNvSpPr>
            <a:spLocks noChangeArrowheads="1"/>
          </p:cNvSpPr>
          <p:nvPr/>
        </p:nvSpPr>
        <p:spPr bwMode="auto">
          <a:xfrm>
            <a:off x="3230563" y="1525588"/>
            <a:ext cx="4749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sz="2800">
                <a:latin typeface="宋体" panose="02010600030101010101" pitchFamily="2" charset="-122"/>
              </a:rPr>
              <a:t>一   二    三    四    五</a:t>
            </a:r>
            <a:endParaRPr lang="zh-CN" altLang="en-US"/>
          </a:p>
        </p:txBody>
      </p:sp>
      <p:sp>
        <p:nvSpPr>
          <p:cNvPr id="292871" name="Line 7"/>
          <p:cNvSpPr>
            <a:spLocks noChangeShapeType="1"/>
          </p:cNvSpPr>
          <p:nvPr/>
        </p:nvSpPr>
        <p:spPr bwMode="auto">
          <a:xfrm>
            <a:off x="1368425" y="3708400"/>
            <a:ext cx="1588" cy="13223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72" name="Rectangle 8"/>
          <p:cNvSpPr>
            <a:spLocks noChangeArrowheads="1"/>
          </p:cNvSpPr>
          <p:nvPr/>
        </p:nvSpPr>
        <p:spPr bwMode="auto">
          <a:xfrm>
            <a:off x="1096963" y="453390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en-US" altLang="zh-CN" sz="2800">
                <a:latin typeface="宋体" panose="02010600030101010101" pitchFamily="2" charset="-122"/>
              </a:rPr>
              <a:t>t</a:t>
            </a:r>
            <a:endParaRPr lang="en-US" altLang="zh-CN"/>
          </a:p>
        </p:txBody>
      </p:sp>
      <p:sp>
        <p:nvSpPr>
          <p:cNvPr id="292873" name="Line 9"/>
          <p:cNvSpPr>
            <a:spLocks noChangeShapeType="1"/>
          </p:cNvSpPr>
          <p:nvPr/>
        </p:nvSpPr>
        <p:spPr bwMode="auto">
          <a:xfrm>
            <a:off x="473075" y="2230438"/>
            <a:ext cx="1795463" cy="7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74" name="Rectangle 10"/>
          <p:cNvSpPr>
            <a:spLocks noChangeArrowheads="1"/>
          </p:cNvSpPr>
          <p:nvPr/>
        </p:nvSpPr>
        <p:spPr bwMode="auto">
          <a:xfrm>
            <a:off x="6507163" y="1933575"/>
            <a:ext cx="60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a:latin typeface="宋体" panose="02010600030101010101" pitchFamily="2" charset="-122"/>
              </a:rPr>
              <a:t>嵌套</a:t>
            </a:r>
          </a:p>
        </p:txBody>
      </p:sp>
      <p:sp>
        <p:nvSpPr>
          <p:cNvPr id="292875" name="Rectangle 11"/>
          <p:cNvSpPr>
            <a:spLocks noChangeArrowheads="1"/>
          </p:cNvSpPr>
          <p:nvPr/>
        </p:nvSpPr>
        <p:spPr bwMode="auto">
          <a:xfrm>
            <a:off x="0" y="942975"/>
            <a:ext cx="1422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sz="2800">
                <a:latin typeface="宋体" panose="02010600030101010101" pitchFamily="2" charset="-122"/>
              </a:rPr>
              <a:t>中断请求</a:t>
            </a:r>
            <a:endParaRPr lang="zh-CN" altLang="en-US"/>
          </a:p>
        </p:txBody>
      </p:sp>
      <p:sp>
        <p:nvSpPr>
          <p:cNvPr id="292876" name="Line 12"/>
          <p:cNvSpPr>
            <a:spLocks noChangeShapeType="1"/>
          </p:cNvSpPr>
          <p:nvPr/>
        </p:nvSpPr>
        <p:spPr bwMode="auto">
          <a:xfrm flipV="1">
            <a:off x="2278063" y="2195513"/>
            <a:ext cx="4122737" cy="23812"/>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77" name="Rectangle 13"/>
          <p:cNvSpPr>
            <a:spLocks noChangeArrowheads="1"/>
          </p:cNvSpPr>
          <p:nvPr/>
        </p:nvSpPr>
        <p:spPr bwMode="auto">
          <a:xfrm>
            <a:off x="354013" y="2303463"/>
            <a:ext cx="1066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en-US" altLang="zh-CN" sz="2800">
                <a:latin typeface="宋体" panose="02010600030101010101" pitchFamily="2" charset="-122"/>
              </a:rPr>
              <a:t>①②③</a:t>
            </a:r>
          </a:p>
        </p:txBody>
      </p:sp>
      <p:sp>
        <p:nvSpPr>
          <p:cNvPr id="292878" name="Line 14"/>
          <p:cNvSpPr>
            <a:spLocks noChangeShapeType="1"/>
          </p:cNvSpPr>
          <p:nvPr/>
        </p:nvSpPr>
        <p:spPr bwMode="auto">
          <a:xfrm>
            <a:off x="377825" y="2698750"/>
            <a:ext cx="2976563"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79" name="Rectangle 15"/>
          <p:cNvSpPr>
            <a:spLocks noChangeArrowheads="1"/>
          </p:cNvSpPr>
          <p:nvPr/>
        </p:nvSpPr>
        <p:spPr bwMode="auto">
          <a:xfrm>
            <a:off x="7573963" y="2528888"/>
            <a:ext cx="5842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sz="2300">
                <a:latin typeface="宋体" panose="02010600030101010101" pitchFamily="2" charset="-122"/>
              </a:rPr>
              <a:t>嵌套</a:t>
            </a:r>
            <a:endParaRPr lang="zh-CN" altLang="en-US"/>
          </a:p>
        </p:txBody>
      </p:sp>
      <p:sp>
        <p:nvSpPr>
          <p:cNvPr id="292880" name="Rectangle 16"/>
          <p:cNvSpPr>
            <a:spLocks noChangeArrowheads="1"/>
          </p:cNvSpPr>
          <p:nvPr/>
        </p:nvSpPr>
        <p:spPr bwMode="auto">
          <a:xfrm>
            <a:off x="7583488" y="3351213"/>
            <a:ext cx="60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a:latin typeface="宋体" panose="02010600030101010101" pitchFamily="2" charset="-122"/>
              </a:rPr>
              <a:t>嵌套</a:t>
            </a:r>
            <a:endParaRPr lang="zh-CN" altLang="en-US"/>
          </a:p>
        </p:txBody>
      </p:sp>
      <p:sp>
        <p:nvSpPr>
          <p:cNvPr id="292881" name="Rectangle 17"/>
          <p:cNvSpPr>
            <a:spLocks noChangeArrowheads="1"/>
          </p:cNvSpPr>
          <p:nvPr/>
        </p:nvSpPr>
        <p:spPr bwMode="auto">
          <a:xfrm>
            <a:off x="560388" y="5719763"/>
            <a:ext cx="152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accent2"/>
              </a:buClr>
              <a:buSzPct val="80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buClrTx/>
              <a:buSzTx/>
              <a:buFontTx/>
              <a:buNone/>
            </a:pPr>
            <a:r>
              <a:rPr lang="zh-CN" altLang="en-US">
                <a:latin typeface="宋体" panose="02010600030101010101" pitchFamily="2" charset="-122"/>
              </a:rPr>
              <a:t>返回主程序</a:t>
            </a:r>
            <a:endParaRPr lang="zh-CN" altLang="en-US"/>
          </a:p>
        </p:txBody>
      </p:sp>
      <p:sp>
        <p:nvSpPr>
          <p:cNvPr id="292882" name="Line 18"/>
          <p:cNvSpPr>
            <a:spLocks noChangeShapeType="1"/>
          </p:cNvSpPr>
          <p:nvPr/>
        </p:nvSpPr>
        <p:spPr bwMode="auto">
          <a:xfrm>
            <a:off x="6411913" y="2208213"/>
            <a:ext cx="1587" cy="11271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3" name="Line 19"/>
          <p:cNvSpPr>
            <a:spLocks noChangeShapeType="1"/>
          </p:cNvSpPr>
          <p:nvPr/>
        </p:nvSpPr>
        <p:spPr bwMode="auto">
          <a:xfrm>
            <a:off x="7510463" y="3859213"/>
            <a:ext cx="1587" cy="42386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4" name="Line 20"/>
          <p:cNvSpPr>
            <a:spLocks noChangeShapeType="1"/>
          </p:cNvSpPr>
          <p:nvPr/>
        </p:nvSpPr>
        <p:spPr bwMode="auto">
          <a:xfrm>
            <a:off x="5391150" y="3425825"/>
            <a:ext cx="4763" cy="411163"/>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5" name="Line 21"/>
          <p:cNvSpPr>
            <a:spLocks noChangeShapeType="1"/>
          </p:cNvSpPr>
          <p:nvPr/>
        </p:nvSpPr>
        <p:spPr bwMode="auto">
          <a:xfrm flipH="1">
            <a:off x="7480300" y="2341563"/>
            <a:ext cx="11113" cy="37941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6" name="Line 22"/>
          <p:cNvSpPr>
            <a:spLocks noChangeShapeType="1"/>
          </p:cNvSpPr>
          <p:nvPr/>
        </p:nvSpPr>
        <p:spPr bwMode="auto">
          <a:xfrm>
            <a:off x="3363913" y="2709863"/>
            <a:ext cx="4762" cy="566737"/>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7" name="Line 23"/>
          <p:cNvSpPr>
            <a:spLocks noChangeShapeType="1"/>
          </p:cNvSpPr>
          <p:nvPr/>
        </p:nvSpPr>
        <p:spPr bwMode="auto">
          <a:xfrm>
            <a:off x="6475413" y="4316413"/>
            <a:ext cx="4762" cy="566737"/>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8" name="Line 24"/>
          <p:cNvSpPr>
            <a:spLocks noChangeShapeType="1"/>
          </p:cNvSpPr>
          <p:nvPr/>
        </p:nvSpPr>
        <p:spPr bwMode="auto">
          <a:xfrm>
            <a:off x="2303463" y="5859463"/>
            <a:ext cx="1587" cy="693737"/>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89" name="Line 25"/>
          <p:cNvSpPr>
            <a:spLocks noChangeShapeType="1"/>
          </p:cNvSpPr>
          <p:nvPr/>
        </p:nvSpPr>
        <p:spPr bwMode="auto">
          <a:xfrm>
            <a:off x="7494588" y="3255963"/>
            <a:ext cx="1587" cy="179387"/>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90" name="Line 26"/>
          <p:cNvSpPr>
            <a:spLocks noChangeShapeType="1"/>
          </p:cNvSpPr>
          <p:nvPr/>
        </p:nvSpPr>
        <p:spPr bwMode="auto">
          <a:xfrm>
            <a:off x="2274888" y="1430338"/>
            <a:ext cx="1587" cy="79851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91" name="Line 27"/>
          <p:cNvSpPr>
            <a:spLocks noChangeShapeType="1"/>
          </p:cNvSpPr>
          <p:nvPr/>
        </p:nvSpPr>
        <p:spPr bwMode="auto">
          <a:xfrm>
            <a:off x="6407150" y="2328863"/>
            <a:ext cx="1071563" cy="1587"/>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92" name="Line 28"/>
          <p:cNvSpPr>
            <a:spLocks noChangeShapeType="1"/>
          </p:cNvSpPr>
          <p:nvPr/>
        </p:nvSpPr>
        <p:spPr bwMode="auto">
          <a:xfrm>
            <a:off x="3352800" y="2703513"/>
            <a:ext cx="4113213" cy="1587"/>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94" name="Line 30"/>
          <p:cNvSpPr>
            <a:spLocks noChangeShapeType="1"/>
          </p:cNvSpPr>
          <p:nvPr/>
        </p:nvSpPr>
        <p:spPr bwMode="auto">
          <a:xfrm flipH="1">
            <a:off x="3386138" y="3254375"/>
            <a:ext cx="4133850" cy="0"/>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95" name="Line 31"/>
          <p:cNvSpPr>
            <a:spLocks noChangeShapeType="1"/>
          </p:cNvSpPr>
          <p:nvPr/>
        </p:nvSpPr>
        <p:spPr bwMode="auto">
          <a:xfrm>
            <a:off x="5413375" y="3849688"/>
            <a:ext cx="2090738" cy="14287"/>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96" name="Line 32"/>
          <p:cNvSpPr>
            <a:spLocks noChangeShapeType="1"/>
          </p:cNvSpPr>
          <p:nvPr/>
        </p:nvSpPr>
        <p:spPr bwMode="auto">
          <a:xfrm flipV="1">
            <a:off x="6472238" y="4294188"/>
            <a:ext cx="1049337" cy="11112"/>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97" name="Line 33"/>
          <p:cNvSpPr>
            <a:spLocks noChangeShapeType="1"/>
          </p:cNvSpPr>
          <p:nvPr/>
        </p:nvSpPr>
        <p:spPr bwMode="auto">
          <a:xfrm flipV="1">
            <a:off x="2298700" y="4902200"/>
            <a:ext cx="4198938" cy="36513"/>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98" name="Line 34"/>
          <p:cNvSpPr>
            <a:spLocks noChangeShapeType="1"/>
          </p:cNvSpPr>
          <p:nvPr/>
        </p:nvSpPr>
        <p:spPr bwMode="auto">
          <a:xfrm>
            <a:off x="4424363" y="5078413"/>
            <a:ext cx="1587" cy="74136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899" name="Line 35"/>
          <p:cNvSpPr>
            <a:spLocks noChangeShapeType="1"/>
          </p:cNvSpPr>
          <p:nvPr/>
        </p:nvSpPr>
        <p:spPr bwMode="auto">
          <a:xfrm>
            <a:off x="2287588" y="4945063"/>
            <a:ext cx="1587" cy="179387"/>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2900" name="Line 36"/>
          <p:cNvSpPr>
            <a:spLocks noChangeShapeType="1"/>
          </p:cNvSpPr>
          <p:nvPr/>
        </p:nvSpPr>
        <p:spPr bwMode="auto">
          <a:xfrm flipV="1">
            <a:off x="2314575" y="5095875"/>
            <a:ext cx="2090738" cy="11113"/>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901" name="Line 37"/>
          <p:cNvSpPr>
            <a:spLocks noChangeShapeType="1"/>
          </p:cNvSpPr>
          <p:nvPr/>
        </p:nvSpPr>
        <p:spPr bwMode="auto">
          <a:xfrm flipV="1">
            <a:off x="2306638" y="5830888"/>
            <a:ext cx="2116137" cy="11112"/>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902" name="Line 38"/>
          <p:cNvSpPr>
            <a:spLocks noChangeShapeType="1"/>
          </p:cNvSpPr>
          <p:nvPr/>
        </p:nvSpPr>
        <p:spPr bwMode="auto">
          <a:xfrm>
            <a:off x="5400675" y="3417888"/>
            <a:ext cx="2103438" cy="1587"/>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1828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2866">
                                            <p:txEl>
                                              <p:pRg st="0" end="0"/>
                                            </p:txEl>
                                          </p:spTgt>
                                        </p:tgtEl>
                                        <p:attrNameLst>
                                          <p:attrName>style.visibility</p:attrName>
                                        </p:attrNameLst>
                                      </p:cBhvr>
                                      <p:to>
                                        <p:strVal val="visible"/>
                                      </p:to>
                                    </p:set>
                                    <p:animEffect transition="in" filter="fade">
                                      <p:cBhvr>
                                        <p:cTn id="7" dur="1000"/>
                                        <p:tgtEl>
                                          <p:spTgt spid="292866">
                                            <p:txEl>
                                              <p:pRg st="0" end="0"/>
                                            </p:txEl>
                                          </p:spTgt>
                                        </p:tgtEl>
                                      </p:cBhvr>
                                    </p:animEffect>
                                    <p:anim calcmode="lin" valueType="num">
                                      <p:cBhvr>
                                        <p:cTn id="8" dur="1000" fill="hold"/>
                                        <p:tgtEl>
                                          <p:spTgt spid="2928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28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2866">
                                            <p:txEl>
                                              <p:pRg st="1" end="1"/>
                                            </p:txEl>
                                          </p:spTgt>
                                        </p:tgtEl>
                                        <p:attrNameLst>
                                          <p:attrName>style.visibility</p:attrName>
                                        </p:attrNameLst>
                                      </p:cBhvr>
                                      <p:to>
                                        <p:strVal val="visible"/>
                                      </p:to>
                                    </p:set>
                                    <p:animEffect transition="in" filter="fade">
                                      <p:cBhvr>
                                        <p:cTn id="14" dur="1000"/>
                                        <p:tgtEl>
                                          <p:spTgt spid="292866">
                                            <p:txEl>
                                              <p:pRg st="1" end="1"/>
                                            </p:txEl>
                                          </p:spTgt>
                                        </p:tgtEl>
                                      </p:cBhvr>
                                    </p:animEffect>
                                    <p:anim calcmode="lin" valueType="num">
                                      <p:cBhvr>
                                        <p:cTn id="15" dur="1000" fill="hold"/>
                                        <p:tgtEl>
                                          <p:spTgt spid="29286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28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2875"/>
                                        </p:tgtEl>
                                        <p:attrNameLst>
                                          <p:attrName>style.visibility</p:attrName>
                                        </p:attrNameLst>
                                      </p:cBhvr>
                                      <p:to>
                                        <p:strVal val="visible"/>
                                      </p:to>
                                    </p:set>
                                    <p:anim calcmode="lin" valueType="num">
                                      <p:cBhvr additive="base">
                                        <p:cTn id="21" dur="500" fill="hold"/>
                                        <p:tgtEl>
                                          <p:spTgt spid="292875"/>
                                        </p:tgtEl>
                                        <p:attrNameLst>
                                          <p:attrName>ppt_x</p:attrName>
                                        </p:attrNameLst>
                                      </p:cBhvr>
                                      <p:tavLst>
                                        <p:tav tm="0">
                                          <p:val>
                                            <p:strVal val="#ppt_x"/>
                                          </p:val>
                                        </p:tav>
                                        <p:tav tm="100000">
                                          <p:val>
                                            <p:strVal val="#ppt_x"/>
                                          </p:val>
                                        </p:tav>
                                      </p:tavLst>
                                    </p:anim>
                                    <p:anim calcmode="lin" valueType="num">
                                      <p:cBhvr additive="base">
                                        <p:cTn id="22" dur="500" fill="hold"/>
                                        <p:tgtEl>
                                          <p:spTgt spid="29287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2867"/>
                                        </p:tgtEl>
                                        <p:attrNameLst>
                                          <p:attrName>style.visibility</p:attrName>
                                        </p:attrNameLst>
                                      </p:cBhvr>
                                      <p:to>
                                        <p:strVal val="visible"/>
                                      </p:to>
                                    </p:set>
                                    <p:anim calcmode="lin" valueType="num">
                                      <p:cBhvr additive="base">
                                        <p:cTn id="27" dur="500" fill="hold"/>
                                        <p:tgtEl>
                                          <p:spTgt spid="292867"/>
                                        </p:tgtEl>
                                        <p:attrNameLst>
                                          <p:attrName>ppt_x</p:attrName>
                                        </p:attrNameLst>
                                      </p:cBhvr>
                                      <p:tavLst>
                                        <p:tav tm="0">
                                          <p:val>
                                            <p:strVal val="#ppt_x"/>
                                          </p:val>
                                        </p:tav>
                                        <p:tav tm="100000">
                                          <p:val>
                                            <p:strVal val="#ppt_x"/>
                                          </p:val>
                                        </p:tav>
                                      </p:tavLst>
                                    </p:anim>
                                    <p:anim calcmode="lin" valueType="num">
                                      <p:cBhvr additive="base">
                                        <p:cTn id="28" dur="500" fill="hold"/>
                                        <p:tgtEl>
                                          <p:spTgt spid="29286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292870"/>
                                        </p:tgtEl>
                                        <p:attrNameLst>
                                          <p:attrName>style.visibility</p:attrName>
                                        </p:attrNameLst>
                                      </p:cBhvr>
                                      <p:to>
                                        <p:strVal val="visible"/>
                                      </p:to>
                                    </p:set>
                                    <p:animEffect transition="in" filter="slide(fromRight)">
                                      <p:cBhvr>
                                        <p:cTn id="33" dur="500"/>
                                        <p:tgtEl>
                                          <p:spTgt spid="2928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1" fill="hold" nodeType="clickEffect">
                                  <p:stCondLst>
                                    <p:cond delay="0"/>
                                  </p:stCondLst>
                                  <p:childTnLst>
                                    <p:set>
                                      <p:cBhvr>
                                        <p:cTn id="37" dur="1" fill="hold">
                                          <p:stCondLst>
                                            <p:cond delay="0"/>
                                          </p:stCondLst>
                                        </p:cTn>
                                        <p:tgtEl>
                                          <p:spTgt spid="292890"/>
                                        </p:tgtEl>
                                        <p:attrNameLst>
                                          <p:attrName>style.visibility</p:attrName>
                                        </p:attrNameLst>
                                      </p:cBhvr>
                                      <p:to>
                                        <p:strVal val="visible"/>
                                      </p:to>
                                    </p:set>
                                    <p:animEffect transition="in" filter="slide(fromTop)">
                                      <p:cBhvr>
                                        <p:cTn id="38" dur="500"/>
                                        <p:tgtEl>
                                          <p:spTgt spid="29289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92868"/>
                                        </p:tgtEl>
                                        <p:attrNameLst>
                                          <p:attrName>style.visibility</p:attrName>
                                        </p:attrNameLst>
                                      </p:cBhvr>
                                      <p:to>
                                        <p:strVal val="visible"/>
                                      </p:to>
                                    </p:set>
                                    <p:animEffect transition="in" filter="slide(fromLeft)">
                                      <p:cBhvr>
                                        <p:cTn id="43" dur="500"/>
                                        <p:tgtEl>
                                          <p:spTgt spid="29286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8" fill="hold" nodeType="clickEffect">
                                  <p:stCondLst>
                                    <p:cond delay="0"/>
                                  </p:stCondLst>
                                  <p:childTnLst>
                                    <p:set>
                                      <p:cBhvr>
                                        <p:cTn id="47" dur="1" fill="hold">
                                          <p:stCondLst>
                                            <p:cond delay="0"/>
                                          </p:stCondLst>
                                        </p:cTn>
                                        <p:tgtEl>
                                          <p:spTgt spid="292873"/>
                                        </p:tgtEl>
                                        <p:attrNameLst>
                                          <p:attrName>style.visibility</p:attrName>
                                        </p:attrNameLst>
                                      </p:cBhvr>
                                      <p:to>
                                        <p:strVal val="visible"/>
                                      </p:to>
                                    </p:set>
                                    <p:animEffect transition="in" filter="slide(fromLeft)">
                                      <p:cBhvr>
                                        <p:cTn id="48" dur="500"/>
                                        <p:tgtEl>
                                          <p:spTgt spid="29287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292869"/>
                                        </p:tgtEl>
                                        <p:attrNameLst>
                                          <p:attrName>style.visibility</p:attrName>
                                        </p:attrNameLst>
                                      </p:cBhvr>
                                      <p:to>
                                        <p:strVal val="visible"/>
                                      </p:to>
                                    </p:set>
                                    <p:animEffect transition="in" filter="slide(fromBottom)">
                                      <p:cBhvr>
                                        <p:cTn id="53" dur="500"/>
                                        <p:tgtEl>
                                          <p:spTgt spid="29286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8" fill="hold" nodeType="clickEffect">
                                  <p:stCondLst>
                                    <p:cond delay="0"/>
                                  </p:stCondLst>
                                  <p:childTnLst>
                                    <p:set>
                                      <p:cBhvr>
                                        <p:cTn id="57" dur="1" fill="hold">
                                          <p:stCondLst>
                                            <p:cond delay="0"/>
                                          </p:stCondLst>
                                        </p:cTn>
                                        <p:tgtEl>
                                          <p:spTgt spid="292876"/>
                                        </p:tgtEl>
                                        <p:attrNameLst>
                                          <p:attrName>style.visibility</p:attrName>
                                        </p:attrNameLst>
                                      </p:cBhvr>
                                      <p:to>
                                        <p:strVal val="visible"/>
                                      </p:to>
                                    </p:set>
                                    <p:animEffect transition="in" filter="slide(fromLeft)">
                                      <p:cBhvr>
                                        <p:cTn id="58" dur="500"/>
                                        <p:tgtEl>
                                          <p:spTgt spid="29287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1" fill="hold" nodeType="clickEffect">
                                  <p:stCondLst>
                                    <p:cond delay="0"/>
                                  </p:stCondLst>
                                  <p:childTnLst>
                                    <p:set>
                                      <p:cBhvr>
                                        <p:cTn id="62" dur="1" fill="hold">
                                          <p:stCondLst>
                                            <p:cond delay="0"/>
                                          </p:stCondLst>
                                        </p:cTn>
                                        <p:tgtEl>
                                          <p:spTgt spid="292882"/>
                                        </p:tgtEl>
                                        <p:attrNameLst>
                                          <p:attrName>style.visibility</p:attrName>
                                        </p:attrNameLst>
                                      </p:cBhvr>
                                      <p:to>
                                        <p:strVal val="visible"/>
                                      </p:to>
                                    </p:set>
                                    <p:animEffect transition="in" filter="slide(fromTop)">
                                      <p:cBhvr>
                                        <p:cTn id="63" dur="500"/>
                                        <p:tgtEl>
                                          <p:spTgt spid="29288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292874"/>
                                        </p:tgtEl>
                                        <p:attrNameLst>
                                          <p:attrName>style.visibility</p:attrName>
                                        </p:attrNameLst>
                                      </p:cBhvr>
                                      <p:to>
                                        <p:strVal val="visible"/>
                                      </p:to>
                                    </p:set>
                                    <p:anim calcmode="lin" valueType="num">
                                      <p:cBhvr additive="base">
                                        <p:cTn id="68" dur="500" fill="hold"/>
                                        <p:tgtEl>
                                          <p:spTgt spid="292874"/>
                                        </p:tgtEl>
                                        <p:attrNameLst>
                                          <p:attrName>ppt_x</p:attrName>
                                        </p:attrNameLst>
                                      </p:cBhvr>
                                      <p:tavLst>
                                        <p:tav tm="0">
                                          <p:val>
                                            <p:strVal val="1+#ppt_w/2"/>
                                          </p:val>
                                        </p:tav>
                                        <p:tav tm="100000">
                                          <p:val>
                                            <p:strVal val="#ppt_x"/>
                                          </p:val>
                                        </p:tav>
                                      </p:tavLst>
                                    </p:anim>
                                    <p:anim calcmode="lin" valueType="num">
                                      <p:cBhvr additive="base">
                                        <p:cTn id="69" dur="500" fill="hold"/>
                                        <p:tgtEl>
                                          <p:spTgt spid="292874"/>
                                        </p:tgtEl>
                                        <p:attrNameLst>
                                          <p:attrName>ppt_y</p:attrName>
                                        </p:attrNameLst>
                                      </p:cBhvr>
                                      <p:tavLst>
                                        <p:tav tm="0">
                                          <p:val>
                                            <p:strVal val="#ppt_y"/>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2" presetClass="entr" presetSubtype="8" fill="hold" nodeType="clickEffect">
                                  <p:stCondLst>
                                    <p:cond delay="0"/>
                                  </p:stCondLst>
                                  <p:childTnLst>
                                    <p:set>
                                      <p:cBhvr>
                                        <p:cTn id="73" dur="1" fill="hold">
                                          <p:stCondLst>
                                            <p:cond delay="0"/>
                                          </p:stCondLst>
                                        </p:cTn>
                                        <p:tgtEl>
                                          <p:spTgt spid="292891"/>
                                        </p:tgtEl>
                                        <p:attrNameLst>
                                          <p:attrName>style.visibility</p:attrName>
                                        </p:attrNameLst>
                                      </p:cBhvr>
                                      <p:to>
                                        <p:strVal val="visible"/>
                                      </p:to>
                                    </p:set>
                                    <p:animEffect transition="in" filter="slide(fromLeft)">
                                      <p:cBhvr>
                                        <p:cTn id="74" dur="500"/>
                                        <p:tgtEl>
                                          <p:spTgt spid="29289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1" fill="hold" nodeType="clickEffect">
                                  <p:stCondLst>
                                    <p:cond delay="0"/>
                                  </p:stCondLst>
                                  <p:childTnLst>
                                    <p:set>
                                      <p:cBhvr>
                                        <p:cTn id="78" dur="1" fill="hold">
                                          <p:stCondLst>
                                            <p:cond delay="0"/>
                                          </p:stCondLst>
                                        </p:cTn>
                                        <p:tgtEl>
                                          <p:spTgt spid="292885"/>
                                        </p:tgtEl>
                                        <p:attrNameLst>
                                          <p:attrName>style.visibility</p:attrName>
                                        </p:attrNameLst>
                                      </p:cBhvr>
                                      <p:to>
                                        <p:strVal val="visible"/>
                                      </p:to>
                                    </p:set>
                                    <p:animEffect transition="in" filter="slide(fromTop)">
                                      <p:cBhvr>
                                        <p:cTn id="79" dur="500"/>
                                        <p:tgtEl>
                                          <p:spTgt spid="29288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8" fill="hold" grpId="0" nodeType="clickEffect">
                                  <p:stCondLst>
                                    <p:cond delay="0"/>
                                  </p:stCondLst>
                                  <p:childTnLst>
                                    <p:set>
                                      <p:cBhvr>
                                        <p:cTn id="83" dur="1" fill="hold">
                                          <p:stCondLst>
                                            <p:cond delay="0"/>
                                          </p:stCondLst>
                                        </p:cTn>
                                        <p:tgtEl>
                                          <p:spTgt spid="292877"/>
                                        </p:tgtEl>
                                        <p:attrNameLst>
                                          <p:attrName>style.visibility</p:attrName>
                                        </p:attrNameLst>
                                      </p:cBhvr>
                                      <p:to>
                                        <p:strVal val="visible"/>
                                      </p:to>
                                    </p:set>
                                    <p:animEffect transition="in" filter="slide(fromLeft)">
                                      <p:cBhvr>
                                        <p:cTn id="84" dur="500"/>
                                        <p:tgtEl>
                                          <p:spTgt spid="29287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2" fill="hold" grpId="0" nodeType="clickEffect">
                                  <p:stCondLst>
                                    <p:cond delay="0"/>
                                  </p:stCondLst>
                                  <p:childTnLst>
                                    <p:set>
                                      <p:cBhvr>
                                        <p:cTn id="88" dur="1" fill="hold">
                                          <p:stCondLst>
                                            <p:cond delay="0"/>
                                          </p:stCondLst>
                                        </p:cTn>
                                        <p:tgtEl>
                                          <p:spTgt spid="292879"/>
                                        </p:tgtEl>
                                        <p:attrNameLst>
                                          <p:attrName>style.visibility</p:attrName>
                                        </p:attrNameLst>
                                      </p:cBhvr>
                                      <p:to>
                                        <p:strVal val="visible"/>
                                      </p:to>
                                    </p:set>
                                    <p:anim calcmode="lin" valueType="num">
                                      <p:cBhvr additive="base">
                                        <p:cTn id="89" dur="500" fill="hold"/>
                                        <p:tgtEl>
                                          <p:spTgt spid="292879"/>
                                        </p:tgtEl>
                                        <p:attrNameLst>
                                          <p:attrName>ppt_x</p:attrName>
                                        </p:attrNameLst>
                                      </p:cBhvr>
                                      <p:tavLst>
                                        <p:tav tm="0">
                                          <p:val>
                                            <p:strVal val="1+#ppt_w/2"/>
                                          </p:val>
                                        </p:tav>
                                        <p:tav tm="100000">
                                          <p:val>
                                            <p:strVal val="#ppt_x"/>
                                          </p:val>
                                        </p:tav>
                                      </p:tavLst>
                                    </p:anim>
                                    <p:anim calcmode="lin" valueType="num">
                                      <p:cBhvr additive="base">
                                        <p:cTn id="90" dur="500" fill="hold"/>
                                        <p:tgtEl>
                                          <p:spTgt spid="292879"/>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8" fill="hold" nodeType="clickEffect">
                                  <p:stCondLst>
                                    <p:cond delay="0"/>
                                  </p:stCondLst>
                                  <p:childTnLst>
                                    <p:set>
                                      <p:cBhvr>
                                        <p:cTn id="94" dur="1" fill="hold">
                                          <p:stCondLst>
                                            <p:cond delay="0"/>
                                          </p:stCondLst>
                                        </p:cTn>
                                        <p:tgtEl>
                                          <p:spTgt spid="292878"/>
                                        </p:tgtEl>
                                        <p:attrNameLst>
                                          <p:attrName>style.visibility</p:attrName>
                                        </p:attrNameLst>
                                      </p:cBhvr>
                                      <p:to>
                                        <p:strVal val="visible"/>
                                      </p:to>
                                    </p:set>
                                    <p:animEffect transition="in" filter="slide(fromLeft)">
                                      <p:cBhvr>
                                        <p:cTn id="95" dur="500"/>
                                        <p:tgtEl>
                                          <p:spTgt spid="29287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2" presetClass="entr" presetSubtype="2" fill="hold" nodeType="clickEffect">
                                  <p:stCondLst>
                                    <p:cond delay="0"/>
                                  </p:stCondLst>
                                  <p:childTnLst>
                                    <p:set>
                                      <p:cBhvr>
                                        <p:cTn id="99" dur="1" fill="hold">
                                          <p:stCondLst>
                                            <p:cond delay="0"/>
                                          </p:stCondLst>
                                        </p:cTn>
                                        <p:tgtEl>
                                          <p:spTgt spid="292892"/>
                                        </p:tgtEl>
                                        <p:attrNameLst>
                                          <p:attrName>style.visibility</p:attrName>
                                        </p:attrNameLst>
                                      </p:cBhvr>
                                      <p:to>
                                        <p:strVal val="visible"/>
                                      </p:to>
                                    </p:set>
                                    <p:animEffect transition="in" filter="slide(fromRight)">
                                      <p:cBhvr>
                                        <p:cTn id="100" dur="500"/>
                                        <p:tgtEl>
                                          <p:spTgt spid="29289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2" presetClass="entr" presetSubtype="1" fill="hold" nodeType="clickEffect">
                                  <p:stCondLst>
                                    <p:cond delay="0"/>
                                  </p:stCondLst>
                                  <p:childTnLst>
                                    <p:set>
                                      <p:cBhvr>
                                        <p:cTn id="104" dur="1" fill="hold">
                                          <p:stCondLst>
                                            <p:cond delay="0"/>
                                          </p:stCondLst>
                                        </p:cTn>
                                        <p:tgtEl>
                                          <p:spTgt spid="292886"/>
                                        </p:tgtEl>
                                        <p:attrNameLst>
                                          <p:attrName>style.visibility</p:attrName>
                                        </p:attrNameLst>
                                      </p:cBhvr>
                                      <p:to>
                                        <p:strVal val="visible"/>
                                      </p:to>
                                    </p:set>
                                    <p:animEffect transition="in" filter="slide(fromTop)">
                                      <p:cBhvr>
                                        <p:cTn id="105" dur="500"/>
                                        <p:tgtEl>
                                          <p:spTgt spid="29288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2" fill="hold" nodeType="clickEffect">
                                  <p:stCondLst>
                                    <p:cond delay="0"/>
                                  </p:stCondLst>
                                  <p:childTnLst>
                                    <p:set>
                                      <p:cBhvr>
                                        <p:cTn id="109" dur="1" fill="hold">
                                          <p:stCondLst>
                                            <p:cond delay="0"/>
                                          </p:stCondLst>
                                        </p:cTn>
                                        <p:tgtEl>
                                          <p:spTgt spid="292894"/>
                                        </p:tgtEl>
                                        <p:attrNameLst>
                                          <p:attrName>style.visibility</p:attrName>
                                        </p:attrNameLst>
                                      </p:cBhvr>
                                      <p:to>
                                        <p:strVal val="visible"/>
                                      </p:to>
                                    </p:set>
                                    <p:animEffect transition="in" filter="slide(fromRight)">
                                      <p:cBhvr>
                                        <p:cTn id="110" dur="500"/>
                                        <p:tgtEl>
                                          <p:spTgt spid="292894"/>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2" presetClass="entr" presetSubtype="1" fill="hold" nodeType="clickEffect">
                                  <p:stCondLst>
                                    <p:cond delay="0"/>
                                  </p:stCondLst>
                                  <p:childTnLst>
                                    <p:set>
                                      <p:cBhvr>
                                        <p:cTn id="114" dur="1" fill="hold">
                                          <p:stCondLst>
                                            <p:cond delay="0"/>
                                          </p:stCondLst>
                                        </p:cTn>
                                        <p:tgtEl>
                                          <p:spTgt spid="292889"/>
                                        </p:tgtEl>
                                        <p:attrNameLst>
                                          <p:attrName>style.visibility</p:attrName>
                                        </p:attrNameLst>
                                      </p:cBhvr>
                                      <p:to>
                                        <p:strVal val="visible"/>
                                      </p:to>
                                    </p:set>
                                    <p:animEffect transition="in" filter="slide(fromTop)">
                                      <p:cBhvr>
                                        <p:cTn id="115" dur="500"/>
                                        <p:tgtEl>
                                          <p:spTgt spid="29288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2" presetClass="entr" presetSubtype="8" fill="hold" grpId="0" nodeType="clickEffect">
                                  <p:stCondLst>
                                    <p:cond delay="0"/>
                                  </p:stCondLst>
                                  <p:childTnLst>
                                    <p:set>
                                      <p:cBhvr>
                                        <p:cTn id="119" dur="1" fill="hold">
                                          <p:stCondLst>
                                            <p:cond delay="0"/>
                                          </p:stCondLst>
                                        </p:cTn>
                                        <p:tgtEl>
                                          <p:spTgt spid="292880"/>
                                        </p:tgtEl>
                                        <p:attrNameLst>
                                          <p:attrName>style.visibility</p:attrName>
                                        </p:attrNameLst>
                                      </p:cBhvr>
                                      <p:to>
                                        <p:strVal val="visible"/>
                                      </p:to>
                                    </p:set>
                                    <p:animEffect transition="in" filter="slide(fromLeft)">
                                      <p:cBhvr>
                                        <p:cTn id="120" dur="500"/>
                                        <p:tgtEl>
                                          <p:spTgt spid="292880"/>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2" presetClass="entr" presetSubtype="8" fill="hold" nodeType="clickEffect">
                                  <p:stCondLst>
                                    <p:cond delay="0"/>
                                  </p:stCondLst>
                                  <p:childTnLst>
                                    <p:set>
                                      <p:cBhvr>
                                        <p:cTn id="124" dur="1" fill="hold">
                                          <p:stCondLst>
                                            <p:cond delay="0"/>
                                          </p:stCondLst>
                                        </p:cTn>
                                        <p:tgtEl>
                                          <p:spTgt spid="292902"/>
                                        </p:tgtEl>
                                        <p:attrNameLst>
                                          <p:attrName>style.visibility</p:attrName>
                                        </p:attrNameLst>
                                      </p:cBhvr>
                                      <p:to>
                                        <p:strVal val="visible"/>
                                      </p:to>
                                    </p:set>
                                    <p:animEffect transition="in" filter="slide(fromLeft)">
                                      <p:cBhvr>
                                        <p:cTn id="125" dur="500"/>
                                        <p:tgtEl>
                                          <p:spTgt spid="29290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1" fill="hold" nodeType="clickEffect">
                                  <p:stCondLst>
                                    <p:cond delay="0"/>
                                  </p:stCondLst>
                                  <p:childTnLst>
                                    <p:set>
                                      <p:cBhvr>
                                        <p:cTn id="129" dur="1" fill="hold">
                                          <p:stCondLst>
                                            <p:cond delay="0"/>
                                          </p:stCondLst>
                                        </p:cTn>
                                        <p:tgtEl>
                                          <p:spTgt spid="292884"/>
                                        </p:tgtEl>
                                        <p:attrNameLst>
                                          <p:attrName>style.visibility</p:attrName>
                                        </p:attrNameLst>
                                      </p:cBhvr>
                                      <p:to>
                                        <p:strVal val="visible"/>
                                      </p:to>
                                    </p:set>
                                    <p:animEffect transition="in" filter="slide(fromTop)">
                                      <p:cBhvr>
                                        <p:cTn id="130" dur="500"/>
                                        <p:tgtEl>
                                          <p:spTgt spid="292884"/>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2" presetClass="entr" presetSubtype="8" fill="hold" nodeType="clickEffect">
                                  <p:stCondLst>
                                    <p:cond delay="0"/>
                                  </p:stCondLst>
                                  <p:childTnLst>
                                    <p:set>
                                      <p:cBhvr>
                                        <p:cTn id="134" dur="1" fill="hold">
                                          <p:stCondLst>
                                            <p:cond delay="0"/>
                                          </p:stCondLst>
                                        </p:cTn>
                                        <p:tgtEl>
                                          <p:spTgt spid="292895"/>
                                        </p:tgtEl>
                                        <p:attrNameLst>
                                          <p:attrName>style.visibility</p:attrName>
                                        </p:attrNameLst>
                                      </p:cBhvr>
                                      <p:to>
                                        <p:strVal val="visible"/>
                                      </p:to>
                                    </p:set>
                                    <p:animEffect transition="in" filter="slide(fromLeft)">
                                      <p:cBhvr>
                                        <p:cTn id="135" dur="500"/>
                                        <p:tgtEl>
                                          <p:spTgt spid="29289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2" presetClass="entr" presetSubtype="1" fill="hold" nodeType="clickEffect">
                                  <p:stCondLst>
                                    <p:cond delay="0"/>
                                  </p:stCondLst>
                                  <p:childTnLst>
                                    <p:set>
                                      <p:cBhvr>
                                        <p:cTn id="139" dur="1" fill="hold">
                                          <p:stCondLst>
                                            <p:cond delay="0"/>
                                          </p:stCondLst>
                                        </p:cTn>
                                        <p:tgtEl>
                                          <p:spTgt spid="292883"/>
                                        </p:tgtEl>
                                        <p:attrNameLst>
                                          <p:attrName>style.visibility</p:attrName>
                                        </p:attrNameLst>
                                      </p:cBhvr>
                                      <p:to>
                                        <p:strVal val="visible"/>
                                      </p:to>
                                    </p:set>
                                    <p:animEffect transition="in" filter="slide(fromTop)">
                                      <p:cBhvr>
                                        <p:cTn id="140" dur="500"/>
                                        <p:tgtEl>
                                          <p:spTgt spid="292883"/>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2" presetClass="entr" presetSubtype="2" fill="hold" nodeType="clickEffect">
                                  <p:stCondLst>
                                    <p:cond delay="0"/>
                                  </p:stCondLst>
                                  <p:childTnLst>
                                    <p:set>
                                      <p:cBhvr>
                                        <p:cTn id="144" dur="1" fill="hold">
                                          <p:stCondLst>
                                            <p:cond delay="0"/>
                                          </p:stCondLst>
                                        </p:cTn>
                                        <p:tgtEl>
                                          <p:spTgt spid="292896"/>
                                        </p:tgtEl>
                                        <p:attrNameLst>
                                          <p:attrName>style.visibility</p:attrName>
                                        </p:attrNameLst>
                                      </p:cBhvr>
                                      <p:to>
                                        <p:strVal val="visible"/>
                                      </p:to>
                                    </p:set>
                                    <p:animEffect transition="in" filter="slide(fromRight)">
                                      <p:cBhvr>
                                        <p:cTn id="145" dur="500"/>
                                        <p:tgtEl>
                                          <p:spTgt spid="292896"/>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2" presetClass="entr" presetSubtype="1" fill="hold" nodeType="clickEffect">
                                  <p:stCondLst>
                                    <p:cond delay="0"/>
                                  </p:stCondLst>
                                  <p:childTnLst>
                                    <p:set>
                                      <p:cBhvr>
                                        <p:cTn id="149" dur="1" fill="hold">
                                          <p:stCondLst>
                                            <p:cond delay="0"/>
                                          </p:stCondLst>
                                        </p:cTn>
                                        <p:tgtEl>
                                          <p:spTgt spid="292887"/>
                                        </p:tgtEl>
                                        <p:attrNameLst>
                                          <p:attrName>style.visibility</p:attrName>
                                        </p:attrNameLst>
                                      </p:cBhvr>
                                      <p:to>
                                        <p:strVal val="visible"/>
                                      </p:to>
                                    </p:set>
                                    <p:animEffect transition="in" filter="slide(fromTop)">
                                      <p:cBhvr>
                                        <p:cTn id="150" dur="500"/>
                                        <p:tgtEl>
                                          <p:spTgt spid="292887"/>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2" presetClass="entr" presetSubtype="2" fill="hold" nodeType="clickEffect">
                                  <p:stCondLst>
                                    <p:cond delay="0"/>
                                  </p:stCondLst>
                                  <p:childTnLst>
                                    <p:set>
                                      <p:cBhvr>
                                        <p:cTn id="154" dur="1" fill="hold">
                                          <p:stCondLst>
                                            <p:cond delay="0"/>
                                          </p:stCondLst>
                                        </p:cTn>
                                        <p:tgtEl>
                                          <p:spTgt spid="292897"/>
                                        </p:tgtEl>
                                        <p:attrNameLst>
                                          <p:attrName>style.visibility</p:attrName>
                                        </p:attrNameLst>
                                      </p:cBhvr>
                                      <p:to>
                                        <p:strVal val="visible"/>
                                      </p:to>
                                    </p:set>
                                    <p:animEffect transition="in" filter="slide(fromRight)">
                                      <p:cBhvr>
                                        <p:cTn id="155" dur="500"/>
                                        <p:tgtEl>
                                          <p:spTgt spid="29289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2" presetClass="entr" presetSubtype="1" fill="hold" nodeType="clickEffect">
                                  <p:stCondLst>
                                    <p:cond delay="0"/>
                                  </p:stCondLst>
                                  <p:childTnLst>
                                    <p:set>
                                      <p:cBhvr>
                                        <p:cTn id="159" dur="1" fill="hold">
                                          <p:stCondLst>
                                            <p:cond delay="0"/>
                                          </p:stCondLst>
                                        </p:cTn>
                                        <p:tgtEl>
                                          <p:spTgt spid="292899"/>
                                        </p:tgtEl>
                                        <p:attrNameLst>
                                          <p:attrName>style.visibility</p:attrName>
                                        </p:attrNameLst>
                                      </p:cBhvr>
                                      <p:to>
                                        <p:strVal val="visible"/>
                                      </p:to>
                                    </p:set>
                                    <p:animEffect transition="in" filter="slide(fromTop)">
                                      <p:cBhvr>
                                        <p:cTn id="160" dur="500"/>
                                        <p:tgtEl>
                                          <p:spTgt spid="292899"/>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2" presetClass="entr" presetSubtype="8" fill="hold" nodeType="clickEffect">
                                  <p:stCondLst>
                                    <p:cond delay="0"/>
                                  </p:stCondLst>
                                  <p:childTnLst>
                                    <p:set>
                                      <p:cBhvr>
                                        <p:cTn id="164" dur="1" fill="hold">
                                          <p:stCondLst>
                                            <p:cond delay="0"/>
                                          </p:stCondLst>
                                        </p:cTn>
                                        <p:tgtEl>
                                          <p:spTgt spid="292900"/>
                                        </p:tgtEl>
                                        <p:attrNameLst>
                                          <p:attrName>style.visibility</p:attrName>
                                        </p:attrNameLst>
                                      </p:cBhvr>
                                      <p:to>
                                        <p:strVal val="visible"/>
                                      </p:to>
                                    </p:set>
                                    <p:animEffect transition="in" filter="slide(fromLeft)">
                                      <p:cBhvr>
                                        <p:cTn id="165" dur="500"/>
                                        <p:tgtEl>
                                          <p:spTgt spid="292900"/>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2" presetClass="entr" presetSubtype="1" fill="hold" nodeType="clickEffect">
                                  <p:stCondLst>
                                    <p:cond delay="0"/>
                                  </p:stCondLst>
                                  <p:childTnLst>
                                    <p:set>
                                      <p:cBhvr>
                                        <p:cTn id="169" dur="1" fill="hold">
                                          <p:stCondLst>
                                            <p:cond delay="0"/>
                                          </p:stCondLst>
                                        </p:cTn>
                                        <p:tgtEl>
                                          <p:spTgt spid="292898"/>
                                        </p:tgtEl>
                                        <p:attrNameLst>
                                          <p:attrName>style.visibility</p:attrName>
                                        </p:attrNameLst>
                                      </p:cBhvr>
                                      <p:to>
                                        <p:strVal val="visible"/>
                                      </p:to>
                                    </p:set>
                                    <p:animEffect transition="in" filter="slide(fromTop)">
                                      <p:cBhvr>
                                        <p:cTn id="170" dur="500"/>
                                        <p:tgtEl>
                                          <p:spTgt spid="29289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2" presetClass="entr" presetSubtype="2" fill="hold" nodeType="clickEffect">
                                  <p:stCondLst>
                                    <p:cond delay="0"/>
                                  </p:stCondLst>
                                  <p:childTnLst>
                                    <p:set>
                                      <p:cBhvr>
                                        <p:cTn id="174" dur="1" fill="hold">
                                          <p:stCondLst>
                                            <p:cond delay="0"/>
                                          </p:stCondLst>
                                        </p:cTn>
                                        <p:tgtEl>
                                          <p:spTgt spid="292901"/>
                                        </p:tgtEl>
                                        <p:attrNameLst>
                                          <p:attrName>style.visibility</p:attrName>
                                        </p:attrNameLst>
                                      </p:cBhvr>
                                      <p:to>
                                        <p:strVal val="visible"/>
                                      </p:to>
                                    </p:set>
                                    <p:animEffect transition="in" filter="slide(fromRight)">
                                      <p:cBhvr>
                                        <p:cTn id="175" dur="500"/>
                                        <p:tgtEl>
                                          <p:spTgt spid="292901"/>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2" presetClass="entr" presetSubtype="8" fill="hold" nodeType="clickEffect">
                                  <p:stCondLst>
                                    <p:cond delay="0"/>
                                  </p:stCondLst>
                                  <p:childTnLst>
                                    <p:set>
                                      <p:cBhvr>
                                        <p:cTn id="179" dur="1" fill="hold">
                                          <p:stCondLst>
                                            <p:cond delay="0"/>
                                          </p:stCondLst>
                                        </p:cTn>
                                        <p:tgtEl>
                                          <p:spTgt spid="292881">
                                            <p:txEl>
                                              <p:pRg st="0" end="0"/>
                                            </p:txEl>
                                          </p:spTgt>
                                        </p:tgtEl>
                                        <p:attrNameLst>
                                          <p:attrName>style.visibility</p:attrName>
                                        </p:attrNameLst>
                                      </p:cBhvr>
                                      <p:to>
                                        <p:strVal val="visible"/>
                                      </p:to>
                                    </p:set>
                                    <p:animEffect transition="in" filter="slide(fromLeft)">
                                      <p:cBhvr>
                                        <p:cTn id="180" dur="500"/>
                                        <p:tgtEl>
                                          <p:spTgt spid="292881">
                                            <p:txEl>
                                              <p:pRg st="0" end="0"/>
                                            </p:txEl>
                                          </p:spTgt>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2" presetClass="entr" presetSubtype="1" fill="hold" nodeType="clickEffect">
                                  <p:stCondLst>
                                    <p:cond delay="0"/>
                                  </p:stCondLst>
                                  <p:childTnLst>
                                    <p:set>
                                      <p:cBhvr>
                                        <p:cTn id="184" dur="1" fill="hold">
                                          <p:stCondLst>
                                            <p:cond delay="0"/>
                                          </p:stCondLst>
                                        </p:cTn>
                                        <p:tgtEl>
                                          <p:spTgt spid="292888"/>
                                        </p:tgtEl>
                                        <p:attrNameLst>
                                          <p:attrName>style.visibility</p:attrName>
                                        </p:attrNameLst>
                                      </p:cBhvr>
                                      <p:to>
                                        <p:strVal val="visible"/>
                                      </p:to>
                                    </p:set>
                                    <p:animEffect transition="in" filter="slide(fromTop)">
                                      <p:cBhvr>
                                        <p:cTn id="185" dur="500"/>
                                        <p:tgtEl>
                                          <p:spTgt spid="292888"/>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2" presetClass="entr" presetSubtype="1" fill="hold" nodeType="clickEffect">
                                  <p:stCondLst>
                                    <p:cond delay="0"/>
                                  </p:stCondLst>
                                  <p:childTnLst>
                                    <p:set>
                                      <p:cBhvr>
                                        <p:cTn id="189" dur="1" fill="hold">
                                          <p:stCondLst>
                                            <p:cond delay="0"/>
                                          </p:stCondLst>
                                        </p:cTn>
                                        <p:tgtEl>
                                          <p:spTgt spid="292871"/>
                                        </p:tgtEl>
                                        <p:attrNameLst>
                                          <p:attrName>style.visibility</p:attrName>
                                        </p:attrNameLst>
                                      </p:cBhvr>
                                      <p:to>
                                        <p:strVal val="visible"/>
                                      </p:to>
                                    </p:set>
                                    <p:animEffect transition="in" filter="slide(fromTop)">
                                      <p:cBhvr>
                                        <p:cTn id="190" dur="500"/>
                                        <p:tgtEl>
                                          <p:spTgt spid="292871"/>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8" fill="hold" grpId="0" nodeType="clickEffect">
                                  <p:stCondLst>
                                    <p:cond delay="0"/>
                                  </p:stCondLst>
                                  <p:childTnLst>
                                    <p:set>
                                      <p:cBhvr>
                                        <p:cTn id="194" dur="1" fill="hold">
                                          <p:stCondLst>
                                            <p:cond delay="0"/>
                                          </p:stCondLst>
                                        </p:cTn>
                                        <p:tgtEl>
                                          <p:spTgt spid="292872"/>
                                        </p:tgtEl>
                                        <p:attrNameLst>
                                          <p:attrName>style.visibility</p:attrName>
                                        </p:attrNameLst>
                                      </p:cBhvr>
                                      <p:to>
                                        <p:strVal val="visible"/>
                                      </p:to>
                                    </p:set>
                                    <p:anim calcmode="lin" valueType="num">
                                      <p:cBhvr additive="base">
                                        <p:cTn id="195" dur="500" fill="hold"/>
                                        <p:tgtEl>
                                          <p:spTgt spid="292872"/>
                                        </p:tgtEl>
                                        <p:attrNameLst>
                                          <p:attrName>ppt_x</p:attrName>
                                        </p:attrNameLst>
                                      </p:cBhvr>
                                      <p:tavLst>
                                        <p:tav tm="0">
                                          <p:val>
                                            <p:strVal val="0-#ppt_w/2"/>
                                          </p:val>
                                        </p:tav>
                                        <p:tav tm="100000">
                                          <p:val>
                                            <p:strVal val="#ppt_x"/>
                                          </p:val>
                                        </p:tav>
                                      </p:tavLst>
                                    </p:anim>
                                    <p:anim calcmode="lin" valueType="num">
                                      <p:cBhvr additive="base">
                                        <p:cTn id="196" dur="500" fill="hold"/>
                                        <p:tgtEl>
                                          <p:spTgt spid="2928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build="p"/>
      <p:bldP spid="292867" grpId="0"/>
      <p:bldP spid="292868" grpId="0"/>
      <p:bldP spid="292869" grpId="0"/>
      <p:bldP spid="292870" grpId="0"/>
      <p:bldP spid="292872" grpId="0"/>
      <p:bldP spid="292874" grpId="0"/>
      <p:bldP spid="292875" grpId="0"/>
      <p:bldP spid="292877" grpId="0"/>
      <p:bldP spid="292879" grpId="0"/>
      <p:bldP spid="2928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50825" y="1196975"/>
            <a:ext cx="87852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3200" b="1">
                <a:solidFill>
                  <a:schemeClr val="folHlink"/>
                </a:solidFill>
                <a:latin typeface="黑体" panose="02010609060101010101" pitchFamily="49" charset="-122"/>
                <a:ea typeface="黑体" panose="02010609060101010101" pitchFamily="49" charset="-122"/>
              </a:rPr>
              <a:t>[</a:t>
            </a:r>
            <a:r>
              <a:rPr lang="zh-CN" altLang="en-US" sz="3200" b="1">
                <a:solidFill>
                  <a:schemeClr val="folHlink"/>
                </a:solidFill>
                <a:latin typeface="黑体" panose="02010609060101010101" pitchFamily="49" charset="-122"/>
                <a:ea typeface="黑体" panose="02010609060101010101" pitchFamily="49" charset="-122"/>
              </a:rPr>
              <a:t>课堂练习</a:t>
            </a:r>
            <a:r>
              <a:rPr lang="en-US" altLang="zh-CN" sz="3200" b="1">
                <a:solidFill>
                  <a:schemeClr val="folHlink"/>
                </a:solidFill>
                <a:latin typeface="黑体" panose="02010609060101010101" pitchFamily="49" charset="-122"/>
                <a:ea typeface="黑体" panose="02010609060101010101" pitchFamily="49" charset="-122"/>
              </a:rPr>
              <a:t>]</a:t>
            </a:r>
            <a:r>
              <a:rPr kumimoji="0" lang="zh-CN" altLang="en-US" sz="3200" b="1">
                <a:solidFill>
                  <a:srgbClr val="FDFBFB"/>
                </a:solidFill>
              </a:rPr>
              <a:t>某十六进制浮点数（</a:t>
            </a:r>
            <a:r>
              <a:rPr kumimoji="0" lang="en-US" altLang="zh-CN" sz="3200" b="1">
                <a:solidFill>
                  <a:srgbClr val="FDFBFB"/>
                </a:solidFill>
              </a:rPr>
              <a:t>A3680000）</a:t>
            </a:r>
            <a:r>
              <a:rPr kumimoji="0" lang="en-US" altLang="zh-CN" sz="3200" b="1" baseline="-25000">
                <a:solidFill>
                  <a:srgbClr val="FDFBFB"/>
                </a:solidFill>
              </a:rPr>
              <a:t>16</a:t>
            </a:r>
            <a:r>
              <a:rPr kumimoji="0" lang="en-US" altLang="zh-CN" sz="3200" b="1">
                <a:solidFill>
                  <a:srgbClr val="FDFBFB"/>
                </a:solidFill>
              </a:rPr>
              <a:t>，</a:t>
            </a:r>
            <a:r>
              <a:rPr kumimoji="0" lang="zh-CN" altLang="en-US" sz="3200" b="1">
                <a:solidFill>
                  <a:srgbClr val="FDFBFB"/>
                </a:solidFill>
              </a:rPr>
              <a:t>补码表示，字长32位，阶码8位（含1位阶符），尾数24位（含1位数符），求该浮点数十进制真值表达式。</a:t>
            </a:r>
            <a:r>
              <a:rPr kumimoji="0" lang="zh-CN" altLang="en-US" sz="1800" b="1">
                <a:solidFill>
                  <a:srgbClr val="FDFBFB"/>
                </a:solidFill>
              </a:rPr>
              <a:t>（题目隐含阶码尾数均为补码表示，已经规格化的尾数）</a:t>
            </a:r>
          </a:p>
        </p:txBody>
      </p:sp>
      <p:sp>
        <p:nvSpPr>
          <p:cNvPr id="3" name="Text Box 25"/>
          <p:cNvSpPr txBox="1">
            <a:spLocks noChangeArrowheads="1"/>
          </p:cNvSpPr>
          <p:nvPr/>
        </p:nvSpPr>
        <p:spPr bwMode="auto">
          <a:xfrm>
            <a:off x="317500" y="323850"/>
            <a:ext cx="8620125" cy="584200"/>
          </a:xfrm>
          <a:prstGeom prst="rect">
            <a:avLst/>
          </a:prstGeom>
          <a:noFill/>
          <a:ln w="9525">
            <a:noFill/>
            <a:miter lim="800000"/>
            <a:headEnd/>
            <a:tailEnd/>
          </a:ln>
        </p:spPr>
        <p:txBody>
          <a:bodyPr>
            <a:spAutoFit/>
          </a:bodyPr>
          <a:lstStyle/>
          <a:p>
            <a:pPr marL="457200" indent="-457200" eaLnBrk="1" hangingPunct="1">
              <a:spcBef>
                <a:spcPct val="50000"/>
              </a:spcBef>
              <a:buFont typeface="Wingdings" panose="05000000000000000000" pitchFamily="2" charset="2"/>
              <a:buChar char="ü"/>
              <a:defRPr/>
            </a:pPr>
            <a:r>
              <a:rPr lang="zh-CN" altLang="en-US" sz="3200" b="1" dirty="0">
                <a:solidFill>
                  <a:srgbClr val="FFFF00"/>
                </a:solidFill>
                <a:latin typeface="+mn-ea"/>
                <a:ea typeface="+mn-ea"/>
              </a:rPr>
              <a:t>浮点数规格化，考试必考，一个计算题</a:t>
            </a:r>
            <a:r>
              <a:rPr lang="zh-CN" altLang="en-US" sz="3200" b="1" dirty="0" smtClean="0">
                <a:solidFill>
                  <a:srgbClr val="FFFF00"/>
                </a:solidFill>
                <a:latin typeface="+mn-ea"/>
                <a:ea typeface="+mn-ea"/>
              </a:rPr>
              <a:t>（</a:t>
            </a:r>
            <a:r>
              <a:rPr lang="en-US" altLang="zh-CN" sz="3200" b="1" dirty="0" smtClean="0">
                <a:solidFill>
                  <a:srgbClr val="FFFF00"/>
                </a:solidFill>
                <a:latin typeface="+mn-ea"/>
                <a:ea typeface="+mn-ea"/>
              </a:rPr>
              <a:t>8</a:t>
            </a:r>
            <a:r>
              <a:rPr lang="zh-CN" altLang="en-US" sz="3200" b="1" dirty="0" smtClean="0">
                <a:solidFill>
                  <a:srgbClr val="FFFF00"/>
                </a:solidFill>
                <a:latin typeface="+mn-ea"/>
                <a:ea typeface="+mn-ea"/>
              </a:rPr>
              <a:t>分</a:t>
            </a:r>
            <a:r>
              <a:rPr lang="zh-CN" altLang="en-US" sz="3200" b="1" dirty="0">
                <a:solidFill>
                  <a:srgbClr val="FFFF00"/>
                </a:solidFill>
                <a:latin typeface="+mn-ea"/>
                <a:ea typeface="+mn-ea"/>
              </a:rPr>
              <a:t>）</a:t>
            </a:r>
          </a:p>
        </p:txBody>
      </p:sp>
      <p:sp>
        <p:nvSpPr>
          <p:cNvPr id="4" name="Text Box 39"/>
          <p:cNvSpPr txBox="1">
            <a:spLocks noChangeArrowheads="1"/>
          </p:cNvSpPr>
          <p:nvPr/>
        </p:nvSpPr>
        <p:spPr bwMode="auto">
          <a:xfrm>
            <a:off x="449263" y="3500438"/>
            <a:ext cx="8474075"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a:ea typeface="华文中宋" panose="02010600040101010101" pitchFamily="2" charset="-122"/>
              </a:rPr>
              <a:t>思路：求得</a:t>
            </a:r>
            <a:r>
              <a:rPr lang="en-US" altLang="zh-CN" sz="2800" b="1">
                <a:ea typeface="华文中宋" panose="02010600040101010101" pitchFamily="2" charset="-122"/>
              </a:rPr>
              <a:t>E</a:t>
            </a:r>
            <a:r>
              <a:rPr lang="zh-CN" altLang="en-US" sz="2800" b="1">
                <a:ea typeface="华文中宋" panose="02010600040101010101" pitchFamily="2" charset="-122"/>
              </a:rPr>
              <a:t>和</a:t>
            </a:r>
            <a:r>
              <a:rPr lang="en-US" altLang="zh-CN" sz="2800" b="1">
                <a:ea typeface="华文中宋" panose="02010600040101010101" pitchFamily="2" charset="-122"/>
              </a:rPr>
              <a:t>M</a:t>
            </a:r>
            <a:r>
              <a:rPr lang="zh-CN" altLang="en-US" sz="2800" b="1">
                <a:ea typeface="华文中宋" panose="02010600040101010101" pitchFamily="2" charset="-122"/>
              </a:rPr>
              <a:t>以及符号</a:t>
            </a:r>
            <a:r>
              <a:rPr lang="en-US" altLang="zh-CN" sz="2800" b="1">
                <a:ea typeface="华文中宋" panose="02010600040101010101" pitchFamily="2" charset="-122"/>
              </a:rPr>
              <a:t>Mf</a:t>
            </a:r>
          </a:p>
          <a:p>
            <a:pPr>
              <a:spcBef>
                <a:spcPct val="50000"/>
              </a:spcBef>
            </a:pPr>
            <a:r>
              <a:rPr lang="zh-CN" altLang="en-US" sz="2800" b="1">
                <a:ea typeface="华文中宋" panose="02010600040101010101" pitchFamily="2" charset="-122"/>
              </a:rPr>
              <a:t>转换为二进制：</a:t>
            </a:r>
            <a:endParaRPr lang="en-US" altLang="zh-CN" sz="2800" b="1">
              <a:ea typeface="华文中宋" panose="02010600040101010101" pitchFamily="2" charset="-122"/>
            </a:endParaRPr>
          </a:p>
          <a:p>
            <a:pPr>
              <a:spcBef>
                <a:spcPct val="50000"/>
              </a:spcBef>
            </a:pPr>
            <a:r>
              <a:rPr lang="en-US" altLang="zh-CN" sz="2800" b="1">
                <a:ea typeface="华文中宋" panose="02010600040101010101" pitchFamily="2" charset="-122"/>
              </a:rPr>
              <a:t>	</a:t>
            </a:r>
            <a:r>
              <a:rPr lang="zh-CN" altLang="en-US" sz="2800" b="1">
                <a:ea typeface="华文中宋" panose="02010600040101010101" pitchFamily="2" charset="-122"/>
              </a:rPr>
              <a:t>判断数的符号</a:t>
            </a:r>
            <a:r>
              <a:rPr lang="en-US" altLang="zh-CN" sz="2800" b="1">
                <a:ea typeface="华文中宋" panose="02010600040101010101" pitchFamily="2" charset="-122"/>
              </a:rPr>
              <a:t>Mf</a:t>
            </a:r>
            <a:r>
              <a:rPr lang="zh-CN" altLang="en-US" sz="2800" b="1">
                <a:ea typeface="华文中宋" panose="02010600040101010101" pitchFamily="2" charset="-122"/>
              </a:rPr>
              <a:t>，</a:t>
            </a:r>
            <a:endParaRPr lang="en-US" altLang="zh-CN" sz="2800" b="1">
              <a:ea typeface="华文中宋" panose="02010600040101010101" pitchFamily="2" charset="-122"/>
            </a:endParaRPr>
          </a:p>
          <a:p>
            <a:pPr>
              <a:spcBef>
                <a:spcPct val="50000"/>
              </a:spcBef>
            </a:pPr>
            <a:r>
              <a:rPr lang="en-US" altLang="zh-CN" sz="2800" b="1">
                <a:ea typeface="华文中宋" panose="02010600040101010101" pitchFamily="2" charset="-122"/>
              </a:rPr>
              <a:t>	</a:t>
            </a:r>
            <a:r>
              <a:rPr lang="zh-CN" altLang="en-US" sz="2800" b="1">
                <a:ea typeface="华文中宋" panose="02010600040101010101" pitchFamily="2" charset="-122"/>
              </a:rPr>
              <a:t>得到尾数的值，尾数转换为十进制</a:t>
            </a:r>
            <a:endParaRPr lang="en-US" altLang="zh-CN" sz="2800" b="1">
              <a:ea typeface="华文中宋" panose="02010600040101010101" pitchFamily="2" charset="-122"/>
            </a:endParaRPr>
          </a:p>
          <a:p>
            <a:pPr>
              <a:spcBef>
                <a:spcPct val="50000"/>
              </a:spcBef>
            </a:pPr>
            <a:r>
              <a:rPr lang="en-US" altLang="zh-CN" sz="2800" b="1">
                <a:ea typeface="华文中宋" panose="02010600040101010101" pitchFamily="2" charset="-122"/>
              </a:rPr>
              <a:t>	</a:t>
            </a:r>
            <a:r>
              <a:rPr lang="zh-CN" altLang="en-US" sz="2800" b="1">
                <a:ea typeface="华文中宋" panose="02010600040101010101" pitchFamily="2" charset="-122"/>
              </a:rPr>
              <a:t>判断阶码</a:t>
            </a:r>
            <a:r>
              <a:rPr lang="en-US" altLang="zh-CN" sz="2800" b="1">
                <a:ea typeface="华文中宋" panose="02010600040101010101" pitchFamily="2" charset="-122"/>
              </a:rPr>
              <a:t>E</a:t>
            </a:r>
            <a:r>
              <a:rPr lang="zh-CN" altLang="en-US" sz="2800" b="1">
                <a:ea typeface="华文中宋" panose="02010600040101010101" pitchFamily="2" charset="-122"/>
              </a:rPr>
              <a:t>，并转换为原码，再转换为十进制</a:t>
            </a:r>
            <a:endParaRPr lang="en-US" altLang="zh-CN" sz="2800" b="1">
              <a:ea typeface="华文中宋" panose="02010600040101010101" pitchFamily="2" charset="-122"/>
            </a:endParaRPr>
          </a:p>
        </p:txBody>
      </p:sp>
    </p:spTree>
    <p:extLst>
      <p:ext uri="{BB962C8B-B14F-4D97-AF65-F5344CB8AC3E}">
        <p14:creationId xmlns:p14="http://schemas.microsoft.com/office/powerpoint/2010/main" val="1089977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0825" y="908050"/>
            <a:ext cx="8686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3200" b="1" dirty="0">
                <a:solidFill>
                  <a:schemeClr val="folHlink"/>
                </a:solidFill>
                <a:latin typeface="黑体" panose="02010609060101010101" pitchFamily="49" charset="-122"/>
                <a:ea typeface="黑体" panose="02010609060101010101" pitchFamily="49" charset="-122"/>
              </a:rPr>
              <a:t>[</a:t>
            </a:r>
            <a:r>
              <a:rPr lang="zh-CN" altLang="en-US" sz="3200" b="1" dirty="0">
                <a:solidFill>
                  <a:schemeClr val="folHlink"/>
                </a:solidFill>
                <a:latin typeface="黑体" panose="02010609060101010101" pitchFamily="49" charset="-122"/>
                <a:ea typeface="黑体" panose="02010609060101010101" pitchFamily="49" charset="-122"/>
              </a:rPr>
              <a:t>课堂练习</a:t>
            </a:r>
            <a:r>
              <a:rPr lang="en-US" altLang="zh-CN" sz="3200" b="1" dirty="0">
                <a:solidFill>
                  <a:schemeClr val="folHlink"/>
                </a:solidFill>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按图</a:t>
            </a:r>
            <a:r>
              <a:rPr lang="en-US" altLang="zh-CN" sz="3200" b="1" dirty="0">
                <a:latin typeface="黑体" panose="02010609060101010101" pitchFamily="49" charset="-122"/>
                <a:ea typeface="黑体" panose="02010609060101010101" pitchFamily="49" charset="-122"/>
              </a:rPr>
              <a:t>2-4</a:t>
            </a:r>
            <a:r>
              <a:rPr lang="zh-CN" altLang="en-US" sz="3200" b="1" dirty="0">
                <a:latin typeface="黑体" panose="02010609060101010101" pitchFamily="49" charset="-122"/>
                <a:ea typeface="黑体" panose="02010609060101010101" pitchFamily="49" charset="-122"/>
              </a:rPr>
              <a:t>所示的浮点数格式将</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1011.11010…0)</a:t>
            </a:r>
            <a:r>
              <a:rPr lang="en-US" altLang="zh-CN" sz="3200" b="1" baseline="-25000"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写成浮点数代码</a:t>
            </a:r>
            <a:r>
              <a:rPr lang="en-US" altLang="zh-CN" sz="3200" b="1" dirty="0">
                <a:latin typeface="黑体" panose="02010609060101010101" pitchFamily="49" charset="-122"/>
                <a:ea typeface="黑体" panose="02010609060101010101" pitchFamily="49" charset="-122"/>
              </a:rPr>
              <a:t>F</a:t>
            </a:r>
            <a:r>
              <a:rPr kumimoji="0" lang="zh-CN" altLang="en-US" sz="3200" b="1" dirty="0"/>
              <a:t>。</a:t>
            </a:r>
            <a:r>
              <a:rPr kumimoji="0" lang="zh-CN" altLang="en-US" sz="3200" b="1" dirty="0">
                <a:solidFill>
                  <a:srgbClr val="FDFBFB"/>
                </a:solidFill>
              </a:rPr>
              <a:t>补码表示，字长32位，阶码8位（含1位阶符），尾数24位（含1位数符）。</a:t>
            </a:r>
            <a:endParaRPr kumimoji="0" lang="zh-CN" altLang="en-US" sz="3200" b="1" dirty="0"/>
          </a:p>
        </p:txBody>
      </p:sp>
      <p:sp>
        <p:nvSpPr>
          <p:cNvPr id="3" name="Text Box 39"/>
          <p:cNvSpPr txBox="1">
            <a:spLocks noChangeArrowheads="1"/>
          </p:cNvSpPr>
          <p:nvPr/>
        </p:nvSpPr>
        <p:spPr bwMode="auto">
          <a:xfrm>
            <a:off x="985838" y="3860800"/>
            <a:ext cx="721677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ea typeface="华文中宋" panose="02010600040101010101" pitchFamily="2" charset="-122"/>
              </a:rPr>
              <a:t>思路：</a:t>
            </a:r>
            <a:endParaRPr lang="en-US" altLang="zh-CN" sz="2800" b="1" dirty="0">
              <a:ea typeface="华文中宋" panose="02010600040101010101" pitchFamily="2" charset="-122"/>
            </a:endParaRPr>
          </a:p>
          <a:p>
            <a:pPr>
              <a:spcBef>
                <a:spcPct val="50000"/>
              </a:spcBef>
            </a:pPr>
            <a:r>
              <a:rPr lang="zh-CN" altLang="en-US" sz="2800" b="1" dirty="0">
                <a:ea typeface="华文中宋" panose="02010600040101010101" pitchFamily="2" charset="-122"/>
              </a:rPr>
              <a:t>补码→尾数规格化得到尾数</a:t>
            </a:r>
            <a:r>
              <a:rPr lang="en-US" altLang="zh-CN" sz="2800" b="1" dirty="0">
                <a:ea typeface="华文中宋" panose="02010600040101010101" pitchFamily="2" charset="-122"/>
              </a:rPr>
              <a:t>M</a:t>
            </a:r>
            <a:r>
              <a:rPr lang="zh-CN" altLang="en-US" sz="2800" b="1" dirty="0">
                <a:ea typeface="华文中宋" panose="02010600040101010101" pitchFamily="2" charset="-122"/>
              </a:rPr>
              <a:t>，同时得到</a:t>
            </a:r>
            <a:r>
              <a:rPr lang="en-US" altLang="zh-CN" sz="2800" b="1" dirty="0">
                <a:ea typeface="华文中宋" panose="02010600040101010101" pitchFamily="2" charset="-122"/>
              </a:rPr>
              <a:t>E</a:t>
            </a:r>
            <a:r>
              <a:rPr lang="zh-CN" altLang="en-US" sz="2800" b="1" dirty="0">
                <a:ea typeface="华文中宋" panose="02010600040101010101" pitchFamily="2" charset="-122"/>
              </a:rPr>
              <a:t>→扩展</a:t>
            </a:r>
            <a:r>
              <a:rPr lang="en-US" altLang="zh-CN" sz="2800" b="1" dirty="0">
                <a:ea typeface="华文中宋" panose="02010600040101010101" pitchFamily="2" charset="-122"/>
              </a:rPr>
              <a:t>E</a:t>
            </a:r>
            <a:r>
              <a:rPr lang="zh-CN" altLang="en-US" sz="2800" b="1" dirty="0">
                <a:ea typeface="华文中宋" panose="02010600040101010101" pitchFamily="2" charset="-122"/>
              </a:rPr>
              <a:t>和</a:t>
            </a:r>
            <a:r>
              <a:rPr lang="en-US" altLang="zh-CN" sz="2800" b="1" dirty="0">
                <a:ea typeface="华文中宋" panose="02010600040101010101" pitchFamily="2" charset="-122"/>
              </a:rPr>
              <a:t>M</a:t>
            </a:r>
            <a:r>
              <a:rPr lang="zh-CN" altLang="en-US" sz="2800" b="1" dirty="0">
                <a:ea typeface="华文中宋" panose="02010600040101010101" pitchFamily="2" charset="-122"/>
              </a:rPr>
              <a:t>构成</a:t>
            </a:r>
            <a:r>
              <a:rPr lang="en-US" altLang="zh-CN" sz="2800" b="1" dirty="0">
                <a:ea typeface="华文中宋" panose="02010600040101010101" pitchFamily="2" charset="-122"/>
              </a:rPr>
              <a:t>32</a:t>
            </a:r>
            <a:r>
              <a:rPr lang="zh-CN" altLang="en-US" sz="2800" b="1" dirty="0">
                <a:ea typeface="华文中宋" panose="02010600040101010101" pitchFamily="2" charset="-122"/>
              </a:rPr>
              <a:t>位→转换为</a:t>
            </a:r>
            <a:r>
              <a:rPr lang="zh-CN" altLang="en-US" sz="2800" b="1" dirty="0" smtClean="0">
                <a:ea typeface="华文中宋" panose="02010600040101010101" pitchFamily="2" charset="-122"/>
              </a:rPr>
              <a:t>十六进制</a:t>
            </a:r>
            <a:endParaRPr lang="en-US" altLang="zh-CN" sz="2800" b="1" dirty="0" smtClean="0">
              <a:ea typeface="华文中宋" panose="02010600040101010101" pitchFamily="2" charset="-122"/>
            </a:endParaRPr>
          </a:p>
          <a:p>
            <a:pPr>
              <a:spcBef>
                <a:spcPct val="50000"/>
              </a:spcBef>
            </a:pPr>
            <a:r>
              <a:rPr lang="en-US" altLang="zh-CN" sz="2800" b="1" dirty="0" smtClean="0">
                <a:ea typeface="华文中宋" panose="02010600040101010101" pitchFamily="2" charset="-122"/>
              </a:rPr>
              <a:t>(04A18000)</a:t>
            </a:r>
            <a:r>
              <a:rPr lang="en-US" altLang="zh-CN" sz="2800" b="1" baseline="-25000" dirty="0" smtClean="0">
                <a:ea typeface="华文中宋" panose="02010600040101010101" pitchFamily="2" charset="-122"/>
              </a:rPr>
              <a:t>16</a:t>
            </a:r>
            <a:endParaRPr lang="en-US" altLang="zh-CN" sz="2800" b="1" baseline="-25000" dirty="0">
              <a:ea typeface="华文中宋" panose="02010600040101010101" pitchFamily="2" charset="-122"/>
            </a:endParaRPr>
          </a:p>
        </p:txBody>
      </p:sp>
    </p:spTree>
    <p:extLst>
      <p:ext uri="{BB962C8B-B14F-4D97-AF65-F5344CB8AC3E}">
        <p14:creationId xmlns:p14="http://schemas.microsoft.com/office/powerpoint/2010/main" val="35408988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5"/>
          <p:cNvSpPr>
            <a:spLocks noGrp="1" noRot="1" noChangeArrowheads="1"/>
          </p:cNvSpPr>
          <p:nvPr>
            <p:ph type="body" idx="1"/>
          </p:nvPr>
        </p:nvSpPr>
        <p:spPr bwMode="auto">
          <a:xfrm>
            <a:off x="-144463" y="44450"/>
            <a:ext cx="9288463" cy="165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spcAft>
                <a:spcPct val="20000"/>
              </a:spcAft>
              <a:buFont typeface="Wingdings" panose="05000000000000000000" pitchFamily="2" charset="2"/>
              <a:buNone/>
            </a:pPr>
            <a:r>
              <a:rPr lang="en-US" altLang="zh-CN" b="1" dirty="0" smtClean="0">
                <a:solidFill>
                  <a:schemeClr val="folHlink"/>
                </a:solidFill>
              </a:rPr>
              <a:t>   </a:t>
            </a:r>
            <a:r>
              <a:rPr lang="en-US" altLang="zh-CN" b="1" dirty="0" smtClean="0">
                <a:solidFill>
                  <a:schemeClr val="folHlink"/>
                </a:solidFill>
                <a:latin typeface="黑体" panose="02010609060101010101" pitchFamily="49" charset="-122"/>
                <a:ea typeface="黑体" panose="02010609060101010101" pitchFamily="49" charset="-122"/>
              </a:rPr>
              <a:t>IEEE754 </a:t>
            </a:r>
            <a:r>
              <a:rPr lang="zh-CN" altLang="en-US" b="1" dirty="0" smtClean="0">
                <a:solidFill>
                  <a:schemeClr val="folHlink"/>
                </a:solidFill>
                <a:latin typeface="黑体" panose="02010609060101010101" pitchFamily="49" charset="-122"/>
                <a:ea typeface="黑体" panose="02010609060101010101" pitchFamily="49" charset="-122"/>
              </a:rPr>
              <a:t>的标准：</a:t>
            </a:r>
          </a:p>
          <a:p>
            <a:pPr eaLnBrk="1" hangingPunct="1">
              <a:buFont typeface="Wingdings" panose="05000000000000000000" pitchFamily="2" charset="2"/>
              <a:buNone/>
            </a:pPr>
            <a:r>
              <a:rPr lang="en-US" altLang="zh-CN" sz="2800" b="1" dirty="0" smtClean="0"/>
              <a:t>    32</a:t>
            </a:r>
            <a:r>
              <a:rPr lang="zh-CN" altLang="en-US" sz="2800" b="1" dirty="0" smtClean="0"/>
              <a:t>位浮点数（短实数）和</a:t>
            </a:r>
            <a:r>
              <a:rPr lang="en-US" altLang="zh-CN" sz="2800" b="1" dirty="0" smtClean="0"/>
              <a:t>64</a:t>
            </a:r>
            <a:r>
              <a:rPr lang="zh-CN" altLang="en-US" sz="2800" b="1" dirty="0" smtClean="0"/>
              <a:t>位浮点数（长实数）的标准格式为：</a:t>
            </a:r>
          </a:p>
        </p:txBody>
      </p:sp>
      <p:pic>
        <p:nvPicPr>
          <p:cNvPr id="53251" name="Picture 7" descr="D:\组成原理电子教案\Chap02\Images\picture3.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3850" y="1989138"/>
            <a:ext cx="84248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 Box 8"/>
          <p:cNvSpPr txBox="1">
            <a:spLocks noChangeArrowheads="1"/>
          </p:cNvSpPr>
          <p:nvPr/>
        </p:nvSpPr>
        <p:spPr bwMode="auto">
          <a:xfrm>
            <a:off x="250825" y="3217863"/>
            <a:ext cx="8713788"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dirty="0">
                <a:latin typeface="宋体" panose="02010600030101010101" pitchFamily="2" charset="-122"/>
              </a:rPr>
              <a:t>其中：</a:t>
            </a:r>
          </a:p>
          <a:p>
            <a:pPr eaLnBrk="1" hangingPunct="1">
              <a:lnSpc>
                <a:spcPct val="120000"/>
              </a:lnSpc>
              <a:buFontTx/>
              <a:buChar char="•"/>
            </a:pPr>
            <a:r>
              <a:rPr lang="zh-CN" altLang="en-US" sz="2800" b="1" i="1" dirty="0">
                <a:latin typeface="宋体" panose="02010600030101010101" pitchFamily="2" charset="-122"/>
              </a:rPr>
              <a:t>Ｓ</a:t>
            </a:r>
            <a:r>
              <a:rPr lang="en-US" altLang="zh-CN" sz="2800" b="1" dirty="0">
                <a:latin typeface="宋体" panose="02010600030101010101" pitchFamily="2" charset="-122"/>
              </a:rPr>
              <a:t>=</a:t>
            </a:r>
            <a:r>
              <a:rPr lang="zh-CN" altLang="en-US" sz="2800" b="1" dirty="0">
                <a:latin typeface="宋体" panose="02010600030101010101" pitchFamily="2" charset="-122"/>
              </a:rPr>
              <a:t>浮点数的符号位，</a:t>
            </a:r>
            <a:r>
              <a:rPr lang="en-US" altLang="zh-CN" sz="2800" b="1" dirty="0">
                <a:latin typeface="宋体" panose="02010600030101010101" pitchFamily="2" charset="-122"/>
              </a:rPr>
              <a:t>0</a:t>
            </a:r>
            <a:r>
              <a:rPr lang="zh-CN" altLang="en-US" sz="2800" b="1" dirty="0">
                <a:latin typeface="宋体" panose="02010600030101010101" pitchFamily="2" charset="-122"/>
              </a:rPr>
              <a:t>表示正数，</a:t>
            </a:r>
            <a:r>
              <a:rPr lang="en-US" altLang="zh-CN" sz="2800" b="1" dirty="0">
                <a:latin typeface="宋体" panose="02010600030101010101" pitchFamily="2" charset="-122"/>
              </a:rPr>
              <a:t>1</a:t>
            </a:r>
            <a:r>
              <a:rPr lang="zh-CN" altLang="en-US" sz="2800" b="1" dirty="0">
                <a:latin typeface="宋体" panose="02010600030101010101" pitchFamily="2" charset="-122"/>
              </a:rPr>
              <a:t>表示负数。</a:t>
            </a:r>
          </a:p>
          <a:p>
            <a:pPr eaLnBrk="1" hangingPunct="1">
              <a:lnSpc>
                <a:spcPct val="120000"/>
              </a:lnSpc>
              <a:buFontTx/>
              <a:buChar char="•"/>
            </a:pPr>
            <a:r>
              <a:rPr lang="zh-CN" altLang="en-US" sz="2800" b="1" i="1" dirty="0">
                <a:latin typeface="宋体" panose="02010600030101010101" pitchFamily="2" charset="-122"/>
              </a:rPr>
              <a:t>Ｍ</a:t>
            </a:r>
            <a:r>
              <a:rPr lang="en-US" altLang="zh-CN" sz="2800" b="1" dirty="0">
                <a:latin typeface="宋体" panose="02010600030101010101" pitchFamily="2" charset="-122"/>
              </a:rPr>
              <a:t>=</a:t>
            </a:r>
            <a:r>
              <a:rPr lang="zh-CN" altLang="en-US" sz="2800" b="1" dirty="0">
                <a:latin typeface="宋体" panose="02010600030101010101" pitchFamily="2" charset="-122"/>
              </a:rPr>
              <a:t>尾数，</a:t>
            </a:r>
            <a:r>
              <a:rPr lang="en-US" altLang="zh-CN" sz="2800" b="1" dirty="0">
                <a:latin typeface="宋体" panose="02010600030101010101" pitchFamily="2" charset="-122"/>
              </a:rPr>
              <a:t>23</a:t>
            </a:r>
            <a:r>
              <a:rPr lang="zh-CN" altLang="en-US" sz="2800" b="1" dirty="0">
                <a:latin typeface="宋体" panose="02010600030101010101" pitchFamily="2" charset="-122"/>
              </a:rPr>
              <a:t>位，用纯小数表示，采用原码方式。</a:t>
            </a:r>
          </a:p>
          <a:p>
            <a:pPr eaLnBrk="1" hangingPunct="1">
              <a:lnSpc>
                <a:spcPct val="120000"/>
              </a:lnSpc>
              <a:buFontTx/>
              <a:buChar char="•"/>
            </a:pPr>
            <a:r>
              <a:rPr lang="zh-CN" altLang="en-US" sz="2800" b="1" i="1" dirty="0">
                <a:latin typeface="宋体" panose="02010600030101010101" pitchFamily="2" charset="-122"/>
              </a:rPr>
              <a:t>Ｅ</a:t>
            </a:r>
            <a:r>
              <a:rPr lang="en-US" altLang="zh-CN" sz="2800" b="1" dirty="0">
                <a:latin typeface="宋体" panose="02010600030101010101" pitchFamily="2" charset="-122"/>
              </a:rPr>
              <a:t>=</a:t>
            </a:r>
            <a:r>
              <a:rPr lang="zh-CN" altLang="en-US" sz="2800" b="1" dirty="0">
                <a:latin typeface="宋体" panose="02010600030101010101" pitchFamily="2" charset="-122"/>
              </a:rPr>
              <a:t>阶码，</a:t>
            </a:r>
            <a:r>
              <a:rPr lang="en-US" altLang="zh-CN" sz="2800" b="1" dirty="0">
                <a:latin typeface="宋体" panose="02010600030101010101" pitchFamily="2" charset="-122"/>
              </a:rPr>
              <a:t>8</a:t>
            </a:r>
            <a:r>
              <a:rPr lang="zh-CN" altLang="en-US" sz="2800" b="1" dirty="0">
                <a:latin typeface="宋体" panose="02010600030101010101" pitchFamily="2" charset="-122"/>
              </a:rPr>
              <a:t>位，阶符采用隐含方式，即采用</a:t>
            </a:r>
            <a:r>
              <a:rPr lang="zh-CN" altLang="en-US" sz="2800" b="1" dirty="0">
                <a:solidFill>
                  <a:schemeClr val="folHlink"/>
                </a:solidFill>
                <a:latin typeface="宋体" panose="02010600030101010101" pitchFamily="2" charset="-122"/>
              </a:rPr>
              <a:t>移码</a:t>
            </a:r>
            <a:r>
              <a:rPr lang="zh-CN" altLang="en-US" sz="2800" b="1" dirty="0">
                <a:latin typeface="宋体" panose="02010600030101010101" pitchFamily="2" charset="-122"/>
              </a:rPr>
              <a:t>方式来表示正负指数。</a:t>
            </a:r>
            <a:r>
              <a:rPr lang="zh-CN" altLang="en-US" sz="3200" b="1" dirty="0"/>
              <a:t>但只偏移</a:t>
            </a:r>
            <a:r>
              <a:rPr lang="en-US" altLang="zh-CN" sz="3600" b="1" dirty="0">
                <a:solidFill>
                  <a:srgbClr val="FFBF09"/>
                </a:solidFill>
              </a:rPr>
              <a:t>2</a:t>
            </a:r>
            <a:r>
              <a:rPr lang="en-US" altLang="zh-CN" sz="3600" b="1" baseline="30000" dirty="0">
                <a:solidFill>
                  <a:srgbClr val="FFBF09"/>
                </a:solidFill>
              </a:rPr>
              <a:t>n</a:t>
            </a:r>
            <a:r>
              <a:rPr lang="en-US" altLang="zh-CN" sz="3600" b="1" dirty="0">
                <a:solidFill>
                  <a:srgbClr val="FFBF09"/>
                </a:solidFill>
              </a:rPr>
              <a:t>-1</a:t>
            </a:r>
            <a:r>
              <a:rPr lang="zh-CN" altLang="en-US" sz="3200" dirty="0"/>
              <a:t> </a:t>
            </a:r>
            <a:r>
              <a:rPr lang="zh-CN" altLang="en-US" sz="3200" b="1" dirty="0">
                <a:latin typeface="宋体" panose="02010600030101010101" pitchFamily="2" charset="-122"/>
              </a:rPr>
              <a:t>。</a:t>
            </a:r>
            <a:r>
              <a:rPr lang="en-US" altLang="zh-CN" sz="3600" b="1" dirty="0">
                <a:solidFill>
                  <a:srgbClr val="FFBF09"/>
                </a:solidFill>
              </a:rPr>
              <a:t>+127</a:t>
            </a:r>
            <a:r>
              <a:rPr lang="zh-CN" altLang="en-US" sz="3600" b="1" dirty="0">
                <a:solidFill>
                  <a:srgbClr val="FFBF09"/>
                </a:solidFill>
              </a:rPr>
              <a:t> </a:t>
            </a:r>
            <a:endParaRPr lang="en-US" altLang="zh-CN" sz="3600" b="1" dirty="0">
              <a:solidFill>
                <a:srgbClr val="FFBF09"/>
              </a:solidFill>
            </a:endParaRPr>
          </a:p>
          <a:p>
            <a:pPr eaLnBrk="1" hangingPunct="1">
              <a:lnSpc>
                <a:spcPct val="120000"/>
              </a:lnSpc>
              <a:buFontTx/>
              <a:buChar char="•"/>
            </a:pPr>
            <a:r>
              <a:rPr lang="zh-CN" altLang="en-US" sz="3600" b="1" dirty="0"/>
              <a:t>隐含约定尾数的最高位</a:t>
            </a:r>
            <a:r>
              <a:rPr lang="en-US" altLang="zh-CN" sz="3600" b="1" dirty="0">
                <a:solidFill>
                  <a:srgbClr val="FFBF09"/>
                </a:solidFill>
              </a:rPr>
              <a:t>2</a:t>
            </a:r>
            <a:r>
              <a:rPr lang="en-US" altLang="zh-CN" sz="3600" b="1" baseline="30000" dirty="0">
                <a:solidFill>
                  <a:srgbClr val="FFBF09"/>
                </a:solidFill>
              </a:rPr>
              <a:t>0</a:t>
            </a:r>
            <a:r>
              <a:rPr lang="en-US" altLang="zh-CN" sz="3600" dirty="0"/>
              <a:t> </a:t>
            </a:r>
            <a:r>
              <a:rPr lang="zh-CN" altLang="en-US" sz="3600" dirty="0"/>
              <a:t>，</a:t>
            </a:r>
            <a:r>
              <a:rPr lang="zh-CN" altLang="en-US" sz="3600" b="1" dirty="0"/>
              <a:t>即尾数位</a:t>
            </a:r>
            <a:r>
              <a:rPr lang="en-US" altLang="zh-CN" sz="3600" b="1" dirty="0">
                <a:solidFill>
                  <a:schemeClr val="folHlink"/>
                </a:solidFill>
              </a:rPr>
              <a:t>1.M</a:t>
            </a:r>
            <a:endParaRPr lang="zh-CN" altLang="en-US" sz="36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9" name="矩形 5"/>
          <p:cNvSpPr>
            <a:spLocks noChangeArrowheads="1"/>
          </p:cNvSpPr>
          <p:nvPr/>
        </p:nvSpPr>
        <p:spPr bwMode="auto">
          <a:xfrm>
            <a:off x="214313" y="201613"/>
            <a:ext cx="3065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pPr>
            <a:r>
              <a:rPr lang="en-US" altLang="zh-CN" sz="3200" b="1">
                <a:solidFill>
                  <a:schemeClr val="folHlink"/>
                </a:solidFill>
                <a:latin typeface="黑体" panose="02010609060101010101" pitchFamily="49" charset="-122"/>
                <a:ea typeface="黑体" panose="02010609060101010101" pitchFamily="49" charset="-122"/>
              </a:rPr>
              <a:t>※</a:t>
            </a:r>
            <a:r>
              <a:rPr lang="zh-CN" altLang="en-US" sz="3200" b="1">
                <a:solidFill>
                  <a:schemeClr val="folHlink"/>
                </a:solidFill>
                <a:ea typeface="黑体" panose="02010609060101010101" pitchFamily="49" charset="-122"/>
              </a:rPr>
              <a:t>补充说明</a:t>
            </a:r>
            <a:r>
              <a:rPr lang="zh-CN" altLang="en-US" sz="3200">
                <a:solidFill>
                  <a:schemeClr val="folHlink"/>
                </a:solidFill>
                <a:ea typeface="黑体" panose="02010609060101010101" pitchFamily="49" charset="-122"/>
              </a:rPr>
              <a:t>：</a:t>
            </a:r>
            <a:r>
              <a:rPr lang="zh-CN" altLang="en-US" sz="3200"/>
              <a:t>    </a:t>
            </a:r>
          </a:p>
        </p:txBody>
      </p:sp>
      <p:sp>
        <p:nvSpPr>
          <p:cNvPr id="57347" name="灯片编号占位符 6"/>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48AF16D-DECF-4B0D-89BE-5A7D155E10ED}" type="slidenum">
              <a:rPr kumimoji="0" lang="zh-CN" altLang="en-US" sz="1600" smtClean="0">
                <a:solidFill>
                  <a:schemeClr val="accent1"/>
                </a:solidFill>
              </a:rPr>
              <a:pPr/>
              <a:t>9</a:t>
            </a:fld>
            <a:r>
              <a:rPr kumimoji="0" lang="en-US" altLang="zh-CN" sz="1600" smtClean="0">
                <a:solidFill>
                  <a:schemeClr val="accent1"/>
                </a:solidFill>
              </a:rPr>
              <a:t>/32</a:t>
            </a:r>
          </a:p>
        </p:txBody>
      </p:sp>
      <p:sp>
        <p:nvSpPr>
          <p:cNvPr id="9" name="矩形 8"/>
          <p:cNvSpPr/>
          <p:nvPr/>
        </p:nvSpPr>
        <p:spPr>
          <a:xfrm>
            <a:off x="285750" y="904875"/>
            <a:ext cx="8858250" cy="519113"/>
          </a:xfrm>
          <a:prstGeom prst="rect">
            <a:avLst/>
          </a:prstGeom>
        </p:spPr>
        <p:txBody>
          <a:bodyPr>
            <a:spAutoFit/>
          </a:bodyPr>
          <a:lstStyle/>
          <a:p>
            <a:pPr>
              <a:defRPr/>
            </a:pPr>
            <a:r>
              <a:rPr lang="zh-CN" altLang="en-US" sz="2800" b="1" dirty="0">
                <a:latin typeface="+mn-lt"/>
                <a:ea typeface="黑体" pitchFamily="49" charset="-122"/>
              </a:rPr>
              <a:t>（</a:t>
            </a:r>
            <a:r>
              <a:rPr lang="en-US" altLang="zh-CN" sz="2800" b="1" dirty="0">
                <a:latin typeface="+mn-lt"/>
                <a:ea typeface="黑体" pitchFamily="49" charset="-122"/>
              </a:rPr>
              <a:t>1</a:t>
            </a:r>
            <a:r>
              <a:rPr lang="zh-CN" altLang="en-US" sz="2800" b="1" dirty="0">
                <a:latin typeface="+mn-lt"/>
                <a:ea typeface="黑体" pitchFamily="49" charset="-122"/>
              </a:rPr>
              <a:t>）为了确保浮点数表示的唯一性，约定 </a:t>
            </a:r>
            <a:r>
              <a:rPr lang="en-US" altLang="zh-CN" sz="2800" b="1" dirty="0">
                <a:solidFill>
                  <a:schemeClr val="accent1"/>
                </a:solidFill>
                <a:latin typeface="+mn-lt"/>
                <a:ea typeface="黑体" pitchFamily="49" charset="-122"/>
              </a:rPr>
              <a:t>0≤M&lt;1</a:t>
            </a:r>
            <a:r>
              <a:rPr lang="zh-CN" altLang="en-US" sz="2800" b="1" dirty="0">
                <a:latin typeface="+mn-lt"/>
                <a:ea typeface="黑体" pitchFamily="49" charset="-122"/>
              </a:rPr>
              <a:t>；</a:t>
            </a:r>
          </a:p>
        </p:txBody>
      </p:sp>
      <p:sp>
        <p:nvSpPr>
          <p:cNvPr id="11" name="矩形 10"/>
          <p:cNvSpPr/>
          <p:nvPr/>
        </p:nvSpPr>
        <p:spPr>
          <a:xfrm>
            <a:off x="285750" y="1617663"/>
            <a:ext cx="8858250" cy="1158875"/>
          </a:xfrm>
          <a:prstGeom prst="rect">
            <a:avLst/>
          </a:prstGeom>
        </p:spPr>
        <p:txBody>
          <a:bodyPr>
            <a:spAutoFit/>
          </a:bodyPr>
          <a:lstStyle/>
          <a:p>
            <a:pPr>
              <a:lnSpc>
                <a:spcPts val="4200"/>
              </a:lnSpc>
              <a:defRPr/>
            </a:pPr>
            <a:r>
              <a:rPr lang="zh-CN" altLang="en-US" sz="2800" b="1">
                <a:latin typeface="黑体" pitchFamily="2" charset="-122"/>
                <a:ea typeface="黑体" pitchFamily="2" charset="-122"/>
                <a:cs typeface="Arial Unicode MS" pitchFamily="34" charset="-122"/>
              </a:rPr>
              <a:t>（</a:t>
            </a:r>
            <a:r>
              <a:rPr lang="en-US" altLang="zh-CN" sz="2800" b="1">
                <a:latin typeface="黑体" pitchFamily="2" charset="-122"/>
                <a:ea typeface="黑体" pitchFamily="2" charset="-122"/>
                <a:cs typeface="Arial Unicode MS" pitchFamily="34" charset="-122"/>
              </a:rPr>
              <a:t>2</a:t>
            </a:r>
            <a:r>
              <a:rPr lang="zh-CN" altLang="en-US" sz="2800" b="1">
                <a:latin typeface="黑体" pitchFamily="2" charset="-122"/>
                <a:ea typeface="黑体" pitchFamily="2" charset="-122"/>
                <a:cs typeface="Arial Unicode MS" pitchFamily="34" charset="-122"/>
              </a:rPr>
              <a:t>）</a:t>
            </a:r>
            <a:r>
              <a:rPr lang="en-US" altLang="zh-CN" sz="2800" b="1">
                <a:solidFill>
                  <a:schemeClr val="accent1"/>
                </a:solidFill>
                <a:ea typeface="黑体" pitchFamily="2" charset="-122"/>
                <a:cs typeface="Arial Unicode MS" pitchFamily="34" charset="-122"/>
              </a:rPr>
              <a:t>E</a:t>
            </a:r>
            <a:r>
              <a:rPr lang="zh-CN" altLang="en-US" sz="2800" b="1">
                <a:solidFill>
                  <a:schemeClr val="accent1"/>
                </a:solidFill>
                <a:ea typeface="黑体" pitchFamily="2" charset="-122"/>
                <a:cs typeface="Arial Unicode MS" pitchFamily="34" charset="-122"/>
              </a:rPr>
              <a:t>为全</a:t>
            </a:r>
            <a:r>
              <a:rPr lang="en-US" altLang="zh-CN" sz="2800" b="1">
                <a:solidFill>
                  <a:schemeClr val="accent1"/>
                </a:solidFill>
                <a:ea typeface="黑体" pitchFamily="2" charset="-122"/>
                <a:cs typeface="Arial Unicode MS" pitchFamily="34" charset="-122"/>
              </a:rPr>
              <a:t>0</a:t>
            </a:r>
            <a:r>
              <a:rPr lang="zh-CN" altLang="en-US" sz="2800" b="1">
                <a:solidFill>
                  <a:schemeClr val="accent1"/>
                </a:solidFill>
                <a:ea typeface="黑体" pitchFamily="2" charset="-122"/>
                <a:cs typeface="Arial Unicode MS" pitchFamily="34" charset="-122"/>
              </a:rPr>
              <a:t>且</a:t>
            </a:r>
            <a:r>
              <a:rPr lang="en-US" altLang="zh-CN" sz="2800" b="1">
                <a:solidFill>
                  <a:schemeClr val="accent1"/>
                </a:solidFill>
                <a:ea typeface="黑体" pitchFamily="2" charset="-122"/>
                <a:cs typeface="Arial Unicode MS" pitchFamily="34" charset="-122"/>
              </a:rPr>
              <a:t>M</a:t>
            </a:r>
            <a:r>
              <a:rPr lang="zh-CN" altLang="en-US" sz="2800" b="1">
                <a:solidFill>
                  <a:schemeClr val="accent1"/>
                </a:solidFill>
                <a:ea typeface="黑体" pitchFamily="2" charset="-122"/>
                <a:cs typeface="Arial Unicode MS" pitchFamily="34" charset="-122"/>
              </a:rPr>
              <a:t>非全</a:t>
            </a:r>
            <a:r>
              <a:rPr lang="en-US" altLang="zh-CN" sz="2800" b="1">
                <a:solidFill>
                  <a:schemeClr val="accent1"/>
                </a:solidFill>
                <a:ea typeface="黑体" pitchFamily="2" charset="-122"/>
                <a:cs typeface="Arial Unicode MS" pitchFamily="34" charset="-122"/>
              </a:rPr>
              <a:t>0</a:t>
            </a:r>
            <a:r>
              <a:rPr lang="zh-CN" altLang="en-US" sz="2800" b="1">
                <a:ea typeface="黑体" pitchFamily="2" charset="-122"/>
                <a:cs typeface="Arial Unicode MS" pitchFamily="34" charset="-122"/>
              </a:rPr>
              <a:t>：非规范浮点数（</a:t>
            </a:r>
            <a:r>
              <a:rPr lang="en-US" altLang="zh-CN" sz="2800" b="1">
                <a:solidFill>
                  <a:schemeClr val="accent1"/>
                </a:solidFill>
                <a:ea typeface="黑体" pitchFamily="2" charset="-122"/>
                <a:cs typeface="Arial Unicode MS" pitchFamily="34" charset="-122"/>
              </a:rPr>
              <a:t>E</a:t>
            </a:r>
            <a:r>
              <a:rPr lang="zh-CN" altLang="en-US" sz="2800" b="1">
                <a:solidFill>
                  <a:schemeClr val="accent1"/>
                </a:solidFill>
                <a:ea typeface="黑体" pitchFamily="2" charset="-122"/>
                <a:cs typeface="Arial Unicode MS" pitchFamily="34" charset="-122"/>
              </a:rPr>
              <a:t>偏移</a:t>
            </a:r>
            <a:r>
              <a:rPr lang="en-US" altLang="zh-CN" sz="2800" b="1">
                <a:solidFill>
                  <a:schemeClr val="accent1"/>
                </a:solidFill>
                <a:ea typeface="黑体" pitchFamily="2" charset="-122"/>
                <a:cs typeface="Arial Unicode MS" pitchFamily="34" charset="-122"/>
              </a:rPr>
              <a:t>126</a:t>
            </a:r>
            <a:r>
              <a:rPr lang="zh-CN" altLang="en-US" sz="2800" b="1">
                <a:ea typeface="黑体" pitchFamily="2" charset="-122"/>
                <a:cs typeface="Arial Unicode MS" pitchFamily="34" charset="-122"/>
              </a:rPr>
              <a:t>），则：</a:t>
            </a:r>
            <a:r>
              <a:rPr lang="en-US" altLang="zh-CN" sz="2800" b="1">
                <a:solidFill>
                  <a:srgbClr val="FFFF00"/>
                </a:solidFill>
                <a:effectLst>
                  <a:outerShdw blurRad="38100" dist="38100" dir="2700000" algn="tl">
                    <a:srgbClr val="000000"/>
                  </a:outerShdw>
                </a:effectLst>
                <a:ea typeface="黑体" pitchFamily="2" charset="-122"/>
                <a:cs typeface="Arial Unicode MS" pitchFamily="34" charset="-122"/>
              </a:rPr>
              <a:t>F</a:t>
            </a:r>
            <a:r>
              <a:rPr lang="zh-CN" altLang="en-US" sz="2800" b="1" baseline="-25000">
                <a:solidFill>
                  <a:srgbClr val="FFFF00"/>
                </a:solidFill>
                <a:effectLst>
                  <a:outerShdw blurRad="38100" dist="38100" dir="2700000" algn="tl">
                    <a:srgbClr val="000000"/>
                  </a:outerShdw>
                </a:effectLst>
                <a:ea typeface="黑体" pitchFamily="2" charset="-122"/>
                <a:cs typeface="Arial Unicode MS" pitchFamily="34" charset="-122"/>
              </a:rPr>
              <a:t>真</a:t>
            </a:r>
            <a:r>
              <a:rPr lang="en-US" altLang="zh-CN" sz="2800" b="1">
                <a:solidFill>
                  <a:srgbClr val="FFFF00"/>
                </a:solidFill>
                <a:effectLst>
                  <a:outerShdw blurRad="38100" dist="38100" dir="2700000" algn="tl">
                    <a:srgbClr val="000000"/>
                  </a:outerShdw>
                </a:effectLst>
                <a:ea typeface="黑体" pitchFamily="2" charset="-122"/>
                <a:cs typeface="Arial Unicode MS" pitchFamily="34" charset="-122"/>
              </a:rPr>
              <a:t>=(-1)</a:t>
            </a:r>
            <a:r>
              <a:rPr lang="en-US" altLang="zh-CN" sz="2800" b="1" baseline="30000">
                <a:solidFill>
                  <a:srgbClr val="FFFF00"/>
                </a:solidFill>
                <a:effectLst>
                  <a:outerShdw blurRad="38100" dist="38100" dir="2700000" algn="tl">
                    <a:srgbClr val="000000"/>
                  </a:outerShdw>
                </a:effectLst>
                <a:ea typeface="黑体" pitchFamily="2" charset="-122"/>
                <a:cs typeface="Arial Unicode MS" pitchFamily="34" charset="-122"/>
              </a:rPr>
              <a:t>S</a:t>
            </a:r>
            <a:r>
              <a:rPr lang="en-US" altLang="zh-CN" sz="2800" b="1">
                <a:solidFill>
                  <a:srgbClr val="FFFF00"/>
                </a:solidFill>
                <a:effectLst>
                  <a:outerShdw blurRad="38100" dist="38100" dir="2700000" algn="tl">
                    <a:srgbClr val="000000"/>
                  </a:outerShdw>
                </a:effectLst>
                <a:ea typeface="黑体" pitchFamily="2" charset="-122"/>
                <a:cs typeface="Arial Unicode MS" pitchFamily="34" charset="-122"/>
              </a:rPr>
              <a:t>×M×2</a:t>
            </a:r>
            <a:r>
              <a:rPr lang="en-US" altLang="zh-CN" sz="2800" b="1" baseline="30000">
                <a:solidFill>
                  <a:srgbClr val="FFFF00"/>
                </a:solidFill>
                <a:effectLst>
                  <a:outerShdw blurRad="38100" dist="38100" dir="2700000" algn="tl">
                    <a:srgbClr val="000000"/>
                  </a:outerShdw>
                </a:effectLst>
                <a:ea typeface="黑体" pitchFamily="2" charset="-122"/>
                <a:cs typeface="Arial Unicode MS" pitchFamily="34" charset="-122"/>
              </a:rPr>
              <a:t>E-126</a:t>
            </a:r>
            <a:endParaRPr lang="zh-CN" altLang="en-US" sz="2800" b="1">
              <a:solidFill>
                <a:srgbClr val="FFFF00"/>
              </a:solidFill>
              <a:effectLst>
                <a:outerShdw blurRad="38100" dist="38100" dir="2700000" algn="tl">
                  <a:srgbClr val="000000"/>
                </a:outerShdw>
              </a:effectLst>
              <a:ea typeface="黑体" pitchFamily="2" charset="-122"/>
              <a:cs typeface="Arial Unicode MS" pitchFamily="34" charset="-122"/>
            </a:endParaRPr>
          </a:p>
        </p:txBody>
      </p:sp>
      <p:sp>
        <p:nvSpPr>
          <p:cNvPr id="13" name="矩形 12"/>
          <p:cNvSpPr>
            <a:spLocks noChangeArrowheads="1"/>
          </p:cNvSpPr>
          <p:nvPr/>
        </p:nvSpPr>
        <p:spPr bwMode="auto">
          <a:xfrm>
            <a:off x="285750" y="4854575"/>
            <a:ext cx="7815263" cy="519113"/>
          </a:xfrm>
          <a:prstGeom prst="rect">
            <a:avLst/>
          </a:prstGeom>
          <a:noFill/>
          <a:ln w="9525">
            <a:noFill/>
            <a:miter lim="800000"/>
            <a:headEnd/>
            <a:tailEnd/>
          </a:ln>
        </p:spPr>
        <p:txBody>
          <a:bodyPr>
            <a:spAutoFit/>
          </a:bodyPr>
          <a:lstStyle/>
          <a:p>
            <a:pPr>
              <a:defRPr/>
            </a:pPr>
            <a:r>
              <a:rPr lang="zh-CN" altLang="en-US" sz="2800" b="1">
                <a:ea typeface="黑体" pitchFamily="2" charset="-122"/>
              </a:rPr>
              <a:t>（</a:t>
            </a:r>
            <a:r>
              <a:rPr lang="en-US" altLang="zh-CN" sz="2800" b="1">
                <a:ea typeface="黑体" pitchFamily="2" charset="-122"/>
              </a:rPr>
              <a:t>5</a:t>
            </a:r>
            <a:r>
              <a:rPr lang="zh-CN" altLang="en-US" sz="2800" b="1">
                <a:ea typeface="黑体" pitchFamily="2" charset="-122"/>
              </a:rPr>
              <a:t>）</a:t>
            </a:r>
            <a:r>
              <a:rPr lang="en-US" altLang="zh-CN" sz="2800" b="1">
                <a:ea typeface="黑体" pitchFamily="2" charset="-122"/>
              </a:rPr>
              <a:t>E</a:t>
            </a:r>
            <a:r>
              <a:rPr lang="zh-CN" altLang="en-US" sz="2800" b="1">
                <a:ea typeface="黑体" pitchFamily="2" charset="-122"/>
              </a:rPr>
              <a:t>为</a:t>
            </a:r>
            <a:r>
              <a:rPr lang="zh-CN" altLang="en-US" sz="2800" b="1">
                <a:solidFill>
                  <a:schemeClr val="accent1"/>
                </a:solidFill>
                <a:ea typeface="黑体" pitchFamily="2" charset="-122"/>
              </a:rPr>
              <a:t>全</a:t>
            </a:r>
            <a:r>
              <a:rPr lang="en-US" altLang="zh-CN" sz="2800" b="1">
                <a:solidFill>
                  <a:schemeClr val="accent1"/>
                </a:solidFill>
                <a:ea typeface="黑体" pitchFamily="2" charset="-122"/>
              </a:rPr>
              <a:t>1</a:t>
            </a:r>
            <a:r>
              <a:rPr lang="zh-CN" altLang="en-US" sz="2800" b="1">
                <a:solidFill>
                  <a:schemeClr val="accent1"/>
                </a:solidFill>
                <a:ea typeface="黑体" pitchFamily="2" charset="-122"/>
              </a:rPr>
              <a:t>（</a:t>
            </a:r>
            <a:r>
              <a:rPr lang="en-US" altLang="zh-CN" sz="2800" b="1">
                <a:solidFill>
                  <a:schemeClr val="accent1"/>
                </a:solidFill>
                <a:ea typeface="黑体" pitchFamily="2" charset="-122"/>
              </a:rPr>
              <a:t>255</a:t>
            </a:r>
            <a:r>
              <a:rPr lang="zh-CN" altLang="en-US" sz="2800" b="1">
                <a:solidFill>
                  <a:schemeClr val="accent1"/>
                </a:solidFill>
                <a:ea typeface="黑体" pitchFamily="2" charset="-122"/>
              </a:rPr>
              <a:t>）</a:t>
            </a:r>
            <a:r>
              <a:rPr lang="zh-CN" altLang="en-US" sz="2800" b="1">
                <a:ea typeface="黑体" pitchFamily="2" charset="-122"/>
              </a:rPr>
              <a:t>：</a:t>
            </a:r>
            <a:r>
              <a:rPr lang="en-US" altLang="zh-CN" sz="2800" b="1">
                <a:ea typeface="黑体" pitchFamily="2" charset="-122"/>
              </a:rPr>
              <a:t>M</a:t>
            </a:r>
            <a:r>
              <a:rPr lang="zh-CN" altLang="en-US" sz="2800" b="1">
                <a:ea typeface="黑体" pitchFamily="2" charset="-122"/>
              </a:rPr>
              <a:t>为</a:t>
            </a:r>
            <a:r>
              <a:rPr lang="zh-CN" altLang="en-US" sz="2800" b="1">
                <a:solidFill>
                  <a:schemeClr val="accent1"/>
                </a:solidFill>
                <a:ea typeface="黑体" pitchFamily="2" charset="-122"/>
              </a:rPr>
              <a:t>全</a:t>
            </a:r>
            <a:r>
              <a:rPr lang="en-US" altLang="zh-CN" sz="2800" b="1">
                <a:solidFill>
                  <a:schemeClr val="accent1"/>
                </a:solidFill>
                <a:ea typeface="黑体" pitchFamily="2" charset="-122"/>
              </a:rPr>
              <a:t>0</a:t>
            </a:r>
            <a:r>
              <a:rPr lang="zh-CN" altLang="en-US" sz="2800" b="1">
                <a:ea typeface="黑体" pitchFamily="2" charset="-122"/>
              </a:rPr>
              <a:t>，则</a:t>
            </a:r>
            <a:r>
              <a:rPr lang="en-US" altLang="zh-CN" sz="2800" b="1">
                <a:solidFill>
                  <a:srgbClr val="FFFF00"/>
                </a:solidFill>
                <a:effectLst>
                  <a:outerShdw blurRad="38100" dist="38100" dir="2700000" algn="tl">
                    <a:srgbClr val="000000"/>
                  </a:outerShdw>
                </a:effectLst>
                <a:ea typeface="黑体" pitchFamily="2" charset="-122"/>
              </a:rPr>
              <a:t>F</a:t>
            </a:r>
            <a:r>
              <a:rPr lang="zh-CN" altLang="en-US" sz="2800" b="1" baseline="-25000">
                <a:solidFill>
                  <a:srgbClr val="FFFF00"/>
                </a:solidFill>
                <a:effectLst>
                  <a:outerShdw blurRad="38100" dist="38100" dir="2700000" algn="tl">
                    <a:srgbClr val="000000"/>
                  </a:outerShdw>
                </a:effectLst>
                <a:ea typeface="黑体" pitchFamily="2" charset="-122"/>
              </a:rPr>
              <a:t>真</a:t>
            </a:r>
            <a:r>
              <a:rPr lang="en-US" altLang="zh-CN" sz="2800" b="1">
                <a:solidFill>
                  <a:srgbClr val="FFFF00"/>
                </a:solidFill>
                <a:effectLst>
                  <a:outerShdw blurRad="38100" dist="38100" dir="2700000" algn="tl">
                    <a:srgbClr val="000000"/>
                  </a:outerShdw>
                </a:effectLst>
                <a:ea typeface="黑体" pitchFamily="2" charset="-122"/>
              </a:rPr>
              <a:t>=±∞</a:t>
            </a:r>
            <a:endParaRPr lang="zh-CN" altLang="en-US" sz="2800" b="1">
              <a:solidFill>
                <a:srgbClr val="FFFF00"/>
              </a:solidFill>
              <a:effectLst>
                <a:outerShdw blurRad="38100" dist="38100" dir="2700000" algn="tl">
                  <a:srgbClr val="000000"/>
                </a:outerShdw>
              </a:effectLst>
              <a:ea typeface="黑体" pitchFamily="2" charset="-122"/>
            </a:endParaRPr>
          </a:p>
        </p:txBody>
      </p:sp>
      <p:sp>
        <p:nvSpPr>
          <p:cNvPr id="14" name="矩形 13"/>
          <p:cNvSpPr>
            <a:spLocks noChangeArrowheads="1"/>
          </p:cNvSpPr>
          <p:nvPr/>
        </p:nvSpPr>
        <p:spPr bwMode="auto">
          <a:xfrm>
            <a:off x="285750" y="5589588"/>
            <a:ext cx="8858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ea typeface="黑体" panose="02010609060101010101" pitchFamily="49" charset="-122"/>
              </a:rPr>
              <a:t>（</a:t>
            </a:r>
            <a:r>
              <a:rPr lang="en-US" altLang="zh-CN" sz="2800" b="1">
                <a:ea typeface="黑体" panose="02010609060101010101" pitchFamily="49" charset="-122"/>
              </a:rPr>
              <a:t>6</a:t>
            </a:r>
            <a:r>
              <a:rPr lang="zh-CN" altLang="en-US" sz="2800" b="1">
                <a:ea typeface="黑体" panose="02010609060101010101" pitchFamily="49" charset="-122"/>
              </a:rPr>
              <a:t>）</a:t>
            </a:r>
            <a:r>
              <a:rPr lang="en-US" altLang="zh-CN" sz="2800" b="1">
                <a:ea typeface="黑体" panose="02010609060101010101" pitchFamily="49" charset="-122"/>
              </a:rPr>
              <a:t>E</a:t>
            </a:r>
            <a:r>
              <a:rPr lang="zh-CN" altLang="en-US" sz="2800" b="1">
                <a:ea typeface="黑体" panose="02010609060101010101" pitchFamily="49" charset="-122"/>
              </a:rPr>
              <a:t>为</a:t>
            </a:r>
            <a:r>
              <a:rPr lang="zh-CN" altLang="en-US" sz="2800" b="1">
                <a:solidFill>
                  <a:schemeClr val="accent1"/>
                </a:solidFill>
                <a:ea typeface="黑体" panose="02010609060101010101" pitchFamily="49" charset="-122"/>
              </a:rPr>
              <a:t>全</a:t>
            </a:r>
            <a:r>
              <a:rPr lang="en-US" altLang="zh-CN" sz="2800" b="1">
                <a:solidFill>
                  <a:schemeClr val="accent1"/>
                </a:solidFill>
                <a:ea typeface="黑体" panose="02010609060101010101" pitchFamily="49" charset="-122"/>
              </a:rPr>
              <a:t>1</a:t>
            </a:r>
            <a:r>
              <a:rPr lang="zh-CN" altLang="en-US" sz="2800" b="1">
                <a:solidFill>
                  <a:schemeClr val="accent1"/>
                </a:solidFill>
                <a:ea typeface="黑体" panose="02010609060101010101" pitchFamily="49" charset="-122"/>
              </a:rPr>
              <a:t>（</a:t>
            </a:r>
            <a:r>
              <a:rPr lang="en-US" altLang="zh-CN" sz="2800" b="1">
                <a:solidFill>
                  <a:schemeClr val="accent1"/>
                </a:solidFill>
                <a:ea typeface="黑体" panose="02010609060101010101" pitchFamily="49" charset="-122"/>
              </a:rPr>
              <a:t>255</a:t>
            </a:r>
            <a:r>
              <a:rPr lang="zh-CN" altLang="en-US" sz="2800" b="1">
                <a:solidFill>
                  <a:schemeClr val="accent1"/>
                </a:solidFill>
                <a:ea typeface="黑体" panose="02010609060101010101" pitchFamily="49" charset="-122"/>
              </a:rPr>
              <a:t>）</a:t>
            </a:r>
            <a:r>
              <a:rPr lang="zh-CN" altLang="en-US" sz="2800" b="1">
                <a:ea typeface="黑体" panose="02010609060101010101" pitchFamily="49" charset="-122"/>
              </a:rPr>
              <a:t>：</a:t>
            </a:r>
            <a:r>
              <a:rPr lang="en-US" altLang="zh-CN" sz="2800" b="1">
                <a:ea typeface="黑体" panose="02010609060101010101" pitchFamily="49" charset="-122"/>
              </a:rPr>
              <a:t>M</a:t>
            </a:r>
            <a:r>
              <a:rPr lang="zh-CN" altLang="en-US" sz="2800" b="1">
                <a:solidFill>
                  <a:schemeClr val="accent1"/>
                </a:solidFill>
                <a:ea typeface="黑体" panose="02010609060101010101" pitchFamily="49" charset="-122"/>
              </a:rPr>
              <a:t>非全</a:t>
            </a:r>
            <a:r>
              <a:rPr lang="en-US" altLang="zh-CN" sz="2800" b="1">
                <a:solidFill>
                  <a:schemeClr val="accent1"/>
                </a:solidFill>
                <a:ea typeface="黑体" panose="02010609060101010101" pitchFamily="49" charset="-122"/>
              </a:rPr>
              <a:t>0</a:t>
            </a:r>
            <a:r>
              <a:rPr lang="zh-CN" altLang="en-US" sz="2800" b="1">
                <a:ea typeface="黑体" panose="02010609060101010101" pitchFamily="49" charset="-122"/>
              </a:rPr>
              <a:t>时，代码无效</a:t>
            </a:r>
            <a:r>
              <a:rPr lang="en-US" altLang="zh-CN" sz="2800" b="1">
                <a:ea typeface="黑体" panose="02010609060101010101" pitchFamily="49" charset="-122"/>
              </a:rPr>
              <a:t>(</a:t>
            </a:r>
            <a:r>
              <a:rPr lang="en-US" altLang="zh-CN" sz="2800" b="1">
                <a:solidFill>
                  <a:schemeClr val="accent1"/>
                </a:solidFill>
                <a:ea typeface="黑体" panose="02010609060101010101" pitchFamily="49" charset="-122"/>
              </a:rPr>
              <a:t>NaN</a:t>
            </a:r>
            <a:r>
              <a:rPr lang="en-US" altLang="zh-CN" sz="2800" b="1">
                <a:ea typeface="黑体" panose="02010609060101010101" pitchFamily="49" charset="-122"/>
              </a:rPr>
              <a:t>)</a:t>
            </a:r>
            <a:r>
              <a:rPr lang="zh-CN" altLang="en-US" sz="2800" b="1">
                <a:ea typeface="黑体" panose="02010609060101010101" pitchFamily="49" charset="-122"/>
              </a:rPr>
              <a:t>；</a:t>
            </a:r>
          </a:p>
        </p:txBody>
      </p:sp>
      <p:sp>
        <p:nvSpPr>
          <p:cNvPr id="16" name="矩形 15"/>
          <p:cNvSpPr/>
          <p:nvPr/>
        </p:nvSpPr>
        <p:spPr>
          <a:xfrm>
            <a:off x="285750" y="3494088"/>
            <a:ext cx="8154988" cy="1158875"/>
          </a:xfrm>
          <a:prstGeom prst="rect">
            <a:avLst/>
          </a:prstGeom>
        </p:spPr>
        <p:txBody>
          <a:bodyPr wrap="none">
            <a:spAutoFit/>
          </a:bodyPr>
          <a:lstStyle/>
          <a:p>
            <a:pPr>
              <a:lnSpc>
                <a:spcPts val="4200"/>
              </a:lnSpc>
              <a:defRPr/>
            </a:pPr>
            <a:r>
              <a:rPr lang="zh-CN" altLang="en-US" sz="2800" b="1" dirty="0">
                <a:latin typeface="黑体" pitchFamily="2" charset="-122"/>
                <a:ea typeface="黑体" pitchFamily="2" charset="-122"/>
                <a:cs typeface="Arial Unicode MS" pitchFamily="34" charset="-122"/>
              </a:rPr>
              <a:t>（</a:t>
            </a:r>
            <a:r>
              <a:rPr lang="en-US" altLang="zh-CN" sz="2800" b="1" dirty="0">
                <a:latin typeface="黑体" pitchFamily="2" charset="-122"/>
                <a:ea typeface="黑体" pitchFamily="2" charset="-122"/>
                <a:cs typeface="Arial Unicode MS" pitchFamily="34" charset="-122"/>
              </a:rPr>
              <a:t>4</a:t>
            </a:r>
            <a:r>
              <a:rPr lang="zh-CN" altLang="en-US" sz="2800" b="1" dirty="0">
                <a:latin typeface="黑体" pitchFamily="2" charset="-122"/>
                <a:ea typeface="黑体" pitchFamily="2" charset="-122"/>
                <a:cs typeface="Arial Unicode MS" pitchFamily="34" charset="-122"/>
              </a:rPr>
              <a:t>）</a:t>
            </a:r>
            <a:r>
              <a:rPr lang="en-US" altLang="zh-CN" sz="2800" b="1" dirty="0">
                <a:solidFill>
                  <a:schemeClr val="accent1"/>
                </a:solidFill>
                <a:latin typeface="黑体" pitchFamily="2" charset="-122"/>
                <a:ea typeface="黑体" pitchFamily="2" charset="-122"/>
                <a:cs typeface="Arial Unicode MS" pitchFamily="34" charset="-122"/>
              </a:rPr>
              <a:t>1</a:t>
            </a:r>
            <a:r>
              <a:rPr lang="en-US" altLang="zh-CN" sz="2800" b="1" dirty="0">
                <a:solidFill>
                  <a:schemeClr val="accent1"/>
                </a:solidFill>
                <a:ea typeface="黑体" pitchFamily="2" charset="-122"/>
                <a:cs typeface="Times New Roman" pitchFamily="18" charset="0"/>
              </a:rPr>
              <a:t>≤</a:t>
            </a:r>
            <a:r>
              <a:rPr lang="en-US" altLang="zh-CN" sz="2800" b="1" dirty="0">
                <a:solidFill>
                  <a:schemeClr val="accent1"/>
                </a:solidFill>
                <a:ea typeface="黑体" pitchFamily="2" charset="-122"/>
                <a:cs typeface="Arial Unicode MS" pitchFamily="34" charset="-122"/>
              </a:rPr>
              <a:t>E</a:t>
            </a:r>
            <a:r>
              <a:rPr lang="en-US" altLang="zh-CN" sz="2800" b="1" dirty="0">
                <a:solidFill>
                  <a:schemeClr val="accent1"/>
                </a:solidFill>
                <a:ea typeface="黑体" pitchFamily="2" charset="-122"/>
              </a:rPr>
              <a:t>≤254</a:t>
            </a:r>
            <a:r>
              <a:rPr lang="zh-CN" altLang="en-US" sz="2800" b="1" dirty="0">
                <a:ea typeface="黑体" pitchFamily="2" charset="-122"/>
              </a:rPr>
              <a:t>：数是规范浮点数（</a:t>
            </a:r>
            <a:r>
              <a:rPr lang="en-US" altLang="zh-CN" sz="2800" b="1" dirty="0">
                <a:solidFill>
                  <a:schemeClr val="accent1"/>
                </a:solidFill>
                <a:ea typeface="黑体" pitchFamily="2" charset="-122"/>
              </a:rPr>
              <a:t>E</a:t>
            </a:r>
            <a:r>
              <a:rPr lang="zh-CN" altLang="en-US" sz="2800" b="1" dirty="0">
                <a:solidFill>
                  <a:schemeClr val="accent1"/>
                </a:solidFill>
                <a:ea typeface="黑体" pitchFamily="2" charset="-122"/>
              </a:rPr>
              <a:t>偏移</a:t>
            </a:r>
            <a:r>
              <a:rPr lang="en-US" altLang="zh-CN" sz="2800" b="1" dirty="0">
                <a:solidFill>
                  <a:schemeClr val="accent1"/>
                </a:solidFill>
                <a:ea typeface="黑体" pitchFamily="2" charset="-122"/>
              </a:rPr>
              <a:t>127</a:t>
            </a:r>
            <a:r>
              <a:rPr lang="zh-CN" altLang="en-US" sz="2800" b="1" dirty="0">
                <a:ea typeface="黑体" pitchFamily="2" charset="-122"/>
              </a:rPr>
              <a:t>），</a:t>
            </a:r>
            <a:endParaRPr lang="en-US" altLang="zh-CN" sz="2800" b="1" dirty="0">
              <a:ea typeface="黑体" pitchFamily="2" charset="-122"/>
            </a:endParaRPr>
          </a:p>
          <a:p>
            <a:pPr>
              <a:lnSpc>
                <a:spcPts val="4200"/>
              </a:lnSpc>
              <a:defRPr/>
            </a:pPr>
            <a:r>
              <a:rPr lang="zh-CN" altLang="en-US" sz="2800" b="1" dirty="0">
                <a:ea typeface="黑体" pitchFamily="2" charset="-122"/>
              </a:rPr>
              <a:t>则：</a:t>
            </a:r>
            <a:r>
              <a:rPr lang="en-US" altLang="zh-CN" sz="2800" b="1" dirty="0">
                <a:solidFill>
                  <a:srgbClr val="FFFF00"/>
                </a:solidFill>
                <a:effectLst>
                  <a:outerShdw blurRad="38100" dist="38100" dir="2700000" algn="tl">
                    <a:srgbClr val="000000"/>
                  </a:outerShdw>
                </a:effectLst>
                <a:ea typeface="黑体" pitchFamily="2" charset="-122"/>
              </a:rPr>
              <a:t>F</a:t>
            </a:r>
            <a:r>
              <a:rPr lang="zh-CN" altLang="en-US" sz="2800" b="1" baseline="-25000" dirty="0">
                <a:solidFill>
                  <a:srgbClr val="FFFF00"/>
                </a:solidFill>
                <a:effectLst>
                  <a:outerShdw blurRad="38100" dist="38100" dir="2700000" algn="tl">
                    <a:srgbClr val="000000"/>
                  </a:outerShdw>
                </a:effectLst>
                <a:ea typeface="黑体" pitchFamily="2" charset="-122"/>
              </a:rPr>
              <a:t>真</a:t>
            </a:r>
            <a:r>
              <a:rPr lang="en-US" altLang="zh-CN" sz="2800" b="1" dirty="0">
                <a:solidFill>
                  <a:srgbClr val="FFFF00"/>
                </a:solidFill>
                <a:effectLst>
                  <a:outerShdw blurRad="38100" dist="38100" dir="2700000" algn="tl">
                    <a:srgbClr val="000000"/>
                  </a:outerShdw>
                </a:effectLst>
                <a:ea typeface="黑体" pitchFamily="2" charset="-122"/>
              </a:rPr>
              <a:t>=(-1)</a:t>
            </a:r>
            <a:r>
              <a:rPr lang="en-US" altLang="zh-CN" sz="2800" b="1" baseline="30000" dirty="0">
                <a:solidFill>
                  <a:srgbClr val="FFFF00"/>
                </a:solidFill>
                <a:effectLst>
                  <a:outerShdw blurRad="38100" dist="38100" dir="2700000" algn="tl">
                    <a:srgbClr val="000000"/>
                  </a:outerShdw>
                </a:effectLst>
                <a:ea typeface="黑体" pitchFamily="2" charset="-122"/>
              </a:rPr>
              <a:t>S</a:t>
            </a:r>
            <a:r>
              <a:rPr lang="en-US" altLang="zh-CN" sz="2800" b="1" dirty="0">
                <a:solidFill>
                  <a:srgbClr val="FFFF00"/>
                </a:solidFill>
                <a:effectLst>
                  <a:outerShdw blurRad="38100" dist="38100" dir="2700000" algn="tl">
                    <a:srgbClr val="000000"/>
                  </a:outerShdw>
                </a:effectLst>
                <a:ea typeface="黑体" pitchFamily="2" charset="-122"/>
              </a:rPr>
              <a:t>×(1+M)×2</a:t>
            </a:r>
            <a:r>
              <a:rPr lang="en-US" altLang="zh-CN" sz="2800" b="1" baseline="30000" dirty="0">
                <a:solidFill>
                  <a:srgbClr val="FFFF00"/>
                </a:solidFill>
                <a:effectLst>
                  <a:outerShdw blurRad="38100" dist="38100" dir="2700000" algn="tl">
                    <a:srgbClr val="000000"/>
                  </a:outerShdw>
                </a:effectLst>
                <a:ea typeface="黑体" pitchFamily="2" charset="-122"/>
              </a:rPr>
              <a:t>E-127</a:t>
            </a:r>
            <a:endParaRPr lang="zh-CN" altLang="en-US" sz="2800" b="1" baseline="30000" dirty="0">
              <a:solidFill>
                <a:srgbClr val="FFFF00"/>
              </a:solidFill>
              <a:effectLst>
                <a:outerShdw blurRad="38100" dist="38100" dir="2700000" algn="tl">
                  <a:srgbClr val="000000"/>
                </a:outerShdw>
              </a:effectLst>
              <a:ea typeface="黑体" pitchFamily="2" charset="-122"/>
            </a:endParaRPr>
          </a:p>
        </p:txBody>
      </p:sp>
      <p:sp>
        <p:nvSpPr>
          <p:cNvPr id="10" name="矩形 9"/>
          <p:cNvSpPr/>
          <p:nvPr/>
        </p:nvSpPr>
        <p:spPr>
          <a:xfrm>
            <a:off x="292100" y="2819400"/>
            <a:ext cx="7593013" cy="625475"/>
          </a:xfrm>
          <a:prstGeom prst="rect">
            <a:avLst/>
          </a:prstGeom>
        </p:spPr>
        <p:txBody>
          <a:bodyPr>
            <a:spAutoFit/>
          </a:bodyPr>
          <a:lstStyle/>
          <a:p>
            <a:pPr>
              <a:lnSpc>
                <a:spcPts val="4200"/>
              </a:lnSpc>
              <a:defRPr/>
            </a:pPr>
            <a:r>
              <a:rPr lang="zh-CN" altLang="en-US" sz="2800" b="1" dirty="0">
                <a:latin typeface="黑体" pitchFamily="2" charset="-122"/>
                <a:ea typeface="黑体" pitchFamily="2" charset="-122"/>
                <a:cs typeface="Arial Unicode MS" pitchFamily="34" charset="-122"/>
              </a:rPr>
              <a:t>（</a:t>
            </a:r>
            <a:r>
              <a:rPr lang="en-US" altLang="zh-CN" sz="2800" b="1" dirty="0">
                <a:latin typeface="黑体" pitchFamily="2" charset="-122"/>
                <a:ea typeface="黑体" pitchFamily="2" charset="-122"/>
                <a:cs typeface="Arial Unicode MS" pitchFamily="34" charset="-122"/>
              </a:rPr>
              <a:t>3</a:t>
            </a:r>
            <a:r>
              <a:rPr lang="zh-CN" altLang="en-US" sz="2800" b="1" dirty="0">
                <a:latin typeface="黑体" pitchFamily="2" charset="-122"/>
                <a:ea typeface="黑体" pitchFamily="2" charset="-122"/>
                <a:cs typeface="Arial Unicode MS" pitchFamily="34" charset="-122"/>
              </a:rPr>
              <a:t>）</a:t>
            </a:r>
            <a:r>
              <a:rPr lang="en-US" altLang="zh-CN" sz="2800" b="1" dirty="0">
                <a:solidFill>
                  <a:schemeClr val="accent1"/>
                </a:solidFill>
                <a:ea typeface="黑体" pitchFamily="2" charset="-122"/>
                <a:cs typeface="Arial Unicode MS" pitchFamily="34" charset="-122"/>
              </a:rPr>
              <a:t>E</a:t>
            </a:r>
            <a:r>
              <a:rPr lang="zh-CN" altLang="en-US" sz="2800" b="1" dirty="0">
                <a:solidFill>
                  <a:schemeClr val="accent1"/>
                </a:solidFill>
                <a:ea typeface="黑体" pitchFamily="2" charset="-122"/>
                <a:cs typeface="Arial Unicode MS" pitchFamily="34" charset="-122"/>
              </a:rPr>
              <a:t>为全</a:t>
            </a:r>
            <a:r>
              <a:rPr lang="en-US" altLang="zh-CN" sz="2800" b="1" dirty="0">
                <a:solidFill>
                  <a:schemeClr val="accent1"/>
                </a:solidFill>
                <a:ea typeface="黑体" pitchFamily="2" charset="-122"/>
                <a:cs typeface="Arial Unicode MS" pitchFamily="34" charset="-122"/>
              </a:rPr>
              <a:t>0</a:t>
            </a:r>
            <a:r>
              <a:rPr lang="zh-CN" altLang="en-US" sz="2800" b="1" dirty="0">
                <a:solidFill>
                  <a:schemeClr val="accent1"/>
                </a:solidFill>
                <a:ea typeface="黑体" pitchFamily="2" charset="-122"/>
                <a:cs typeface="Arial Unicode MS" pitchFamily="34" charset="-122"/>
              </a:rPr>
              <a:t>且</a:t>
            </a:r>
            <a:r>
              <a:rPr lang="en-US" altLang="zh-CN" sz="2800" b="1" dirty="0">
                <a:solidFill>
                  <a:schemeClr val="accent1"/>
                </a:solidFill>
                <a:ea typeface="黑体" pitchFamily="2" charset="-122"/>
                <a:cs typeface="Arial Unicode MS" pitchFamily="34" charset="-122"/>
              </a:rPr>
              <a:t>M</a:t>
            </a:r>
            <a:r>
              <a:rPr lang="zh-CN" altLang="en-US" sz="2800" b="1" dirty="0">
                <a:solidFill>
                  <a:schemeClr val="accent1"/>
                </a:solidFill>
                <a:ea typeface="黑体" pitchFamily="2" charset="-122"/>
                <a:cs typeface="Arial Unicode MS" pitchFamily="34" charset="-122"/>
              </a:rPr>
              <a:t>为全</a:t>
            </a:r>
            <a:r>
              <a:rPr lang="en-US" altLang="zh-CN" sz="2800" b="1" dirty="0">
                <a:solidFill>
                  <a:schemeClr val="accent1"/>
                </a:solidFill>
                <a:ea typeface="黑体" pitchFamily="2" charset="-122"/>
                <a:cs typeface="Arial Unicode MS" pitchFamily="34" charset="-122"/>
              </a:rPr>
              <a:t>0</a:t>
            </a:r>
            <a:r>
              <a:rPr lang="zh-CN" altLang="en-US" sz="2800" b="1" dirty="0">
                <a:ea typeface="黑体" pitchFamily="2" charset="-122"/>
                <a:cs typeface="Arial Unicode MS" pitchFamily="34" charset="-122"/>
              </a:rPr>
              <a:t>：表示浮点数 </a:t>
            </a:r>
            <a:r>
              <a:rPr lang="en-US" altLang="zh-CN" sz="2800" b="1" dirty="0">
                <a:solidFill>
                  <a:srgbClr val="FFFF00"/>
                </a:solidFill>
                <a:ea typeface="黑体" pitchFamily="2" charset="-122"/>
                <a:cs typeface="Arial Unicode MS" pitchFamily="34" charset="-122"/>
              </a:rPr>
              <a:t>0</a:t>
            </a:r>
            <a:endParaRPr lang="zh-CN" altLang="en-US" sz="2800" b="1" dirty="0">
              <a:solidFill>
                <a:srgbClr val="FFFF00"/>
              </a:solidFill>
              <a:effectLst>
                <a:outerShdw blurRad="38100" dist="38100" dir="2700000" algn="tl">
                  <a:srgbClr val="000000"/>
                </a:outerShdw>
              </a:effectLst>
              <a:ea typeface="黑体" pitchFamily="2" charset="-122"/>
              <a:cs typeface="Arial Unicode MS"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slide(fromLeft)">
                                      <p:cBhvr>
                                        <p:cTn id="7" dur="500"/>
                                        <p:tgtEl>
                                          <p:spTgt spid="36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9" grpId="0"/>
      <p:bldP spid="11" grpId="0"/>
      <p:bldP spid="13" grpId="0"/>
      <p:bldP spid="14" grpId="0"/>
      <p:bldP spid="16"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3计算机组成原理-3-1-概述">
  <a:themeElements>
    <a:clrScheme name="3计算机组成原理-3-1-概述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3计算机组成原理-3-1-概述">
      <a:majorFont>
        <a:latin typeface="Arial"/>
        <a:ea typeface="宋体"/>
        <a:cs typeface="宋体"/>
      </a:majorFont>
      <a:minorFont>
        <a:latin typeface="Times New Roman"/>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noFill/>
        <a:ln w="28575" cap="flat" cmpd="sng" algn="ctr">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3计算机组成原理-3-1-概述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3计算机组成原理-3-1-概述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3计算机组成原理-3-1-概述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3计算机组成原理-3-1-概述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3计算机组成原理-3-1-概述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C:\Users\JLP\Desktop\3计算机组成原理-3-1-概述.pot</Template>
  <TotalTime>14641</TotalTime>
  <Words>5658</Words>
  <Application>Microsoft Office PowerPoint</Application>
  <PresentationFormat>全屏显示(4:3)</PresentationFormat>
  <Paragraphs>857</Paragraphs>
  <Slides>56</Slides>
  <Notes>43</Notes>
  <HiddenSlides>0</HiddenSlides>
  <MMClips>0</MMClips>
  <ScaleCrop>false</ScaleCrop>
  <HeadingPairs>
    <vt:vector size="8" baseType="variant">
      <vt:variant>
        <vt:lpstr>已用的字体</vt:lpstr>
      </vt:variant>
      <vt:variant>
        <vt:i4>15</vt:i4>
      </vt:variant>
      <vt:variant>
        <vt:lpstr>主题</vt:lpstr>
      </vt:variant>
      <vt:variant>
        <vt:i4>5</vt:i4>
      </vt:variant>
      <vt:variant>
        <vt:lpstr>嵌入 OLE 服务器</vt:lpstr>
      </vt:variant>
      <vt:variant>
        <vt:i4>3</vt:i4>
      </vt:variant>
      <vt:variant>
        <vt:lpstr>幻灯片标题</vt:lpstr>
      </vt:variant>
      <vt:variant>
        <vt:i4>56</vt:i4>
      </vt:variant>
    </vt:vector>
  </HeadingPairs>
  <TitlesOfParts>
    <vt:vector size="79" baseType="lpstr">
      <vt:lpstr>Arial Unicode MS</vt:lpstr>
      <vt:lpstr>Microsoft Yahei</vt:lpstr>
      <vt:lpstr>MS Mincho</vt:lpstr>
      <vt:lpstr>黑体</vt:lpstr>
      <vt:lpstr>华文新魏</vt:lpstr>
      <vt:lpstr>华文中宋</vt:lpstr>
      <vt:lpstr>楷体_GB2312</vt:lpstr>
      <vt:lpstr>宋体</vt:lpstr>
      <vt:lpstr>微软雅黑</vt:lpstr>
      <vt:lpstr>Arial</vt:lpstr>
      <vt:lpstr>Arial</vt:lpstr>
      <vt:lpstr>Calibri</vt:lpstr>
      <vt:lpstr>Symbol</vt:lpstr>
      <vt:lpstr>Times New Roman</vt:lpstr>
      <vt:lpstr>Wingdings</vt:lpstr>
      <vt:lpstr>3计算机组成原理-3-1-概述</vt:lpstr>
      <vt:lpstr>1_nordridesign</vt:lpstr>
      <vt:lpstr>Office 主题​​</vt:lpstr>
      <vt:lpstr>1_Office 主题​​</vt:lpstr>
      <vt:lpstr>2_Office 主题​​</vt:lpstr>
      <vt:lpstr>公式</vt:lpstr>
      <vt:lpstr>VISIO</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练习1——浮点数转换</vt:lpstr>
      <vt:lpstr>练习2——浮点数转换</vt:lpstr>
      <vt:lpstr>练习3——浮点数转换</vt:lpstr>
      <vt:lpstr>PowerPoint 演示文稿</vt:lpstr>
      <vt:lpstr>PowerPoint 演示文稿</vt:lpstr>
      <vt:lpstr>2.4.1 奇偶校验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001</dc:creator>
  <cp:lastModifiedBy>tiger</cp:lastModifiedBy>
  <cp:revision>1147</cp:revision>
  <dcterms:created xsi:type="dcterms:W3CDTF">2000-08-28T13:29:22Z</dcterms:created>
  <dcterms:modified xsi:type="dcterms:W3CDTF">2019-06-17T05:23:16Z</dcterms:modified>
</cp:coreProperties>
</file>